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Modifying operating models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3a,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340768"/>
            <a:ext cx="7886700" cy="1325563"/>
          </a:xfrm>
        </p:spPr>
        <p:txBody>
          <a:bodyPr/>
          <a:lstStyle/>
          <a:p>
            <a:r>
              <a:rPr lang="en-CA" dirty="0" smtClean="0"/>
              <a:t>Handy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3212975"/>
            <a:ext cx="7675562" cy="2963987"/>
          </a:xfrm>
        </p:spPr>
        <p:txBody>
          <a:bodyPr/>
          <a:lstStyle/>
          <a:p>
            <a:pPr marL="0" indent="0">
              <a:buNone/>
            </a:pPr>
            <a:r>
              <a:rPr lang="en-CA" dirty="0" err="1" smtClean="0"/>
              <a:t>slotNames</a:t>
            </a:r>
            <a:r>
              <a:rPr lang="en-CA" dirty="0" smtClean="0"/>
              <a:t>()                             </a:t>
            </a:r>
            <a:r>
              <a:rPr lang="en-CA" dirty="0" err="1" smtClean="0">
                <a:solidFill>
                  <a:srgbClr val="00B050"/>
                </a:solidFill>
              </a:rPr>
              <a:t>slotNames</a:t>
            </a:r>
            <a:r>
              <a:rPr lang="en-CA" dirty="0" smtClean="0">
                <a:solidFill>
                  <a:srgbClr val="00B050"/>
                </a:solidFill>
              </a:rPr>
              <a:t>(Albacore)</a:t>
            </a: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CSV file conventions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Stock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Fleet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Observation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Implementation error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51559" y="810420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dirty="0" smtClean="0">
                <a:solidFill>
                  <a:srgbClr val="0070C0"/>
                </a:solidFill>
              </a:rPr>
              <a:t>Recall the MSE diagram </a:t>
            </a:r>
            <a:r>
              <a:rPr lang="en-CA" altLang="en-US" dirty="0" smtClean="0">
                <a:solidFill>
                  <a:srgbClr val="0070C0"/>
                </a:solidFill>
              </a:rPr>
              <a:t>showing the </a:t>
            </a:r>
            <a:r>
              <a:rPr lang="en-CA" altLang="en-US" dirty="0" smtClean="0">
                <a:solidFill>
                  <a:srgbClr val="0070C0"/>
                </a:solidFill>
              </a:rPr>
              <a:t>various </a:t>
            </a:r>
            <a:r>
              <a:rPr lang="en-CA" altLang="en-US" b="1" dirty="0" smtClean="0">
                <a:solidFill>
                  <a:srgbClr val="FF0000"/>
                </a:solidFill>
              </a:rPr>
              <a:t>object classes</a:t>
            </a:r>
            <a:r>
              <a:rPr lang="en-CA" altLang="en-US" dirty="0" smtClean="0">
                <a:solidFill>
                  <a:srgbClr val="FF0000"/>
                </a:solidFill>
              </a:rPr>
              <a:t> </a:t>
            </a:r>
            <a:r>
              <a:rPr lang="en-CA" altLang="en-US" dirty="0" smtClean="0">
                <a:solidFill>
                  <a:srgbClr val="0070C0"/>
                </a:solidFill>
              </a:rPr>
              <a:t>that DLMtool uses to run an MSE </a:t>
            </a:r>
            <a:endParaRPr lang="en-CA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70335" y="1955007"/>
            <a:ext cx="2592387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220072" y="1955007"/>
            <a:ext cx="2695575" cy="160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220072" y="4258469"/>
            <a:ext cx="2695575" cy="136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970335" y="4258469"/>
            <a:ext cx="2592387" cy="13684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r>
              <a:rPr lang="en-CA" b="1" dirty="0"/>
              <a:t>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562722" y="2755107"/>
            <a:ext cx="1657350" cy="317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567860" y="3559969"/>
            <a:ext cx="0" cy="6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 flipV="1">
            <a:off x="3562722" y="4942682"/>
            <a:ext cx="165735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267322" y="3555207"/>
            <a:ext cx="0" cy="70326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75160" y="2531269"/>
            <a:ext cx="15843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Fleet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9447" y="3050382"/>
            <a:ext cx="1584325" cy="360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Stock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1872" y="2680494"/>
            <a:ext cx="1800225" cy="36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Obs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5591547" y="4750594"/>
            <a:ext cx="1944688" cy="655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 Output </a:t>
            </a:r>
          </a:p>
          <a:p>
            <a:pPr algn="ctr">
              <a:defRPr/>
            </a:pPr>
            <a:r>
              <a:rPr lang="en-CA" b="1" dirty="0"/>
              <a:t>Input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1367210" y="4899819"/>
            <a:ext cx="18002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Imp</a:t>
            </a:r>
          </a:p>
        </p:txBody>
      </p:sp>
    </p:spTree>
    <p:extLst>
      <p:ext uri="{BB962C8B-B14F-4D97-AF65-F5344CB8AC3E}">
        <p14:creationId xmlns:p14="http://schemas.microsoft.com/office/powerpoint/2010/main" val="5071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4872751" cy="2629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600" y="2060848"/>
            <a:ext cx="1296144" cy="72008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779912" y="2132856"/>
            <a:ext cx="1368152" cy="432048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35596" y="3645024"/>
            <a:ext cx="1368152" cy="36004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28650" y="5047350"/>
            <a:ext cx="42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You can see what these look like by typing the name of one into </a:t>
            </a:r>
          </a:p>
          <a:p>
            <a:r>
              <a:rPr lang="en-CA" sz="2400" dirty="0" smtClean="0">
                <a:solidFill>
                  <a:srgbClr val="0070C0"/>
                </a:solidFill>
              </a:rPr>
              <a:t>R…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527477"/>
            <a:ext cx="702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chemeClr val="bg1"/>
                </a:solidFill>
              </a:rPr>
              <a:t>Four of these items are the objects we used to build an operating model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89483" y="1325470"/>
            <a:ext cx="29675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FF0000"/>
                </a:solidFill>
              </a:rPr>
              <a:t>Fleet</a:t>
            </a:r>
            <a:r>
              <a:rPr lang="en-CA" altLang="en-US" sz="2400" dirty="0" smtClean="0">
                <a:solidFill>
                  <a:srgbClr val="0070C0"/>
                </a:solidFill>
              </a:rPr>
              <a:t>, </a:t>
            </a:r>
            <a:r>
              <a:rPr lang="en-CA" altLang="en-US" sz="2400" dirty="0" smtClean="0">
                <a:solidFill>
                  <a:srgbClr val="FF0000"/>
                </a:solidFill>
              </a:rPr>
              <a:t>Stock</a:t>
            </a:r>
            <a:r>
              <a:rPr lang="en-CA" altLang="en-US" sz="2400" dirty="0" smtClean="0">
                <a:solidFill>
                  <a:srgbClr val="0070C0"/>
                </a:solidFill>
              </a:rPr>
              <a:t>, </a:t>
            </a:r>
            <a:r>
              <a:rPr lang="en-CA" altLang="en-US" sz="2400" dirty="0" err="1" smtClean="0">
                <a:solidFill>
                  <a:srgbClr val="FF0000"/>
                </a:solidFill>
              </a:rPr>
              <a:t>Obs</a:t>
            </a:r>
            <a:r>
              <a:rPr lang="en-CA" altLang="en-US" sz="2400" dirty="0" smtClean="0">
                <a:solidFill>
                  <a:srgbClr val="0070C0"/>
                </a:solidFill>
              </a:rPr>
              <a:t> and </a:t>
            </a:r>
            <a:r>
              <a:rPr lang="en-CA" altLang="en-US" sz="2400" dirty="0" smtClean="0">
                <a:solidFill>
                  <a:srgbClr val="FF0000"/>
                </a:solidFill>
              </a:rPr>
              <a:t>Imp</a:t>
            </a:r>
            <a:r>
              <a:rPr lang="en-CA" altLang="en-US" sz="2400" dirty="0" smtClean="0">
                <a:solidFill>
                  <a:srgbClr val="0070C0"/>
                </a:solidFill>
              </a:rPr>
              <a:t> Objects all contain ‘slots’ that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0070C0"/>
                </a:solidFill>
              </a:rPr>
              <a:t>Define the various aspects of the operating model 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400" dirty="0">
              <a:solidFill>
                <a:srgbClr val="0070C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0070C0"/>
                </a:solidFill>
              </a:rPr>
              <a:t>These objects and their slots are all ‘glued’ together in an operating model, allowing for customizability. </a:t>
            </a:r>
          </a:p>
        </p:txBody>
      </p:sp>
    </p:spTree>
    <p:extLst>
      <p:ext uri="{BB962C8B-B14F-4D97-AF65-F5344CB8AC3E}">
        <p14:creationId xmlns:p14="http://schemas.microsoft.com/office/powerpoint/2010/main" val="3517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1" y="1149385"/>
            <a:ext cx="3114675" cy="429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43" y="2139782"/>
            <a:ext cx="2600325" cy="3971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286522"/>
            <a:ext cx="2657475" cy="410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778" y="4567237"/>
            <a:ext cx="2752725" cy="458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1986" y="259527"/>
            <a:ext cx="6484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Here is what these objects look like in R: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7937" y="824431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Stock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3205" y="1851877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Fleet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4430" y="2996952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Obs</a:t>
            </a:r>
            <a:r>
              <a:rPr lang="en-CA" dirty="0" smtClean="0">
                <a:solidFill>
                  <a:srgbClr val="FF0000"/>
                </a:solidFill>
              </a:rPr>
              <a:t>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7816" y="421888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Imp object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86" y="259527"/>
            <a:ext cx="6988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Alternatively each object can be specified in a CSV file: </a:t>
            </a:r>
            <a:endParaRPr lang="en-CA" sz="24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2219325" cy="541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48880"/>
            <a:ext cx="2143125" cy="2752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824" y="3364496"/>
            <a:ext cx="2124075" cy="606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115" y="4509120"/>
            <a:ext cx="2162175" cy="2009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3608" y="81031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Stock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5856" y="1968369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Fleet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0112" y="2988065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Obs</a:t>
            </a:r>
            <a:r>
              <a:rPr lang="en-CA" dirty="0" smtClean="0">
                <a:solidFill>
                  <a:srgbClr val="FF0000"/>
                </a:solidFill>
              </a:rPr>
              <a:t>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0352" y="4139788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Imp object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886700" cy="831627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CSV files can be handy and are easy to import into DLMtool: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6972300" cy="475252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Albacore = new(‘Stock’, ’C:/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/Albacore.csv’)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Longline = new(‘Fleet’, 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/Longline.csv’)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ICCATobs</a:t>
            </a:r>
            <a:r>
              <a:rPr lang="en-CA" altLang="en-US" sz="2200" dirty="0" smtClean="0">
                <a:solidFill>
                  <a:srgbClr val="00B050"/>
                </a:solidFill>
              </a:rPr>
              <a:t> = new(‘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Obs</a:t>
            </a:r>
            <a:r>
              <a:rPr lang="en-CA" altLang="en-US" sz="2200" dirty="0" smtClean="0">
                <a:solidFill>
                  <a:srgbClr val="00B050"/>
                </a:solidFill>
              </a:rPr>
              <a:t>’, </a:t>
            </a:r>
            <a:r>
              <a:rPr lang="en-CA" altLang="en-US" sz="2200" dirty="0">
                <a:solidFill>
                  <a:srgbClr val="00B050"/>
                </a:solidFill>
              </a:rPr>
              <a:t>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/ICCATobs.csv</a:t>
            </a:r>
            <a:r>
              <a:rPr lang="en-CA" altLang="en-US" sz="2200" dirty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Overages = </a:t>
            </a:r>
            <a:r>
              <a:rPr lang="en-CA" altLang="en-US" sz="2200" dirty="0">
                <a:solidFill>
                  <a:srgbClr val="00B050"/>
                </a:solidFill>
              </a:rPr>
              <a:t>new</a:t>
            </a:r>
            <a:r>
              <a:rPr lang="en-CA" altLang="en-US" sz="2200" dirty="0" smtClean="0">
                <a:solidFill>
                  <a:srgbClr val="00B050"/>
                </a:solidFill>
              </a:rPr>
              <a:t>(‘Imp’, </a:t>
            </a:r>
            <a:r>
              <a:rPr lang="en-CA" altLang="en-US" sz="2200" dirty="0">
                <a:solidFill>
                  <a:srgbClr val="00B050"/>
                </a:solidFill>
              </a:rPr>
              <a:t>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/Overages.csv</a:t>
            </a:r>
            <a:r>
              <a:rPr lang="en-CA" altLang="en-US" sz="2200" dirty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myOM</a:t>
            </a:r>
            <a:r>
              <a:rPr lang="en-CA" altLang="en-US" sz="2200" dirty="0" smtClean="0">
                <a:solidFill>
                  <a:srgbClr val="00B050"/>
                </a:solidFill>
              </a:rPr>
              <a:t> = new(‘OM’, Albacore,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Longline,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ICCATobs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Overages)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7544" y="3861048"/>
            <a:ext cx="7886700" cy="83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 smtClean="0">
                <a:solidFill>
                  <a:srgbClr val="0070C0"/>
                </a:solidFill>
              </a:rPr>
              <a:t>Once imported these objects can be combined in an Operating model:</a:t>
            </a:r>
            <a:endParaRPr lang="en-C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5249"/>
            <a:ext cx="7886700" cy="995866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Changing inputs is simple in the CSV:</a:t>
            </a:r>
            <a:endParaRPr lang="en-CA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" b="76747"/>
          <a:stretch/>
        </p:blipFill>
        <p:spPr>
          <a:xfrm>
            <a:off x="916682" y="1981115"/>
            <a:ext cx="2952328" cy="16761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267744" y="465313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 smtClean="0">
                <a:solidFill>
                  <a:srgbClr val="0070C0"/>
                </a:solidFill>
              </a:rPr>
              <a:t>It is also straightforward in R:</a:t>
            </a:r>
          </a:p>
          <a:p>
            <a:endParaRPr lang="en-CA" sz="2400" dirty="0" smtClean="0">
              <a:solidFill>
                <a:srgbClr val="0070C0"/>
              </a:solidFill>
            </a:endParaRPr>
          </a:p>
          <a:p>
            <a:r>
              <a:rPr lang="en-CA" sz="2400" dirty="0" smtClean="0">
                <a:solidFill>
                  <a:srgbClr val="00B050"/>
                </a:solidFill>
              </a:rPr>
              <a:t>    </a:t>
            </a:r>
            <a:r>
              <a:rPr lang="en-CA" sz="2400" dirty="0" err="1" smtClean="0">
                <a:solidFill>
                  <a:srgbClr val="00B050"/>
                </a:solidFill>
              </a:rPr>
              <a:t>Albacore@M</a:t>
            </a:r>
            <a:r>
              <a:rPr lang="en-CA" sz="2400" dirty="0" smtClean="0">
                <a:solidFill>
                  <a:srgbClr val="00B050"/>
                </a:solidFill>
              </a:rPr>
              <a:t> = c(0.3, 0.5)</a:t>
            </a:r>
            <a:endParaRPr lang="en-CA" sz="2400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4562"/>
          <a:stretch/>
        </p:blipFill>
        <p:spPr>
          <a:xfrm>
            <a:off x="4499992" y="2261943"/>
            <a:ext cx="2909831" cy="16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help with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19" y="1695339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Cheat sheets for objects:    </a:t>
            </a:r>
            <a:r>
              <a:rPr lang="en-CA" dirty="0" smtClean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User manual:                            </a:t>
            </a:r>
            <a:r>
              <a:rPr lang="en-CA" dirty="0" smtClean="0">
                <a:solidFill>
                  <a:srgbClr val="27AFE5"/>
                </a:solidFill>
              </a:rPr>
              <a:t>/Help/DLMtool 4 User Guide.pdf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R package help: </a:t>
            </a:r>
            <a:r>
              <a:rPr lang="en-CA" dirty="0" smtClean="0">
                <a:solidFill>
                  <a:srgbClr val="27AFE5"/>
                </a:solidFill>
              </a:rPr>
              <a:t>			</a:t>
            </a:r>
            <a:r>
              <a:rPr lang="en-CA" dirty="0" err="1" smtClean="0">
                <a:solidFill>
                  <a:srgbClr val="00B050"/>
                </a:solidFill>
              </a:rPr>
              <a:t>class?Stock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class?Fleet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class?Obs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class?Imp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class?OM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/>
              <a:t>Online help:</a:t>
            </a:r>
            <a:r>
              <a:rPr lang="en-CA" dirty="0" smtClean="0">
                <a:solidFill>
                  <a:srgbClr val="27AFE5"/>
                </a:solidFill>
              </a:rPr>
              <a:t>   https</a:t>
            </a:r>
            <a:r>
              <a:rPr lang="en-CA" dirty="0">
                <a:solidFill>
                  <a:srgbClr val="27AFE5"/>
                </a:solidFill>
              </a:rPr>
              <a:t>://dlmtool.github.io/DLMtool/index.html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311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Depth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CSV files can be handy and are easy to import into DLMtool:</vt:lpstr>
      <vt:lpstr>Changing inputs is simple in the CSV:</vt:lpstr>
      <vt:lpstr>Getting help with objects</vt:lpstr>
      <vt:lpstr>Handy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51</cp:revision>
  <dcterms:created xsi:type="dcterms:W3CDTF">2017-03-29T20:35:38Z</dcterms:created>
  <dcterms:modified xsi:type="dcterms:W3CDTF">2017-05-07T20:36:07Z</dcterms:modified>
</cp:coreProperties>
</file>