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325" r:id="rId4"/>
    <p:sldId id="358" r:id="rId5"/>
    <p:sldId id="359" r:id="rId6"/>
    <p:sldId id="360" r:id="rId7"/>
    <p:sldId id="361" r:id="rId8"/>
    <p:sldId id="362" r:id="rId9"/>
    <p:sldId id="363" r:id="rId10"/>
    <p:sldId id="364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F34C"/>
    <a:srgbClr val="F6BB00"/>
    <a:srgbClr val="285AF8"/>
    <a:srgbClr val="0631BA"/>
    <a:srgbClr val="126D96"/>
    <a:srgbClr val="27AFE5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2017-05-06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5/6/2017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5/6/2017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5/6/2017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5/6/2017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5/6/2017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5/6/2017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5/6/2017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5/6/2017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5/6/2017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5/6/2017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5/6/2017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5/6/2017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5/6/2017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9460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Tom Carruthers  &amp;  Adrian Hordyk     </a:t>
            </a:r>
            <a:r>
              <a:rPr lang="en-CA" altLang="en-US" sz="1900">
                <a:solidFill>
                  <a:srgbClr val="FFFFFF"/>
                </a:solidFill>
              </a:rPr>
              <a:t>.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 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Nicolas Gutierrez</a:t>
            </a:r>
          </a:p>
        </p:txBody>
      </p:sp>
      <p:sp>
        <p:nvSpPr>
          <p:cNvPr id="19463" name="Subtitle 2"/>
          <p:cNvSpPr txBox="1">
            <a:spLocks/>
          </p:cNvSpPr>
          <p:nvPr/>
        </p:nvSpPr>
        <p:spPr bwMode="auto">
          <a:xfrm>
            <a:off x="1932483" y="3318668"/>
            <a:ext cx="6165229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000" dirty="0" smtClean="0">
                <a:solidFill>
                  <a:srgbClr val="F6BB00"/>
                </a:solidFill>
              </a:rPr>
              <a:t>Time varying parameters and ecosystem considerations</a:t>
            </a:r>
            <a:endParaRPr lang="en-US" altLang="en-US" sz="2000" dirty="0">
              <a:solidFill>
                <a:srgbClr val="F6BB00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5780088"/>
            <a:ext cx="547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Subtitle 2"/>
          <p:cNvSpPr txBox="1">
            <a:spLocks/>
          </p:cNvSpPr>
          <p:nvPr/>
        </p:nvSpPr>
        <p:spPr bwMode="auto">
          <a:xfrm>
            <a:off x="1935163" y="3657600"/>
            <a:ext cx="2616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6BB00"/>
                </a:solidFill>
              </a:rPr>
              <a:t>Lecture </a:t>
            </a:r>
            <a:r>
              <a:rPr lang="en-US" altLang="en-US" sz="1800" dirty="0" smtClean="0">
                <a:solidFill>
                  <a:srgbClr val="F6BB00"/>
                </a:solidFill>
              </a:rPr>
              <a:t>6b, </a:t>
            </a:r>
            <a:r>
              <a:rPr lang="en-US" altLang="en-US" sz="1800" dirty="0">
                <a:solidFill>
                  <a:srgbClr val="F6BB00"/>
                </a:solidFill>
              </a:rPr>
              <a:t>May 2017</a:t>
            </a:r>
          </a:p>
        </p:txBody>
      </p:sp>
      <p:sp>
        <p:nvSpPr>
          <p:cNvPr id="19466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3429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6858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0287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3716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18288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2860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7432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2004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i="1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7886700" cy="1325563"/>
          </a:xfrm>
        </p:spPr>
        <p:txBody>
          <a:bodyPr/>
          <a:lstStyle/>
          <a:p>
            <a:r>
              <a:rPr lang="en-CA" dirty="0" smtClean="0"/>
              <a:t>Conclusions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276872"/>
            <a:ext cx="7675562" cy="4351338"/>
          </a:xfrm>
        </p:spPr>
        <p:txBody>
          <a:bodyPr/>
          <a:lstStyle/>
          <a:p>
            <a:r>
              <a:rPr lang="en-CA" dirty="0" smtClean="0"/>
              <a:t>It is straightforward to test robustness of MPs to time-varying growth and recruitment processes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Growth and recruitment phenomenon have unpredictable impacts on MP performance.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689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 smtClean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043608" y="2492896"/>
            <a:ext cx="7344816" cy="2922216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Growth</a:t>
            </a:r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M (natural mortality rate)</a:t>
            </a:r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Recruitment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886700" cy="1325563"/>
          </a:xfrm>
        </p:spPr>
        <p:txBody>
          <a:bodyPr>
            <a:normAutofit/>
          </a:bodyPr>
          <a:lstStyle/>
          <a:p>
            <a:r>
              <a:rPr lang="en-CA" sz="2800" dirty="0" smtClean="0"/>
              <a:t>Growth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12776"/>
            <a:ext cx="7675562" cy="4476155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CA" dirty="0" smtClean="0"/>
              <a:t>Many papers have cited impacts on growth in response to changing ocean conditions, prey availability or increased predation.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dirty="0" smtClean="0"/>
              <a:t>While DLMtool does not contain explicit  climate models or (currently) explicit ecosystem dynamics models, it does allow for time-changing parameters.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dirty="0" smtClean="0"/>
              <a:t>These time-varying parameter values may be based on research and included in the reference set of operating models or alternatively plausible scenarios could be proposed for robustness testing.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dirty="0" smtClean="0"/>
              <a:t>Note that changes in growth are likely to affect various classes of MPs very differently *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18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7"/>
            <a:ext cx="7886700" cy="864096"/>
          </a:xfrm>
        </p:spPr>
        <p:txBody>
          <a:bodyPr>
            <a:normAutofit/>
          </a:bodyPr>
          <a:lstStyle/>
          <a:p>
            <a:r>
              <a:rPr lang="en-CA" sz="2800" dirty="0" smtClean="0"/>
              <a:t>Parameterizing growth changes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124745"/>
            <a:ext cx="7675562" cy="2808312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CA" sz="2200" dirty="0" smtClean="0"/>
              <a:t>DLMtool currently provides temporal control of just two parameters: the maximum length (</a:t>
            </a:r>
            <a:r>
              <a:rPr lang="en-CA" sz="2200" dirty="0" err="1" smtClean="0"/>
              <a:t>Linf</a:t>
            </a:r>
            <a:r>
              <a:rPr lang="en-CA" sz="2200" dirty="0" smtClean="0"/>
              <a:t>) and the growth rate K.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sz="2200" dirty="0" smtClean="0"/>
              <a:t>In addition to uncertainty in their mean values, variability among years, you can also specify a % annual change (</a:t>
            </a:r>
            <a:r>
              <a:rPr lang="en-CA" sz="2200" dirty="0" err="1" smtClean="0"/>
              <a:t>Linfgrad</a:t>
            </a:r>
            <a:r>
              <a:rPr lang="en-CA" sz="2200" dirty="0" smtClean="0"/>
              <a:t>, </a:t>
            </a:r>
            <a:r>
              <a:rPr lang="en-CA" sz="2200" dirty="0" err="1" smtClean="0"/>
              <a:t>Kgrad</a:t>
            </a:r>
            <a:r>
              <a:rPr lang="en-CA" sz="2200" dirty="0" smtClean="0"/>
              <a:t>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sz="2200" dirty="0" smtClean="0"/>
              <a:t>For example if you wanted to specify a mean value of </a:t>
            </a:r>
            <a:r>
              <a:rPr lang="en-CA" sz="2200" dirty="0" err="1" smtClean="0"/>
              <a:t>Linf</a:t>
            </a:r>
            <a:r>
              <a:rPr lang="en-CA" sz="2200" dirty="0" smtClean="0"/>
              <a:t> of between 140 - 160 cm with a +/- 15 cm annual variability and up to a 0.5 % annual decrease, the R code would be:</a:t>
            </a:r>
            <a:endParaRPr lang="en-CA" sz="2200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16" y="4149080"/>
            <a:ext cx="5544616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471742" cy="687611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Effects of changes in growth are unpredictable</a:t>
            </a:r>
            <a:endParaRPr lang="en-CA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45718"/>
            <a:ext cx="4680520" cy="5042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545718"/>
            <a:ext cx="4713287" cy="5077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73" y="1376772"/>
            <a:ext cx="415441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448780"/>
            <a:ext cx="3817733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380312" y="3933056"/>
            <a:ext cx="396044" cy="1080120"/>
          </a:xfrm>
          <a:prstGeom prst="straightConnector1">
            <a:avLst/>
          </a:prstGeom>
          <a:ln w="28575">
            <a:solidFill>
              <a:srgbClr val="285AF8">
                <a:alpha val="63922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12160" y="3573016"/>
            <a:ext cx="0" cy="792088"/>
          </a:xfrm>
          <a:prstGeom prst="straightConnector1">
            <a:avLst/>
          </a:prstGeom>
          <a:ln w="28575">
            <a:solidFill>
              <a:srgbClr val="285AF8">
                <a:alpha val="63922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24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59" y="2968239"/>
            <a:ext cx="3527226" cy="3828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206" y="2924944"/>
            <a:ext cx="3567113" cy="387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692696"/>
            <a:ext cx="7886700" cy="576064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Natural mortality rate </a:t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43757" y="935068"/>
            <a:ext cx="7675562" cy="2808312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CA" sz="2100" dirty="0" smtClean="0"/>
              <a:t>Changes in M lead to fundamental </a:t>
            </a:r>
            <a:r>
              <a:rPr lang="en-CA" sz="2100" dirty="0" smtClean="0"/>
              <a:t>shifts in the age-structure of the population </a:t>
            </a:r>
            <a:r>
              <a:rPr lang="en-CA" sz="2100" dirty="0" smtClean="0"/>
              <a:t>and can have profound </a:t>
            </a:r>
            <a:r>
              <a:rPr lang="en-CA" sz="2100" dirty="0" smtClean="0"/>
              <a:t>impacts on productivity and </a:t>
            </a:r>
            <a:r>
              <a:rPr lang="en-CA" sz="2100" dirty="0" smtClean="0"/>
              <a:t>various data such as unfished mean </a:t>
            </a:r>
            <a:r>
              <a:rPr lang="en-CA" sz="2100" dirty="0" smtClean="0"/>
              <a:t>size and catch composition. </a:t>
            </a:r>
            <a:r>
              <a:rPr lang="en-CA" sz="2100" dirty="0" smtClean="0"/>
              <a:t> </a:t>
            </a:r>
            <a:endParaRPr lang="en-CA" sz="2100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en-CA" sz="2100" dirty="0" smtClean="0"/>
              <a:t>For example, in the absence of First Nations hunting, 5 fold increases in the number of marine predators (harbour seals) have lead to estimated increases in M for </a:t>
            </a:r>
            <a:r>
              <a:rPr lang="en-CA" sz="2100" dirty="0" smtClean="0"/>
              <a:t>BC rockfish </a:t>
            </a:r>
            <a:r>
              <a:rPr lang="en-CA" sz="2100" dirty="0" smtClean="0"/>
              <a:t>species of as much as 2-3% over the last half century which could </a:t>
            </a:r>
            <a:r>
              <a:rPr lang="en-CA" sz="2100" dirty="0" smtClean="0"/>
              <a:t>continue</a:t>
            </a:r>
            <a:r>
              <a:rPr lang="en-CA" sz="2100" dirty="0"/>
              <a:t>:</a:t>
            </a:r>
            <a:endParaRPr lang="en-CA" sz="2100" dirty="0" smtClean="0"/>
          </a:p>
          <a:p>
            <a:pPr marL="0" indent="0">
              <a:spcAft>
                <a:spcPts val="1200"/>
              </a:spcAft>
              <a:buNone/>
            </a:pPr>
            <a:endParaRPr lang="en-CA" sz="2200" dirty="0"/>
          </a:p>
          <a:p>
            <a:pPr marL="0" indent="0">
              <a:spcAft>
                <a:spcPts val="1200"/>
              </a:spcAft>
              <a:buNone/>
            </a:pPr>
            <a:endParaRPr lang="en-CA" sz="2200" dirty="0"/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369568"/>
            <a:ext cx="2581703" cy="42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6984268" y="3933056"/>
            <a:ext cx="468052" cy="1584176"/>
          </a:xfrm>
          <a:prstGeom prst="straightConnector1">
            <a:avLst/>
          </a:prstGeom>
          <a:ln w="28575">
            <a:solidFill>
              <a:srgbClr val="285AF8">
                <a:alpha val="63922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984268" y="3798168"/>
            <a:ext cx="484438" cy="1215008"/>
          </a:xfrm>
          <a:prstGeom prst="straightConnector1">
            <a:avLst/>
          </a:prstGeom>
          <a:ln w="28575">
            <a:solidFill>
              <a:srgbClr val="285AF8">
                <a:alpha val="63922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63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Recruitment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88" y="1825625"/>
            <a:ext cx="7836668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200" dirty="0" smtClean="0"/>
              <a:t>DLMtool contains a number of slots for specifying recruitment:</a:t>
            </a:r>
          </a:p>
          <a:p>
            <a:pPr marL="0" indent="0">
              <a:buNone/>
            </a:pPr>
            <a:r>
              <a:rPr lang="en-CA" sz="2200" dirty="0" err="1" smtClean="0"/>
              <a:t>Stock@SRrel</a:t>
            </a:r>
            <a:r>
              <a:rPr lang="en-CA" sz="2200" dirty="0" smtClean="0"/>
              <a:t>	      	</a:t>
            </a:r>
            <a:r>
              <a:rPr lang="en-CA" sz="2200" b="1" dirty="0" smtClean="0">
                <a:solidFill>
                  <a:srgbClr val="F6BB00"/>
                </a:solidFill>
              </a:rPr>
              <a:t>The stock-recruitment relationship</a:t>
            </a:r>
          </a:p>
          <a:p>
            <a:pPr marL="0" indent="0">
              <a:buNone/>
            </a:pPr>
            <a:r>
              <a:rPr lang="en-CA" sz="2200" dirty="0" err="1" smtClean="0"/>
              <a:t>Stock@h</a:t>
            </a:r>
            <a:r>
              <a:rPr lang="en-CA" sz="2200" dirty="0" smtClean="0"/>
              <a:t>                    	</a:t>
            </a:r>
            <a:r>
              <a:rPr lang="en-CA" sz="2200" b="1" dirty="0" smtClean="0">
                <a:solidFill>
                  <a:srgbClr val="F6BB00"/>
                </a:solidFill>
              </a:rPr>
              <a:t>Recruitment compensation (steepness)</a:t>
            </a:r>
          </a:p>
          <a:p>
            <a:pPr marL="0" indent="0">
              <a:buNone/>
            </a:pPr>
            <a:r>
              <a:rPr lang="en-CA" sz="2200" dirty="0" err="1" smtClean="0"/>
              <a:t>Stock@Perr</a:t>
            </a:r>
            <a:r>
              <a:rPr lang="en-CA" sz="2200" dirty="0" smtClean="0"/>
              <a:t>		</a:t>
            </a:r>
            <a:r>
              <a:rPr lang="en-CA" sz="2200" b="1" dirty="0" smtClean="0">
                <a:solidFill>
                  <a:srgbClr val="F6BB00"/>
                </a:solidFill>
              </a:rPr>
              <a:t>Lognormal recruitment variation</a:t>
            </a:r>
          </a:p>
          <a:p>
            <a:pPr marL="0" indent="0">
              <a:buNone/>
            </a:pPr>
            <a:r>
              <a:rPr lang="en-CA" sz="2200" dirty="0" err="1" smtClean="0"/>
              <a:t>Stock@AC</a:t>
            </a:r>
            <a:r>
              <a:rPr lang="en-CA" sz="2200" dirty="0" smtClean="0"/>
              <a:t>			</a:t>
            </a:r>
            <a:r>
              <a:rPr lang="en-CA" sz="2200" b="1" dirty="0" smtClean="0">
                <a:solidFill>
                  <a:srgbClr val="F6BB00"/>
                </a:solidFill>
              </a:rPr>
              <a:t>Autocorrelation in recruitment</a:t>
            </a:r>
          </a:p>
          <a:p>
            <a:pPr marL="0" indent="0">
              <a:buNone/>
            </a:pPr>
            <a:r>
              <a:rPr lang="en-CA" sz="2200" dirty="0" err="1" smtClean="0"/>
              <a:t>Stock@Recgrad</a:t>
            </a:r>
            <a:r>
              <a:rPr lang="en-CA" sz="2200" dirty="0" smtClean="0"/>
              <a:t>          	</a:t>
            </a:r>
            <a:r>
              <a:rPr lang="en-CA" sz="2200" b="1" dirty="0" smtClean="0">
                <a:solidFill>
                  <a:srgbClr val="F6BB00"/>
                </a:solidFill>
              </a:rPr>
              <a:t>Gradient in recruitment</a:t>
            </a:r>
            <a:r>
              <a:rPr lang="en-CA" sz="2200" dirty="0" smtClean="0"/>
              <a:t>		</a:t>
            </a:r>
          </a:p>
          <a:p>
            <a:pPr marL="0" indent="0">
              <a:buNone/>
            </a:pPr>
            <a:r>
              <a:rPr lang="en-CA" sz="2200" dirty="0" err="1" smtClean="0"/>
              <a:t>Stock@Period</a:t>
            </a:r>
            <a:r>
              <a:rPr lang="en-CA" sz="2200" dirty="0" smtClean="0"/>
              <a:t>		</a:t>
            </a:r>
            <a:r>
              <a:rPr lang="en-CA" sz="2200" b="1" dirty="0" smtClean="0">
                <a:solidFill>
                  <a:srgbClr val="F6BB00"/>
                </a:solidFill>
              </a:rPr>
              <a:t>The duration of phases</a:t>
            </a:r>
          </a:p>
          <a:p>
            <a:pPr marL="0" indent="0">
              <a:buNone/>
            </a:pPr>
            <a:r>
              <a:rPr lang="en-CA" sz="2200" dirty="0" err="1" smtClean="0"/>
              <a:t>Stock@Amplitude</a:t>
            </a:r>
            <a:r>
              <a:rPr lang="en-CA" sz="2200" dirty="0" smtClean="0"/>
              <a:t>	</a:t>
            </a:r>
            <a:r>
              <a:rPr lang="en-CA" sz="2200" b="1" dirty="0" smtClean="0">
                <a:solidFill>
                  <a:srgbClr val="F6BB00"/>
                </a:solidFill>
              </a:rPr>
              <a:t>The size of phase shifts</a:t>
            </a:r>
            <a:endParaRPr lang="en-CA" sz="2200" b="1" dirty="0">
              <a:solidFill>
                <a:srgbClr val="F6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5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498" y="332656"/>
            <a:ext cx="7886700" cy="1325563"/>
          </a:xfrm>
        </p:spPr>
        <p:txBody>
          <a:bodyPr/>
          <a:lstStyle/>
          <a:p>
            <a:r>
              <a:rPr lang="en-CA" dirty="0" smtClean="0"/>
              <a:t>Recruitment phase shifts</a:t>
            </a:r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0" y="4064256"/>
            <a:ext cx="4270901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703" y="4149080"/>
            <a:ext cx="3816424" cy="1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8230" y="1493193"/>
            <a:ext cx="3347814" cy="1269796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CA" sz="2100" dirty="0" smtClean="0"/>
              <a:t>Short phases, large magnitude in shift</a:t>
            </a:r>
            <a:endParaRPr lang="en-CA" sz="2100" dirty="0" smtClean="0"/>
          </a:p>
          <a:p>
            <a:pPr marL="0" indent="0">
              <a:spcAft>
                <a:spcPts val="1200"/>
              </a:spcAft>
              <a:buNone/>
            </a:pPr>
            <a:endParaRPr lang="en-CA" sz="2200" dirty="0"/>
          </a:p>
          <a:p>
            <a:pPr marL="0" indent="0">
              <a:spcAft>
                <a:spcPts val="1200"/>
              </a:spcAft>
              <a:buNone/>
            </a:pPr>
            <a:endParaRPr lang="en-CA" sz="2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831382" y="1484784"/>
            <a:ext cx="3347814" cy="1269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CA" sz="2100" dirty="0" smtClean="0"/>
              <a:t>Longer phases, shallow shifts</a:t>
            </a:r>
            <a:endParaRPr lang="en-CA" sz="2200" dirty="0" smtClean="0"/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en-CA" sz="22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3841655" cy="148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381" y="2348880"/>
            <a:ext cx="3795647" cy="148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46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70" y="1617950"/>
            <a:ext cx="4752528" cy="521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17951"/>
            <a:ext cx="4752528" cy="52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5"/>
            <a:ext cx="3864967" cy="175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76672"/>
            <a:ext cx="3636404" cy="1879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5940152" y="3138636"/>
            <a:ext cx="882098" cy="0"/>
          </a:xfrm>
          <a:prstGeom prst="straightConnector1">
            <a:avLst/>
          </a:prstGeom>
          <a:ln w="28575">
            <a:solidFill>
              <a:srgbClr val="285AF8">
                <a:alpha val="63922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44209" y="3212976"/>
            <a:ext cx="144015" cy="648072"/>
          </a:xfrm>
          <a:prstGeom prst="straightConnector1">
            <a:avLst/>
          </a:prstGeom>
          <a:ln w="28575">
            <a:solidFill>
              <a:srgbClr val="11F34C">
                <a:alpha val="57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948264" y="4653136"/>
            <a:ext cx="432048" cy="720080"/>
          </a:xfrm>
          <a:prstGeom prst="straightConnector1">
            <a:avLst/>
          </a:prstGeom>
          <a:ln w="28575">
            <a:solidFill>
              <a:srgbClr val="11F34C">
                <a:alpha val="57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100664" y="4653136"/>
            <a:ext cx="432048" cy="720080"/>
          </a:xfrm>
          <a:prstGeom prst="straightConnector1">
            <a:avLst/>
          </a:prstGeom>
          <a:ln w="28575">
            <a:solidFill>
              <a:srgbClr val="FF0000">
                <a:alpha val="48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940152" y="3284984"/>
            <a:ext cx="882098" cy="180020"/>
          </a:xfrm>
          <a:prstGeom prst="straightConnector1">
            <a:avLst/>
          </a:prstGeom>
          <a:ln w="28575">
            <a:solidFill>
              <a:srgbClr val="FF0000">
                <a:alpha val="48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46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7397</TotalTime>
  <Words>365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Depth</vt:lpstr>
      <vt:lpstr>PowerPoint Presentation</vt:lpstr>
      <vt:lpstr>Agenda</vt:lpstr>
      <vt:lpstr>Growth</vt:lpstr>
      <vt:lpstr>Parameterizing growth changes</vt:lpstr>
      <vt:lpstr>Effects of changes in growth are unpredictable</vt:lpstr>
      <vt:lpstr>Natural mortality rate   </vt:lpstr>
      <vt:lpstr>Recruitment</vt:lpstr>
      <vt:lpstr>Recruitment phase shifts</vt:lpstr>
      <vt:lpstr>PowerPoint Presentation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Tom Carruthers</cp:lastModifiedBy>
  <cp:revision>134</cp:revision>
  <dcterms:created xsi:type="dcterms:W3CDTF">2017-03-29T20:35:38Z</dcterms:created>
  <dcterms:modified xsi:type="dcterms:W3CDTF">2017-05-08T01:29:07Z</dcterms:modified>
</cp:coreProperties>
</file>