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2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71" r:id="rId11"/>
    <p:sldId id="266" r:id="rId12"/>
    <p:sldId id="267" r:id="rId13"/>
    <p:sldId id="259" r:id="rId14"/>
    <p:sldId id="26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00"/>
    <a:srgbClr val="126D96"/>
    <a:srgbClr val="27AFE5"/>
    <a:srgbClr val="36B6E7"/>
    <a:srgbClr val="3CB3E8"/>
    <a:srgbClr val="2EB1E6"/>
    <a:srgbClr val="DDF2FB"/>
    <a:srgbClr val="C0E8F8"/>
    <a:srgbClr val="D6F0FA"/>
    <a:srgbClr val="E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7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2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5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5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0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8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5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707778" y="137022"/>
            <a:ext cx="362745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" r="47591"/>
          <a:stretch/>
        </p:blipFill>
        <p:spPr bwMode="auto">
          <a:xfrm>
            <a:off x="8391525" y="137018"/>
            <a:ext cx="572863" cy="54331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4903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6B6E7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319463"/>
            <a:ext cx="212883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Background 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1b, 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/>
              <a:t>MSE Collaboration and engagement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Implmn</a:t>
            </a:r>
            <a:r>
              <a:rPr lang="en-CA" b="1" dirty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>
              <a:solidFill>
                <a:srgbClr val="F6BB00"/>
              </a:solidFill>
            </a:endParaRPr>
          </a:p>
          <a:p>
            <a:r>
              <a:rPr lang="en-CA" b="1" dirty="0">
                <a:solidFill>
                  <a:srgbClr val="F6BB00"/>
                </a:solidFill>
              </a:rPr>
              <a:t>Experimental design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Hypotheses for stock and fleet dynamics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Varying views of Performance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22439" y="2394548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Fisheries managers</a:t>
            </a:r>
          </a:p>
          <a:p>
            <a:r>
              <a:rPr lang="en-CA" b="1" dirty="0">
                <a:solidFill>
                  <a:srgbClr val="F6BB00"/>
                </a:solidFill>
              </a:rPr>
              <a:t>Program managers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" y="1711085"/>
            <a:ext cx="1869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Biologists</a:t>
            </a:r>
          </a:p>
          <a:p>
            <a:r>
              <a:rPr lang="en-CA" b="1" dirty="0">
                <a:solidFill>
                  <a:srgbClr val="F6BB00"/>
                </a:solidFill>
              </a:rPr>
              <a:t>Ecologists</a:t>
            </a:r>
          </a:p>
          <a:p>
            <a:r>
              <a:rPr lang="en-CA" b="1" dirty="0">
                <a:solidFill>
                  <a:srgbClr val="F6BB00"/>
                </a:solidFill>
              </a:rPr>
              <a:t>Oceanographers</a:t>
            </a:r>
          </a:p>
          <a:p>
            <a:r>
              <a:rPr lang="en-CA" b="1" dirty="0">
                <a:solidFill>
                  <a:srgbClr val="F6BB00"/>
                </a:solidFill>
              </a:rPr>
              <a:t>Climatologists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734" y="4649011"/>
            <a:ext cx="169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Politicians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Policy analysts</a:t>
            </a:r>
          </a:p>
          <a:p>
            <a:r>
              <a:rPr lang="en-CA" b="1" dirty="0">
                <a:solidFill>
                  <a:srgbClr val="F6BB00"/>
                </a:solidFill>
              </a:rPr>
              <a:t>Stakeholders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9038" y="4777513"/>
            <a:ext cx="360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Mathematicians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Statisticians</a:t>
            </a:r>
          </a:p>
          <a:p>
            <a:r>
              <a:rPr lang="en-CA" b="1" dirty="0">
                <a:solidFill>
                  <a:srgbClr val="F6BB00"/>
                </a:solidFill>
              </a:rPr>
              <a:t>Quantitative fisheries scientists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87" grpId="0"/>
      <p:bldP spid="88" grpId="0"/>
      <p:bldP spid="89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1637"/>
            <a:ext cx="7886700" cy="1325563"/>
          </a:xfrm>
        </p:spPr>
        <p:txBody>
          <a:bodyPr/>
          <a:lstStyle/>
          <a:p>
            <a:r>
              <a:rPr lang="en-CA" dirty="0"/>
              <a:t>Advantages of MSE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27200"/>
            <a:ext cx="8219256" cy="4682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Acknowledges a wide range of plausible hypotheses </a:t>
            </a:r>
          </a:p>
          <a:p>
            <a:r>
              <a:rPr lang="en-CA" dirty="0"/>
              <a:t>Appropriate performance measures are used to select management procedures </a:t>
            </a:r>
          </a:p>
          <a:p>
            <a:r>
              <a:rPr lang="en-CA" dirty="0"/>
              <a:t>Reveals trade-offs</a:t>
            </a:r>
          </a:p>
          <a:p>
            <a:r>
              <a:rPr lang="en-CA" dirty="0"/>
              <a:t>Quantifies value of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500" dirty="0"/>
          </a:p>
          <a:p>
            <a:r>
              <a:rPr lang="en-CA" b="1" dirty="0">
                <a:solidFill>
                  <a:srgbClr val="F6BB00"/>
                </a:solidFill>
              </a:rPr>
              <a:t>Improves the dialogue between science and management</a:t>
            </a:r>
          </a:p>
          <a:p>
            <a:r>
              <a:rPr lang="en-CA" b="1" dirty="0">
                <a:solidFill>
                  <a:srgbClr val="F6BB00"/>
                </a:solidFill>
              </a:rPr>
              <a:t>Provides a path forward</a:t>
            </a:r>
          </a:p>
          <a:p>
            <a:r>
              <a:rPr lang="en-CA" b="1" dirty="0">
                <a:solidFill>
                  <a:srgbClr val="F6BB00"/>
                </a:solidFill>
              </a:rPr>
              <a:t>Increases transparency</a:t>
            </a:r>
          </a:p>
          <a:p>
            <a:r>
              <a:rPr lang="en-CA" b="1" dirty="0">
                <a:solidFill>
                  <a:srgbClr val="F6BB00"/>
                </a:solidFill>
              </a:rPr>
              <a:t>Supports a range of other research (experimental design)</a:t>
            </a:r>
          </a:p>
          <a:p>
            <a:r>
              <a:rPr lang="en-CA" b="1" dirty="0">
                <a:solidFill>
                  <a:srgbClr val="F6BB00"/>
                </a:solidFill>
              </a:rPr>
              <a:t>Enhances collaboration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7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744"/>
            <a:ext cx="7886700" cy="1325563"/>
          </a:xfrm>
        </p:spPr>
        <p:txBody>
          <a:bodyPr/>
          <a:lstStyle/>
          <a:p>
            <a:r>
              <a:rPr lang="en-CA" dirty="0"/>
              <a:t>Disadvantages of MSE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37509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dirty="0"/>
              <a:t>Technically complex</a:t>
            </a:r>
          </a:p>
          <a:p>
            <a:pPr>
              <a:spcBef>
                <a:spcPts val="1200"/>
              </a:spcBef>
            </a:pPr>
            <a:r>
              <a:rPr lang="en-CA" dirty="0"/>
              <a:t>Generally data demanding</a:t>
            </a:r>
          </a:p>
          <a:p>
            <a:pPr>
              <a:spcBef>
                <a:spcPts val="1200"/>
              </a:spcBef>
            </a:pPr>
            <a:r>
              <a:rPr lang="en-CA" dirty="0"/>
              <a:t>The science often requires expert judgement (can be subjective)</a:t>
            </a:r>
          </a:p>
          <a:p>
            <a:pPr>
              <a:spcBef>
                <a:spcPts val="1200"/>
              </a:spcBef>
            </a:pPr>
            <a:r>
              <a:rPr lang="en-CA" dirty="0"/>
              <a:t>Requires agreement on performance measures</a:t>
            </a:r>
          </a:p>
          <a:p>
            <a:pPr>
              <a:spcBef>
                <a:spcPts val="1200"/>
              </a:spcBef>
            </a:pPr>
            <a:r>
              <a:rPr lang="en-CA" dirty="0"/>
              <a:t>Requires agreement on operating model configuration</a:t>
            </a:r>
          </a:p>
          <a:p>
            <a:pPr>
              <a:spcBef>
                <a:spcPts val="1200"/>
              </a:spcBef>
            </a:pPr>
            <a:r>
              <a:rPr lang="en-CA" dirty="0"/>
              <a:t>Relies on future data collection to support management procedures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8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Things you will be able to do at the end of this training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Comparatively evaluate numerous and varied management procedures</a:t>
            </a:r>
          </a:p>
          <a:p>
            <a:pPr>
              <a:spcBef>
                <a:spcPts val="1800"/>
              </a:spcBef>
            </a:pPr>
            <a:r>
              <a:rPr lang="en-CA" dirty="0"/>
              <a:t>Understand the performance trade-offs of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Identify appropriate management procedures for a given fishery that are robust to uncertainties</a:t>
            </a:r>
          </a:p>
          <a:p>
            <a:pPr>
              <a:spcBef>
                <a:spcPts val="1800"/>
              </a:spcBef>
            </a:pPr>
            <a:r>
              <a:rPr lang="en-CA" dirty="0"/>
              <a:t>Understand the limitations and vulnerabilities of a candidate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Prioritize data collection for a given management procedure</a:t>
            </a:r>
          </a:p>
          <a:p>
            <a:pPr>
              <a:spcBef>
                <a:spcPts val="1800"/>
              </a:spcBef>
            </a:pPr>
            <a:r>
              <a:rPr lang="en-CA" dirty="0"/>
              <a:t>Calculate Management Advice from real data using MPs</a:t>
            </a:r>
          </a:p>
          <a:p>
            <a:pPr>
              <a:spcBef>
                <a:spcPts val="18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60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Terminology and 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79" y="1458072"/>
            <a:ext cx="8061661" cy="4844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MSE</a:t>
            </a:r>
            <a:r>
              <a:rPr lang="en-CA" dirty="0"/>
              <a:t>      Management Strategy Evaluation</a:t>
            </a:r>
          </a:p>
          <a:p>
            <a:pPr marL="0" indent="0">
              <a:buNone/>
            </a:pPr>
            <a:r>
              <a:rPr lang="en-CA" b="1" dirty="0"/>
              <a:t>MP</a:t>
            </a:r>
            <a:r>
              <a:rPr lang="en-CA" dirty="0"/>
              <a:t>         Management Procedure (e.g. DBSRA, assessment)</a:t>
            </a:r>
          </a:p>
          <a:p>
            <a:pPr marL="0" indent="0">
              <a:buNone/>
            </a:pPr>
            <a:r>
              <a:rPr lang="en-CA" b="1" dirty="0"/>
              <a:t>OM</a:t>
            </a:r>
            <a:r>
              <a:rPr lang="en-CA" dirty="0"/>
              <a:t>        Operating Model (representation of true system)</a:t>
            </a:r>
          </a:p>
          <a:p>
            <a:pPr marL="0" indent="0">
              <a:buNone/>
            </a:pPr>
            <a:r>
              <a:rPr lang="en-CA" b="1" dirty="0"/>
              <a:t>OO	    </a:t>
            </a:r>
            <a:r>
              <a:rPr lang="en-CA" dirty="0"/>
              <a:t>Object – Oriented (programming)</a:t>
            </a:r>
          </a:p>
          <a:p>
            <a:pPr marL="0" indent="0">
              <a:buNone/>
            </a:pPr>
            <a:r>
              <a:rPr lang="en-CA" b="1" dirty="0"/>
              <a:t>Output</a:t>
            </a:r>
            <a:r>
              <a:rPr lang="en-CA" dirty="0"/>
              <a:t> </a:t>
            </a:r>
            <a:r>
              <a:rPr lang="en-CA" b="1" dirty="0"/>
              <a:t>control </a:t>
            </a:r>
            <a:r>
              <a:rPr lang="en-CA" dirty="0"/>
              <a:t>     A catch limit</a:t>
            </a:r>
          </a:p>
          <a:p>
            <a:pPr marL="0" indent="0">
              <a:buNone/>
            </a:pPr>
            <a:r>
              <a:rPr lang="en-CA" b="1" dirty="0"/>
              <a:t>Input</a:t>
            </a:r>
            <a:r>
              <a:rPr lang="en-CA" dirty="0"/>
              <a:t> </a:t>
            </a:r>
            <a:r>
              <a:rPr lang="en-CA" b="1" dirty="0"/>
              <a:t>control</a:t>
            </a:r>
            <a:r>
              <a:rPr lang="en-CA" dirty="0"/>
              <a:t>      Fishing effort / size limit / spatial closure</a:t>
            </a:r>
          </a:p>
          <a:p>
            <a:pPr marL="0" indent="0">
              <a:buNone/>
            </a:pPr>
            <a:r>
              <a:rPr lang="en-CA" b="1" dirty="0"/>
              <a:t>VOI</a:t>
            </a:r>
            <a:r>
              <a:rPr lang="en-CA" dirty="0"/>
              <a:t>       Value Of Information analysis</a:t>
            </a:r>
          </a:p>
          <a:p>
            <a:pPr marL="0" indent="0">
              <a:buNone/>
            </a:pPr>
            <a:r>
              <a:rPr lang="en-CA" b="1" dirty="0"/>
              <a:t>TAC</a:t>
            </a:r>
            <a:r>
              <a:rPr lang="en-CA" dirty="0"/>
              <a:t>      Total Allowable Catch  (e.g. 5,000 metric tonnes)</a:t>
            </a:r>
          </a:p>
          <a:p>
            <a:pPr marL="0" indent="0">
              <a:buNone/>
            </a:pPr>
            <a:r>
              <a:rPr lang="en-CA" b="1" dirty="0"/>
              <a:t>TAE</a:t>
            </a:r>
            <a:r>
              <a:rPr lang="en-CA" dirty="0"/>
              <a:t>      Total Allowable Catch (e.g.  5,000 set-days)</a:t>
            </a:r>
          </a:p>
          <a:p>
            <a:pPr marL="0" indent="0">
              <a:buNone/>
            </a:pPr>
            <a:r>
              <a:rPr lang="en-CA" b="1" dirty="0"/>
              <a:t>Observation model</a:t>
            </a:r>
            <a:r>
              <a:rPr lang="en-CA" dirty="0"/>
              <a:t>      Simulates data (could be biased / imprecise)</a:t>
            </a:r>
          </a:p>
          <a:p>
            <a:pPr marL="0" indent="0">
              <a:buNone/>
            </a:pPr>
            <a:r>
              <a:rPr lang="en-CA" b="1" dirty="0"/>
              <a:t>Implementation model      </a:t>
            </a:r>
            <a:r>
              <a:rPr lang="en-CA" dirty="0"/>
              <a:t>Simulates adherence to management</a:t>
            </a:r>
          </a:p>
          <a:p>
            <a:pPr marL="0" indent="0">
              <a:buNone/>
            </a:pPr>
            <a:r>
              <a:rPr lang="en-CA" b="1" dirty="0"/>
              <a:t>Data-limited</a:t>
            </a:r>
            <a:r>
              <a:rPr lang="en-CA" dirty="0"/>
              <a:t>      Insufficient data for stock assessment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50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5607"/>
            <a:ext cx="7886700" cy="587374"/>
          </a:xfrm>
        </p:spPr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104900"/>
            <a:ext cx="7675350" cy="5315903"/>
          </a:xfrm>
        </p:spPr>
        <p:txBody>
          <a:bodyPr>
            <a:normAutofit fontScale="92500" lnSpcReduction="20000"/>
          </a:bodyPr>
          <a:lstStyle/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Butterworth, D.S., Punt, A.E. 1999</a:t>
            </a:r>
            <a:r>
              <a:rPr lang="en-CA" dirty="0"/>
              <a:t>. Experiences in the evaluation and implementation of management procedures. ICES J. Mar. Sci. 56, 985–998.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Dick, E.J., </a:t>
            </a: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2011. </a:t>
            </a:r>
            <a:r>
              <a:rPr lang="en-CA" dirty="0"/>
              <a:t>Depletion-based stock reduction analysis: a catch-based method for determining sustainable yields for data-poor fish stocks. Fish. Res. 110, 331–341.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>
                <a:solidFill>
                  <a:srgbClr val="27AFE5"/>
                </a:solidFill>
              </a:rPr>
              <a:t>MacCall</a:t>
            </a:r>
            <a:r>
              <a:rPr lang="en-CA" dirty="0">
                <a:solidFill>
                  <a:srgbClr val="27AFE5"/>
                </a:solidFill>
              </a:rPr>
              <a:t>, A.D., 2009.</a:t>
            </a:r>
            <a:r>
              <a:rPr lang="en-CA" dirty="0"/>
              <a:t> Depletion-corrected average catch: a simple formula for </a:t>
            </a:r>
            <a:r>
              <a:rPr lang="en-CA" dirty="0" err="1"/>
              <a:t>esti</a:t>
            </a:r>
            <a:r>
              <a:rPr lang="en-CA" dirty="0"/>
              <a:t>-mating sustainable yields in data-poor situations. ICES J. Mar. Sci. 66, 2267–2271.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Punt, A.E. et al. 2016</a:t>
            </a:r>
            <a:r>
              <a:rPr lang="en-CA" dirty="0"/>
              <a:t>.Management strategy evaluation: best practices. Fish </a:t>
            </a:r>
            <a:r>
              <a:rPr lang="en-CA" dirty="0" err="1"/>
              <a:t>Fish</a:t>
            </a:r>
            <a:r>
              <a:rPr lang="en-CA" dirty="0"/>
              <a:t>. 17, 303–334, http://dx.doi.org/10.1111/faf.12104.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 err="1">
                <a:solidFill>
                  <a:srgbClr val="27AFE5"/>
                </a:solidFill>
              </a:rPr>
              <a:t>Restrepo</a:t>
            </a:r>
            <a:r>
              <a:rPr lang="en-CA" dirty="0">
                <a:solidFill>
                  <a:srgbClr val="27AFE5"/>
                </a:solidFill>
              </a:rPr>
              <a:t>, V.R., et al..1998. </a:t>
            </a:r>
            <a:r>
              <a:rPr lang="en-CA" dirty="0"/>
              <a:t>Technical Guidance on the Use of Precautionary Approaches to Implementing National Standard 1 of the Magnuson-Stevens Fishery Conservation and Management Act. NOAA Technical Memorandum NMFS-F/SPO-31, 54 pp.</a:t>
            </a:r>
          </a:p>
          <a:p>
            <a:pPr marL="342900" lvl="1" indent="-216000">
              <a:spcBef>
                <a:spcPts val="2400"/>
              </a:spcBef>
              <a:buNone/>
            </a:pPr>
            <a:r>
              <a:rPr lang="en-CA" dirty="0">
                <a:solidFill>
                  <a:srgbClr val="27AFE5"/>
                </a:solidFill>
              </a:rPr>
              <a:t>Walters, C.J. 1986. </a:t>
            </a:r>
            <a:r>
              <a:rPr lang="en-CA" dirty="0"/>
              <a:t>Adaptive Management of Renewable Resources. Macmillan, New York. 				</a:t>
            </a:r>
            <a:endParaRPr lang="en-CA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9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835"/>
            <a:ext cx="7886700" cy="1325563"/>
          </a:xfrm>
        </p:spPr>
        <p:txBody>
          <a:bodyPr/>
          <a:lstStyle/>
          <a:p>
            <a:r>
              <a:rPr lang="en-CA" b="1" dirty="0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990" y="1818641"/>
            <a:ext cx="7675350" cy="398494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The problem that DLMtool addresses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Origins of DLMtool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Introduction to Management Strategy Evaluation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Things you should be able to do at the end of the workshop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eriod"/>
            </a:pPr>
            <a:r>
              <a:rPr lang="en-CA" sz="2600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53261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06076"/>
            <a:ext cx="7793460" cy="4940935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DLMtool started in the US management system following the 2006 amendment to the Magnusson act requiring an annual catch limit in all federal fisheries in a management plan. </a:t>
            </a:r>
          </a:p>
          <a:p>
            <a:pPr>
              <a:spcBef>
                <a:spcPts val="1800"/>
              </a:spcBef>
            </a:pPr>
            <a:r>
              <a:rPr lang="en-CA" dirty="0"/>
              <a:t>The amendment spawned a proliferation of new data-limited management procedures: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DCAC (</a:t>
            </a:r>
            <a:r>
              <a:rPr lang="en-CA" dirty="0" err="1"/>
              <a:t>MacCall</a:t>
            </a:r>
            <a:r>
              <a:rPr lang="en-CA" dirty="0"/>
              <a:t> 2009)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CA" dirty="0"/>
              <a:t>	- DB-SRA (Dick and </a:t>
            </a:r>
            <a:r>
              <a:rPr lang="en-CA" dirty="0" err="1"/>
              <a:t>MacCall</a:t>
            </a:r>
            <a:r>
              <a:rPr lang="en-CA" dirty="0"/>
              <a:t> 2011)</a:t>
            </a:r>
          </a:p>
          <a:p>
            <a:pPr>
              <a:spcBef>
                <a:spcPts val="1800"/>
              </a:spcBef>
            </a:pPr>
            <a:r>
              <a:rPr lang="en-CA" dirty="0"/>
              <a:t>Also a host of stop-gap approaches such as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Average historical catches (</a:t>
            </a:r>
            <a:r>
              <a:rPr lang="en-CA" dirty="0" err="1"/>
              <a:t>Restrepo</a:t>
            </a:r>
            <a:r>
              <a:rPr lang="en-CA" dirty="0"/>
              <a:t> et al. 1998)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- 3</a:t>
            </a:r>
            <a:r>
              <a:rPr lang="en-CA" baseline="30000" dirty="0"/>
              <a:t>rd</a:t>
            </a:r>
            <a:r>
              <a:rPr lang="en-CA" dirty="0"/>
              <a:t> highest historical catch</a:t>
            </a:r>
          </a:p>
        </p:txBody>
      </p:sp>
    </p:spTree>
    <p:extLst>
      <p:ext uri="{BB962C8B-B14F-4D97-AF65-F5344CB8AC3E}">
        <p14:creationId xmlns:p14="http://schemas.microsoft.com/office/powerpoint/2010/main" val="61309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The problem </a:t>
            </a:r>
            <a:r>
              <a:rPr lang="en-CA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793460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Status 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Biology 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Dynamics 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Enforcement 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/>
              <a:t>The management procedures were disparate, hard to get working and even harder to assess comparatively</a:t>
            </a:r>
          </a:p>
        </p:txBody>
      </p:sp>
    </p:spTree>
    <p:extLst>
      <p:ext uri="{BB962C8B-B14F-4D97-AF65-F5344CB8AC3E}">
        <p14:creationId xmlns:p14="http://schemas.microsoft.com/office/powerpoint/2010/main" val="283768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Origins of DLMtool: The NRDC project and 2014 NOAA workshop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981200"/>
            <a:ext cx="7793460" cy="441959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 Natural Resources Defense Council sponsored UBC to test these management procedures by Management Strategy Evaluation (MSE)</a:t>
            </a:r>
          </a:p>
          <a:p>
            <a:pPr>
              <a:spcBef>
                <a:spcPts val="1800"/>
              </a:spcBef>
            </a:pPr>
            <a:r>
              <a:rPr lang="en-CA" dirty="0"/>
              <a:t>A joint NRDC – NOAA workshop in January 2014 reviewed methods and identified Management Strategy Evaluation as a solution for evaluating data-limited methods (the impetus for DLMtool v0.1)</a:t>
            </a:r>
          </a:p>
          <a:p>
            <a:pPr>
              <a:spcBef>
                <a:spcPts val="1800"/>
              </a:spcBef>
            </a:pPr>
            <a:r>
              <a:rPr lang="en-CA" dirty="0"/>
              <a:t>November 2014 DLMtool was on the CRAN network as a free R package.</a:t>
            </a:r>
          </a:p>
          <a:p>
            <a:pPr>
              <a:spcBef>
                <a:spcPts val="1800"/>
              </a:spcBef>
            </a:pPr>
            <a:r>
              <a:rPr lang="en-CA" dirty="0"/>
              <a:t>July 2015 DLMtool was used to provide management advice for 8 data-limited species in the Caribbean</a:t>
            </a:r>
          </a:p>
        </p:txBody>
      </p:sp>
    </p:spTree>
    <p:extLst>
      <p:ext uri="{BB962C8B-B14F-4D97-AF65-F5344CB8AC3E}">
        <p14:creationId xmlns:p14="http://schemas.microsoft.com/office/powerpoint/2010/main" val="257820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8926"/>
            <a:ext cx="7886700" cy="1325563"/>
          </a:xfrm>
        </p:spPr>
        <p:txBody>
          <a:bodyPr/>
          <a:lstStyle/>
          <a:p>
            <a:r>
              <a:rPr lang="en-CA" dirty="0"/>
              <a:t>2. Origins of DLMtool </a:t>
            </a:r>
            <a:r>
              <a:rPr lang="en-CA" i="1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59864"/>
            <a:ext cx="7891624" cy="49409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CA" dirty="0"/>
              <a:t>These approaches were almost all untested</a:t>
            </a:r>
          </a:p>
          <a:p>
            <a:pPr>
              <a:spcBef>
                <a:spcPts val="1800"/>
              </a:spcBef>
            </a:pPr>
            <a:r>
              <a:rPr lang="en-CA" dirty="0"/>
              <a:t>It was not clear when they were appropriate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- </a:t>
            </a:r>
            <a:r>
              <a:rPr lang="en-CA" sz="2200" dirty="0"/>
              <a:t>Management objectives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Biology / ecology of the species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Status of the population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Dynamics of the fishery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Enforcement possibilities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2200" dirty="0"/>
              <a:t>	- Data quality</a:t>
            </a:r>
          </a:p>
          <a:p>
            <a:pPr>
              <a:spcBef>
                <a:spcPts val="1200"/>
              </a:spcBef>
            </a:pPr>
            <a:r>
              <a:rPr lang="en-CA" dirty="0"/>
              <a:t>Or what their expected performance was both qualitatively or quantitatively</a:t>
            </a:r>
          </a:p>
          <a:p>
            <a:pPr>
              <a:spcBef>
                <a:spcPts val="1200"/>
              </a:spcBef>
            </a:pPr>
            <a:r>
              <a:rPr lang="en-CA" dirty="0"/>
              <a:t>The management procedures were disparate, hard to get working and even harder to assess comparatively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450899"/>
            <a:ext cx="7425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6BB00"/>
                </a:solidFill>
              </a:rPr>
              <a:t>DLMtool provides the basis for identifying appropriate management procedures given the specific: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90" y="4766043"/>
            <a:ext cx="742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6BB00"/>
                </a:solidFill>
              </a:rPr>
              <a:t>Over the course of several peer review papers (Carruthers et al. 2014; 2015, </a:t>
            </a:r>
            <a:r>
              <a:rPr lang="en-CA" sz="2400" b="1" dirty="0" err="1">
                <a:solidFill>
                  <a:srgbClr val="F6BB00"/>
                </a:solidFill>
              </a:rPr>
              <a:t>Harford</a:t>
            </a:r>
            <a:r>
              <a:rPr lang="en-CA" sz="2400" b="1" dirty="0">
                <a:solidFill>
                  <a:srgbClr val="F6BB00"/>
                </a:solidFill>
              </a:rPr>
              <a:t> and Carruthers 2017) it became clear that there were no general rules and it was necessary to crunch the numbers!</a:t>
            </a:r>
          </a:p>
        </p:txBody>
      </p:sp>
    </p:spTree>
    <p:extLst>
      <p:ext uri="{BB962C8B-B14F-4D97-AF65-F5344CB8AC3E}">
        <p14:creationId xmlns:p14="http://schemas.microsoft.com/office/powerpoint/2010/main" val="24475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Introduction to Management Strategy Evaluation (MSE)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0000" y="1825624"/>
            <a:ext cx="7675350" cy="4537075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CA" dirty="0"/>
              <a:t>Origins are in adaptive management in the 1980s (Walters 1986, “closed loop simulation”). </a:t>
            </a:r>
          </a:p>
          <a:p>
            <a:pPr>
              <a:spcBef>
                <a:spcPts val="1800"/>
              </a:spcBef>
            </a:pPr>
            <a:r>
              <a:rPr lang="en-CA" dirty="0"/>
              <a:t>First operationalized by the IWC (Butterworth and Punt 1999)</a:t>
            </a:r>
          </a:p>
          <a:p>
            <a:pPr>
              <a:spcBef>
                <a:spcPts val="1800"/>
              </a:spcBef>
            </a:pPr>
            <a:r>
              <a:rPr lang="en-CA" dirty="0"/>
              <a:t>Requires several modelling components that: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represent the real fishery system (</a:t>
            </a:r>
            <a:r>
              <a:rPr lang="en-CA" dirty="0">
                <a:solidFill>
                  <a:srgbClr val="F6BB00"/>
                </a:solidFill>
              </a:rPr>
              <a:t>system dynamics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generate simulated data (</a:t>
            </a:r>
            <a:r>
              <a:rPr lang="en-CA" dirty="0">
                <a:solidFill>
                  <a:srgbClr val="F6BB00"/>
                </a:solidFill>
              </a:rPr>
              <a:t>observation model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viable approaches for generating management 		   advice from data (</a:t>
            </a:r>
            <a:r>
              <a:rPr lang="en-CA" dirty="0">
                <a:solidFill>
                  <a:srgbClr val="F6BB00"/>
                </a:solidFill>
              </a:rPr>
              <a:t>management procedures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dirty="0"/>
              <a:t>	- simulate adherence to advice (</a:t>
            </a:r>
            <a:r>
              <a:rPr lang="en-CA" dirty="0">
                <a:solidFill>
                  <a:srgbClr val="F6BB00"/>
                </a:solidFill>
              </a:rPr>
              <a:t>implementation 	 	   model</a:t>
            </a:r>
            <a:r>
              <a:rPr lang="en-CA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84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159386"/>
            <a:ext cx="7886700" cy="1325563"/>
          </a:xfrm>
        </p:spPr>
        <p:txBody>
          <a:bodyPr/>
          <a:lstStyle/>
          <a:p>
            <a:r>
              <a:rPr lang="en-CA" dirty="0"/>
              <a:t>Components of MSE</a:t>
            </a:r>
            <a:endParaRPr lang="en-CA" i="1" dirty="0"/>
          </a:p>
        </p:txBody>
      </p:sp>
      <p:sp>
        <p:nvSpPr>
          <p:cNvPr id="4" name="Rectangle 3"/>
          <p:cNvSpPr/>
          <p:nvPr/>
        </p:nvSpPr>
        <p:spPr>
          <a:xfrm>
            <a:off x="1133473" y="2018629"/>
            <a:ext cx="2545080" cy="10725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  <a:p>
            <a:pPr algn="ctr"/>
            <a:r>
              <a:rPr lang="en-CA" sz="1400" dirty="0"/>
              <a:t>Stock dynamics</a:t>
            </a:r>
          </a:p>
          <a:p>
            <a:pPr algn="ctr"/>
            <a:r>
              <a:rPr lang="en-CA" sz="1400" dirty="0"/>
              <a:t>Fleet dynamics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393" y="2005798"/>
            <a:ext cx="3368040" cy="1081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</a:p>
          <a:p>
            <a:pPr algn="ctr"/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5065393" y="3651243"/>
            <a:ext cx="3368040" cy="975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 (MP)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473" y="3651243"/>
            <a:ext cx="2545080" cy="97536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 </a:t>
            </a:r>
          </a:p>
          <a:p>
            <a:pPr algn="ctr"/>
            <a:r>
              <a:rPr lang="en-CA" sz="1400" b="1" dirty="0"/>
              <a:t>overages, underages, dead discarding </a:t>
            </a:r>
            <a:endParaRPr lang="en-CA" sz="14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3678553" y="2546343"/>
            <a:ext cx="1386840" cy="854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6749413" y="3086887"/>
            <a:ext cx="0" cy="564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7" idx="3"/>
          </p:cNvCxnSpPr>
          <p:nvPr/>
        </p:nvCxnSpPr>
        <p:spPr>
          <a:xfrm flipH="1">
            <a:off x="3678553" y="4138923"/>
            <a:ext cx="138684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4" idx="2"/>
          </p:cNvCxnSpPr>
          <p:nvPr/>
        </p:nvCxnSpPr>
        <p:spPr>
          <a:xfrm flipV="1">
            <a:off x="2406013" y="3091147"/>
            <a:ext cx="0" cy="56009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2872" y="42288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27AFE5"/>
                </a:solidFill>
              </a:rPr>
              <a:t>Catch limit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137" y="3107455"/>
            <a:ext cx="162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accent1"/>
                </a:solidFill>
              </a:rPr>
              <a:t>Simulated length observations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383" y="3120370"/>
            <a:ext cx="13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tx1">
                    <a:lumMod val="50000"/>
                  </a:schemeClr>
                </a:solidFill>
              </a:rPr>
              <a:t>‘True’ catches taken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66183" y="1972629"/>
            <a:ext cx="143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length composition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" y="1229325"/>
            <a:ext cx="819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126D96"/>
                </a:solidFill>
              </a:rPr>
              <a:t>Example: an MP that provides catch advice using length data 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4580253" y="1506220"/>
            <a:ext cx="406400" cy="7299960"/>
          </a:xfrm>
          <a:prstGeom prst="leftBrace">
            <a:avLst/>
          </a:prstGeom>
          <a:noFill/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94053" y="5571252"/>
            <a:ext cx="8178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Performance metrics (e.g. how often stock levels drop below MSY)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Trade-offs (e.g. short-term yield versus conservation)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Value of information, the stock/fleet/observation processes driving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093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1" grpId="0"/>
      <p:bldP spid="32" grpId="0"/>
      <p:bldP spid="37" grpId="0"/>
      <p:bldP spid="38" grpId="0"/>
      <p:bldP spid="3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5514"/>
          </a:xfrm>
        </p:spPr>
        <p:txBody>
          <a:bodyPr/>
          <a:lstStyle/>
          <a:p>
            <a:r>
              <a:rPr lang="en-CA" dirty="0"/>
              <a:t>MSE Opportunities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520" y="1759745"/>
            <a:ext cx="1122678" cy="845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System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9039" y="1769904"/>
            <a:ext cx="1016002" cy="8415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Obs. model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5019038" y="3106896"/>
            <a:ext cx="1016003" cy="867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MP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1520" y="3106895"/>
            <a:ext cx="1122678" cy="8677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Implmn</a:t>
            </a:r>
            <a:r>
              <a:rPr lang="en-CA" b="1" dirty="0"/>
              <a:t>. model 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394198" y="2182638"/>
            <a:ext cx="624841" cy="8030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27040" y="2611431"/>
            <a:ext cx="0" cy="495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>
          <a:xfrm flipH="1" flipV="1">
            <a:off x="4394198" y="3540759"/>
            <a:ext cx="624840" cy="1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5" idx="2"/>
          </p:cNvCxnSpPr>
          <p:nvPr/>
        </p:nvCxnSpPr>
        <p:spPr>
          <a:xfrm flipV="1">
            <a:off x="3832859" y="2605531"/>
            <a:ext cx="0" cy="501364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2596513" y="1695659"/>
            <a:ext cx="406400" cy="106823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2" name="Left Brace 61"/>
          <p:cNvSpPr/>
          <p:nvPr/>
        </p:nvSpPr>
        <p:spPr>
          <a:xfrm rot="18540784">
            <a:off x="2975510" y="3098852"/>
            <a:ext cx="705803" cy="3020971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Left Brace 62"/>
          <p:cNvSpPr/>
          <p:nvPr/>
        </p:nvSpPr>
        <p:spPr>
          <a:xfrm rot="10800000">
            <a:off x="6322829" y="1760858"/>
            <a:ext cx="279090" cy="2204720"/>
          </a:xfrm>
          <a:prstGeom prst="leftBrace">
            <a:avLst>
              <a:gd name="adj1" fmla="val 8333"/>
              <a:gd name="adj2" fmla="val 49539"/>
            </a:avLst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6BB00"/>
              </a:solidFill>
            </a:endParaRPr>
          </a:p>
        </p:txBody>
      </p:sp>
      <p:sp>
        <p:nvSpPr>
          <p:cNvPr id="64" name="Left Brace 63"/>
          <p:cNvSpPr/>
          <p:nvPr/>
        </p:nvSpPr>
        <p:spPr>
          <a:xfrm rot="16200000">
            <a:off x="5468026" y="3873772"/>
            <a:ext cx="118031" cy="1016002"/>
          </a:xfrm>
          <a:prstGeom prst="leftBrace">
            <a:avLst/>
          </a:prstGeom>
          <a:noFill/>
          <a:ln w="31750"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7010400" y="1695659"/>
            <a:ext cx="169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Hypothetical management systems (e.g. gene tagging)</a:t>
            </a:r>
          </a:p>
          <a:p>
            <a:endParaRPr lang="en-CA" b="1" dirty="0">
              <a:solidFill>
                <a:srgbClr val="F6BB00"/>
              </a:solidFill>
            </a:endParaRPr>
          </a:p>
          <a:p>
            <a:r>
              <a:rPr lang="en-CA" b="1" dirty="0">
                <a:solidFill>
                  <a:srgbClr val="F6BB00"/>
                </a:solidFill>
              </a:rPr>
              <a:t>Experimental design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760" y="1729003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Hypotheses for stock and fleet dynamics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760" y="4630910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Varying views of Performance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19038" y="4787511"/>
            <a:ext cx="360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6BB00"/>
                </a:solidFill>
              </a:rPr>
              <a:t>New statistical / modelling approaches</a:t>
            </a:r>
          </a:p>
          <a:p>
            <a:endParaRPr lang="en-CA" b="1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6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2" grpId="0" animBg="1"/>
      <p:bldP spid="63" grpId="0" animBg="1"/>
      <p:bldP spid="64" grpId="0" animBg="1"/>
      <p:bldP spid="50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2147</TotalTime>
  <Words>910</Words>
  <Application>Microsoft Office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PowerPoint Presentation</vt:lpstr>
      <vt:lpstr>Agenda</vt:lpstr>
      <vt:lpstr>1. The problem</vt:lpstr>
      <vt:lpstr>1. The problem continued</vt:lpstr>
      <vt:lpstr>2. Origins of DLMtool: The NRDC project and 2014 NOAA workshop</vt:lpstr>
      <vt:lpstr>2. Origins of DLMtool continued</vt:lpstr>
      <vt:lpstr>3. Introduction to Management Strategy Evaluation (MSE)</vt:lpstr>
      <vt:lpstr>Components of MSE</vt:lpstr>
      <vt:lpstr>MSE Opportunities</vt:lpstr>
      <vt:lpstr>MSE Collaboration and engagement</vt:lpstr>
      <vt:lpstr>Advantages of MSE</vt:lpstr>
      <vt:lpstr>Disadvantages of MSE</vt:lpstr>
      <vt:lpstr>4. Things you will be able to do at the end of this training</vt:lpstr>
      <vt:lpstr>5. Terminology and acronyms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Carruthers</cp:lastModifiedBy>
  <cp:revision>46</cp:revision>
  <dcterms:created xsi:type="dcterms:W3CDTF">2015-09-22T16:41:35Z</dcterms:created>
  <dcterms:modified xsi:type="dcterms:W3CDTF">2017-10-23T05:19:14Z</dcterms:modified>
</cp:coreProperties>
</file>