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7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08" y="4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</a:rPr>
              <a:t>.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600">
                <a:solidFill>
                  <a:srgbClr val="F6BB00"/>
                </a:solidFill>
              </a:rPr>
              <a:t>A simple ‘no frills’ run of DLMtool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rgbClr val="F6BB00"/>
                </a:solidFill>
              </a:rPr>
              <a:t>Lecture 2b, 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7388"/>
          </a:xfrm>
        </p:spPr>
        <p:txBody>
          <a:bodyPr/>
          <a:lstStyle/>
          <a:p>
            <a:r>
              <a:rPr lang="en-CA" altLang="en-US" smtClean="0"/>
              <a:t>Summary of a basic run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9750" y="1773238"/>
            <a:ext cx="7675563" cy="2674937"/>
          </a:xfrm>
        </p:spPr>
        <p:txBody>
          <a:bodyPr/>
          <a:lstStyle/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mtClean="0">
                <a:solidFill>
                  <a:srgbClr val="00B050"/>
                </a:solidFill>
              </a:rPr>
              <a:t>myOM = new(‘OM’, Albacore,  Generic_fleet,  Generic_obs,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mtClean="0">
                <a:solidFill>
                  <a:srgbClr val="00B050"/>
                </a:solidFill>
              </a:rPr>
              <a:t>				Perfect_Imp)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mtClean="0">
                <a:solidFill>
                  <a:srgbClr val="00B050"/>
                </a:solidFill>
              </a:rPr>
              <a:t>myMSE = runMSE(myOM)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mtClean="0">
                <a:solidFill>
                  <a:srgbClr val="00B050"/>
                </a:solidFill>
              </a:rPr>
              <a:t>plot(myMSE)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716338"/>
            <a:ext cx="49149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00113" y="1628775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OO design: Stock, Fleet, Observation and Implementation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Constructing operating models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Visualizing operating models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Running an MSE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Visualizing MSE runs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Evaluating performance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Trade-off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 smtClean="0"/>
              <a:t>1. OO design: Stock, Fleet, Observation and Implementation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773238"/>
            <a:ext cx="7675562" cy="4403725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CA" dirty="0" smtClean="0"/>
              <a:t>Recall the MSE schematic: 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403350" y="2776538"/>
            <a:ext cx="2011363" cy="1073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r>
              <a:rPr lang="en-CA" sz="1400" dirty="0"/>
              <a:t>Stock dynamics</a:t>
            </a:r>
          </a:p>
          <a:p>
            <a:pPr algn="ctr">
              <a:defRPr/>
            </a:pPr>
            <a:r>
              <a:rPr lang="en-CA" sz="1400" dirty="0"/>
              <a:t>Fleet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1500" y="2776538"/>
            <a:ext cx="2697163" cy="1081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651500" y="4625975"/>
            <a:ext cx="2697163" cy="976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 (MP)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350" y="4625975"/>
            <a:ext cx="2011363" cy="97631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414713" y="3313113"/>
            <a:ext cx="2236787" cy="4762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7000875" y="3857625"/>
            <a:ext cx="0" cy="768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>
            <a:off x="3414713" y="5114925"/>
            <a:ext cx="2236787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409825" y="3849688"/>
            <a:ext cx="0" cy="776287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2350" y="5283200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rgbClr val="27AFE5"/>
                </a:solidFill>
                <a:latin typeface="Calibri" panose="020F0502020204030204" pitchFamily="34" charset="0"/>
              </a:rPr>
              <a:t>Management recommendation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64388" y="4057650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chemeClr val="accent1"/>
                </a:solidFill>
                <a:latin typeface="Calibri" panose="020F0502020204030204" pitchFamily="34" charset="0"/>
              </a:rPr>
              <a:t>Observed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13" y="3914775"/>
            <a:ext cx="21923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Actual management result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138" y="2851150"/>
            <a:ext cx="14303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‘True’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 smtClean="0"/>
              <a:t>1. OO design: Stock, Fleet, Observation and Implementation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350" y="2776538"/>
            <a:ext cx="2011363" cy="1073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r>
              <a:rPr lang="en-CA" sz="1400" dirty="0"/>
              <a:t>Stock dynamics</a:t>
            </a:r>
          </a:p>
          <a:p>
            <a:pPr algn="ctr">
              <a:defRPr/>
            </a:pPr>
            <a:r>
              <a:rPr lang="en-CA" sz="1400" dirty="0"/>
              <a:t>Fleet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1500" y="2776538"/>
            <a:ext cx="2697163" cy="1081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651500" y="4625975"/>
            <a:ext cx="2697163" cy="976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 (MP)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350" y="4625975"/>
            <a:ext cx="2011363" cy="97631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414713" y="3313113"/>
            <a:ext cx="2236787" cy="4762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7000875" y="3857625"/>
            <a:ext cx="0" cy="768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>
            <a:off x="3414713" y="5114925"/>
            <a:ext cx="2236787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409825" y="3849688"/>
            <a:ext cx="0" cy="776287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2350" y="5283200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rgbClr val="27AFE5"/>
                </a:solidFill>
                <a:latin typeface="Calibri" panose="020F0502020204030204" pitchFamily="34" charset="0"/>
              </a:rPr>
              <a:t>Management recommendation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64388" y="4057650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schemeClr val="accent1"/>
                </a:solidFill>
                <a:latin typeface="Calibri" panose="020F0502020204030204" pitchFamily="34" charset="0"/>
              </a:rPr>
              <a:t>Observed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13" y="3914775"/>
            <a:ext cx="21923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Actual management result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138" y="2851150"/>
            <a:ext cx="14303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‘True’ data</a:t>
            </a:r>
          </a:p>
        </p:txBody>
      </p:sp>
      <p:sp>
        <p:nvSpPr>
          <p:cNvPr id="22543" name="Content Placeholder 2"/>
          <p:cNvSpPr>
            <a:spLocks noGrp="1"/>
          </p:cNvSpPr>
          <p:nvPr>
            <p:ph idx="1"/>
          </p:nvPr>
        </p:nvSpPr>
        <p:spPr>
          <a:xfrm>
            <a:off x="900113" y="1700213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mtClean="0">
                <a:solidFill>
                  <a:srgbClr val="0070C0"/>
                </a:solidFill>
              </a:rPr>
              <a:t>DLMtool has various object classes to complete the MSE specification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 smtClean="0"/>
              <a:t>1. OO design: Stock, Fleet, Observation and Implementation objects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00113" y="1700213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mtClean="0">
                <a:solidFill>
                  <a:srgbClr val="0070C0"/>
                </a:solidFill>
              </a:rPr>
              <a:t>DLMtool has various</a:t>
            </a:r>
            <a:r>
              <a:rPr lang="en-CA" altLang="en-US" smtClean="0"/>
              <a:t> </a:t>
            </a:r>
            <a:r>
              <a:rPr lang="en-CA" altLang="en-US" b="1" smtClean="0">
                <a:solidFill>
                  <a:srgbClr val="FF0000"/>
                </a:solidFill>
              </a:rPr>
              <a:t>object classes</a:t>
            </a:r>
            <a:r>
              <a:rPr lang="en-CA" altLang="en-US" smtClean="0">
                <a:solidFill>
                  <a:srgbClr val="FF0000"/>
                </a:solidFill>
              </a:rPr>
              <a:t> </a:t>
            </a:r>
            <a:r>
              <a:rPr lang="en-CA" altLang="en-US" smtClean="0">
                <a:solidFill>
                  <a:srgbClr val="0070C0"/>
                </a:solidFill>
              </a:rPr>
              <a:t>to complete the MSE specification</a:t>
            </a:r>
            <a:r>
              <a:rPr lang="en-CA" altLang="en-US" smtClean="0"/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mtClean="0"/>
          </a:p>
        </p:txBody>
      </p:sp>
      <p:sp>
        <p:nvSpPr>
          <p:cNvPr id="5" name="Rectangle 4"/>
          <p:cNvSpPr/>
          <p:nvPr/>
        </p:nvSpPr>
        <p:spPr>
          <a:xfrm>
            <a:off x="1258888" y="2773363"/>
            <a:ext cx="2592387" cy="160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5508625" y="2773363"/>
            <a:ext cx="2695575" cy="160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508625" y="5076825"/>
            <a:ext cx="2695575" cy="136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1258888" y="5076825"/>
            <a:ext cx="2592387" cy="13684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r>
              <a:rPr lang="en-CA" b="1" dirty="0"/>
              <a:t>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851275" y="3573463"/>
            <a:ext cx="1657350" cy="317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856413" y="4378325"/>
            <a:ext cx="0" cy="69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 flipV="1">
            <a:off x="3851275" y="5761038"/>
            <a:ext cx="165735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555875" y="4373563"/>
            <a:ext cx="0" cy="70326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763713" y="3349625"/>
            <a:ext cx="15843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Fleet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78000" y="3868738"/>
            <a:ext cx="1584325" cy="360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Stock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40425" y="3498850"/>
            <a:ext cx="1800225" cy="36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Obs</a:t>
            </a:r>
            <a:endParaRPr lang="en-CA" dirty="0"/>
          </a:p>
        </p:txBody>
      </p:sp>
      <p:sp>
        <p:nvSpPr>
          <p:cNvPr id="59" name="Rectangle 58"/>
          <p:cNvSpPr/>
          <p:nvPr/>
        </p:nvSpPr>
        <p:spPr>
          <a:xfrm>
            <a:off x="5880100" y="5568950"/>
            <a:ext cx="1944688" cy="655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 Output </a:t>
            </a:r>
          </a:p>
          <a:p>
            <a:pPr algn="ctr">
              <a:defRPr/>
            </a:pPr>
            <a:r>
              <a:rPr lang="en-CA" b="1" dirty="0"/>
              <a:t>Input</a:t>
            </a:r>
            <a:endParaRPr lang="en-CA" dirty="0"/>
          </a:p>
        </p:txBody>
      </p:sp>
      <p:sp>
        <p:nvSpPr>
          <p:cNvPr id="62" name="Rectangle 61"/>
          <p:cNvSpPr/>
          <p:nvPr/>
        </p:nvSpPr>
        <p:spPr>
          <a:xfrm>
            <a:off x="1655763" y="5718175"/>
            <a:ext cx="18002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Imp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40" grpId="0" animBg="1"/>
      <p:bldP spid="47" grpId="0" animBg="1"/>
      <p:bldP spid="48" grpId="0" animBg="1"/>
      <p:bldP spid="59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886700" cy="1325563"/>
          </a:xfrm>
        </p:spPr>
        <p:txBody>
          <a:bodyPr/>
          <a:lstStyle/>
          <a:p>
            <a:pPr eaLnBrk="1" hangingPunct="1"/>
            <a:r>
              <a:rPr lang="en-CA" altLang="en-US" sz="2900" smtClean="0"/>
              <a:t>2. Constructing operating models. </a:t>
            </a:r>
            <a:r>
              <a:rPr lang="en-CA" altLang="en-US" sz="2600" smtClean="0"/>
              <a:t/>
            </a:r>
            <a:br>
              <a:rPr lang="en-CA" altLang="en-US" sz="2600" smtClean="0"/>
            </a:br>
            <a:r>
              <a:rPr lang="en-CA" altLang="en-US" sz="2600" smtClean="0"/>
              <a:t/>
            </a:r>
            <a:br>
              <a:rPr lang="en-CA" altLang="en-US" sz="2600" smtClean="0"/>
            </a:br>
            <a:endParaRPr lang="en-CA" altLang="en-US" sz="260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116013" y="2205038"/>
            <a:ext cx="6972300" cy="39004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200" dirty="0" smtClean="0"/>
              <a:t>Search for object classes: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avail(‘Stock’)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avail(‘Fleet’)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avail(‘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Obs</a:t>
            </a:r>
            <a:r>
              <a:rPr lang="en-CA" altLang="en-US" sz="2200" dirty="0" smtClean="0">
                <a:solidFill>
                  <a:srgbClr val="00B050"/>
                </a:solidFill>
              </a:rPr>
              <a:t>’)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avail (‘Imp’)</a:t>
            </a:r>
          </a:p>
          <a:p>
            <a:pPr marL="0" indent="0" eaLnBrk="1" hangingPunct="1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/>
              <a:t>Build an operating model: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myOM</a:t>
            </a:r>
            <a:r>
              <a:rPr lang="en-CA" altLang="en-US" sz="2200" dirty="0" smtClean="0">
                <a:solidFill>
                  <a:srgbClr val="00B050"/>
                </a:solidFill>
              </a:rPr>
              <a:t>=new(‘OM’, Albacore,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Generic_fleet</a:t>
            </a:r>
            <a:r>
              <a:rPr lang="en-CA" altLang="en-US" sz="2200" dirty="0" smtClean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Generic_obs</a:t>
            </a:r>
            <a:r>
              <a:rPr lang="en-CA" altLang="en-US" sz="2200" dirty="0" smtClean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Perfect_Imp</a:t>
            </a:r>
            <a:r>
              <a:rPr lang="en-CA" altLang="en-US" sz="2200" dirty="0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4580" name="Rectangle 1"/>
          <p:cNvSpPr>
            <a:spLocks noChangeArrowheads="1"/>
          </p:cNvSpPr>
          <p:nvPr/>
        </p:nvSpPr>
        <p:spPr bwMode="auto">
          <a:xfrm>
            <a:off x="684213" y="1484313"/>
            <a:ext cx="8135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400">
                <a:solidFill>
                  <a:srgbClr val="0070C0"/>
                </a:solidFill>
              </a:rPr>
              <a:t>Rapid building of operating model is relatively straightforward: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44513" y="207332"/>
            <a:ext cx="7886700" cy="1325563"/>
          </a:xfrm>
        </p:spPr>
        <p:txBody>
          <a:bodyPr/>
          <a:lstStyle/>
          <a:p>
            <a:pPr eaLnBrk="1" hangingPunct="1"/>
            <a:r>
              <a:rPr lang="en-CA" altLang="en-US" sz="2600" dirty="0" smtClean="0"/>
              <a:t>3. Once an operating model is built it can be visualized: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55650" y="1125538"/>
            <a:ext cx="7675563" cy="4351337"/>
          </a:xfrm>
        </p:spPr>
        <p:txBody>
          <a:bodyPr/>
          <a:lstStyle/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 smtClean="0">
                <a:solidFill>
                  <a:srgbClr val="00B050"/>
                </a:solidFill>
              </a:rPr>
              <a:t>plot(</a:t>
            </a:r>
            <a:r>
              <a:rPr lang="en-CA" altLang="en-US" dirty="0" err="1" smtClean="0">
                <a:solidFill>
                  <a:srgbClr val="00B050"/>
                </a:solidFill>
              </a:rPr>
              <a:t>myOM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sz="34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dirty="0" err="1" smtClean="0">
                <a:solidFill>
                  <a:srgbClr val="00B050"/>
                </a:solidFill>
              </a:rPr>
              <a:t>myMSE</a:t>
            </a:r>
            <a:r>
              <a:rPr lang="en-CA" altLang="en-US" dirty="0" smtClean="0">
                <a:solidFill>
                  <a:srgbClr val="00B050"/>
                </a:solidFill>
              </a:rPr>
              <a:t>=</a:t>
            </a:r>
            <a:r>
              <a:rPr lang="en-CA" altLang="en-US" dirty="0" err="1" smtClean="0">
                <a:solidFill>
                  <a:srgbClr val="00B050"/>
                </a:solidFill>
              </a:rPr>
              <a:t>runMSE</a:t>
            </a:r>
            <a:r>
              <a:rPr lang="en-CA" altLang="en-US" dirty="0" smtClean="0">
                <a:solidFill>
                  <a:srgbClr val="00B050"/>
                </a:solidFill>
              </a:rPr>
              <a:t>(</a:t>
            </a:r>
            <a:r>
              <a:rPr lang="en-CA" altLang="en-US" dirty="0" err="1" smtClean="0">
                <a:solidFill>
                  <a:srgbClr val="00B050"/>
                </a:solidFill>
              </a:rPr>
              <a:t>myOM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</p:txBody>
      </p:sp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544513" y="5362889"/>
            <a:ext cx="60213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600" dirty="0">
                <a:solidFill>
                  <a:srgbClr val="27AFE5"/>
                </a:solidFill>
              </a:rPr>
              <a:t>4. Or used in MSE analysis: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283" r="606"/>
          <a:stretch/>
        </p:blipFill>
        <p:spPr>
          <a:xfrm>
            <a:off x="5076056" y="1655693"/>
            <a:ext cx="3122271" cy="3374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112" b="-3272"/>
          <a:stretch/>
        </p:blipFill>
        <p:spPr>
          <a:xfrm>
            <a:off x="694462" y="3635807"/>
            <a:ext cx="3714222" cy="1279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0552" y="199046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</a:rPr>
              <a:t>Fishing effort trends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7313" y="3342928"/>
            <a:ext cx="284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</a:rPr>
              <a:t>Natural mortality rate trends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6086" y="168529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</a:rPr>
              <a:t>Biomass trends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6420" y="346653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</a:rPr>
              <a:t>Catch trends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2709" y="383010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</a:rPr>
              <a:t>M/K ratio</a:t>
            </a:r>
            <a:endParaRPr lang="en-CA" sz="1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355" b="1129"/>
          <a:stretch/>
        </p:blipFill>
        <p:spPr>
          <a:xfrm>
            <a:off x="668724" y="1800419"/>
            <a:ext cx="1699861" cy="1476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14200" b="2639"/>
          <a:stretch/>
        </p:blipFill>
        <p:spPr>
          <a:xfrm>
            <a:off x="3035691" y="2370220"/>
            <a:ext cx="2904343" cy="960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53793" y="1564633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</a:rPr>
              <a:t>Growth</a:t>
            </a:r>
            <a:endParaRPr lang="en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6" b="-2766"/>
          <a:stretch>
            <a:fillRect/>
          </a:stretch>
        </p:blipFill>
        <p:spPr bwMode="auto">
          <a:xfrm>
            <a:off x="4141788" y="3948113"/>
            <a:ext cx="4451350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557213" y="115888"/>
            <a:ext cx="7886700" cy="1325562"/>
          </a:xfrm>
        </p:spPr>
        <p:txBody>
          <a:bodyPr/>
          <a:lstStyle/>
          <a:p>
            <a:r>
              <a:rPr lang="en-CA" altLang="en-US" sz="2600" smtClean="0"/>
              <a:t>5. What occurred in the MSE runs can be visualized: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827088" y="1138238"/>
            <a:ext cx="7675562" cy="8112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altLang="en-US" dirty="0" smtClean="0">
                <a:solidFill>
                  <a:srgbClr val="00B050"/>
                </a:solidFill>
              </a:rPr>
              <a:t>plot(</a:t>
            </a:r>
            <a:r>
              <a:rPr lang="en-CA" altLang="en-US" dirty="0" err="1" smtClean="0">
                <a:solidFill>
                  <a:srgbClr val="00B050"/>
                </a:solidFill>
              </a:rPr>
              <a:t>myMSE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635000" y="3948113"/>
            <a:ext cx="69627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600" dirty="0">
                <a:solidFill>
                  <a:srgbClr val="27AFE5"/>
                </a:solidFill>
              </a:rPr>
              <a:t>6. </a:t>
            </a:r>
            <a:r>
              <a:rPr lang="en-CA" altLang="en-US" sz="2600" dirty="0" smtClean="0">
                <a:solidFill>
                  <a:srgbClr val="27AFE5"/>
                </a:solidFill>
              </a:rPr>
              <a:t>Performance </a:t>
            </a:r>
            <a:endParaRPr lang="en-CA" altLang="en-US" sz="2600" dirty="0">
              <a:solidFill>
                <a:srgbClr val="27AFE5"/>
              </a:solidFill>
            </a:endParaRPr>
          </a:p>
          <a:p>
            <a:pPr eaLnBrk="1" hangingPunct="1"/>
            <a:r>
              <a:rPr lang="en-CA" altLang="en-US" sz="2600" dirty="0">
                <a:solidFill>
                  <a:srgbClr val="27AFE5"/>
                </a:solidFill>
              </a:rPr>
              <a:t>quantified:</a:t>
            </a: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3" b="1663"/>
          <a:stretch>
            <a:fillRect/>
          </a:stretch>
        </p:blipFill>
        <p:spPr bwMode="auto">
          <a:xfrm>
            <a:off x="4141788" y="1103313"/>
            <a:ext cx="43434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03985" y="5021263"/>
            <a:ext cx="767556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altLang="en-US" dirty="0" err="1" smtClean="0">
                <a:solidFill>
                  <a:srgbClr val="00B050"/>
                </a:solidFill>
              </a:rPr>
              <a:t>Kplot</a:t>
            </a:r>
            <a:r>
              <a:rPr lang="en-CA" altLang="en-US" dirty="0" smtClean="0">
                <a:solidFill>
                  <a:srgbClr val="00B050"/>
                </a:solidFill>
              </a:rPr>
              <a:t>(</a:t>
            </a:r>
            <a:r>
              <a:rPr lang="en-CA" altLang="en-US" dirty="0" err="1" smtClean="0">
                <a:solidFill>
                  <a:srgbClr val="00B050"/>
                </a:solidFill>
              </a:rPr>
              <a:t>myMSE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600" dirty="0" smtClean="0"/>
              <a:t>7. And management trade-offs revealed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04863" y="1563688"/>
            <a:ext cx="7675562" cy="8112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altLang="en-US" smtClean="0">
                <a:solidFill>
                  <a:srgbClr val="00B050"/>
                </a:solidFill>
              </a:rPr>
              <a:t>NOAA_plot(myMSE)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altLang="en-US" smtClean="0">
              <a:solidFill>
                <a:srgbClr val="00B050"/>
              </a:solidFill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" t="9526" r="212" b="15880"/>
          <a:stretch>
            <a:fillRect/>
          </a:stretch>
        </p:blipFill>
        <p:spPr bwMode="auto">
          <a:xfrm>
            <a:off x="1043608" y="2636912"/>
            <a:ext cx="7608888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325</Words>
  <Application>Microsoft Office PowerPoint</Application>
  <PresentationFormat>On-screen Show 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PowerPoint Presentation</vt:lpstr>
      <vt:lpstr>Agenda</vt:lpstr>
      <vt:lpstr>1. OO design: Stock, Fleet, Observation and Implementation objects</vt:lpstr>
      <vt:lpstr>1. OO design: Stock, Fleet, Observation and Implementation objects</vt:lpstr>
      <vt:lpstr>1. OO design: Stock, Fleet, Observation and Implementation objects</vt:lpstr>
      <vt:lpstr>2. Constructing operating models.   </vt:lpstr>
      <vt:lpstr>3. Once an operating model is built it can be visualized:</vt:lpstr>
      <vt:lpstr>5. What occurred in the MSE runs can be visualized:</vt:lpstr>
      <vt:lpstr>7. And management trade-offs revealed</vt:lpstr>
      <vt:lpstr>Summary of a basic run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</cp:lastModifiedBy>
  <cp:revision>40</cp:revision>
  <dcterms:created xsi:type="dcterms:W3CDTF">2017-03-29T20:35:38Z</dcterms:created>
  <dcterms:modified xsi:type="dcterms:W3CDTF">2017-05-03T20:05:19Z</dcterms:modified>
</cp:coreProperties>
</file>