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2" y="46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Modifying operating models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3a,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CSV file conventions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Stock objects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Fleet objects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Observation objects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Implementation error objects</a:t>
            </a:r>
            <a:endParaRPr lang="en-CA" altLang="en-US" sz="2800" dirty="0" smtClean="0">
              <a:solidFill>
                <a:srgbClr val="27AF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1559" y="810420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dirty="0" smtClean="0">
                <a:solidFill>
                  <a:srgbClr val="0070C0"/>
                </a:solidFill>
              </a:rPr>
              <a:t>Recall the MSE diagram that shows the various </a:t>
            </a:r>
            <a:r>
              <a:rPr lang="en-CA" altLang="en-US" b="1" dirty="0" smtClean="0">
                <a:solidFill>
                  <a:srgbClr val="FF0000"/>
                </a:solidFill>
              </a:rPr>
              <a:t>object classes</a:t>
            </a:r>
            <a:r>
              <a:rPr lang="en-CA" altLang="en-US" dirty="0" smtClean="0">
                <a:solidFill>
                  <a:srgbClr val="FF0000"/>
                </a:solidFill>
              </a:rPr>
              <a:t> </a:t>
            </a:r>
            <a:r>
              <a:rPr lang="en-CA" altLang="en-US" dirty="0" smtClean="0">
                <a:solidFill>
                  <a:srgbClr val="0070C0"/>
                </a:solidFill>
              </a:rPr>
              <a:t>that DLMtool uses to run an MSE </a:t>
            </a:r>
            <a:endParaRPr lang="en-CA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70335" y="1955007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220072" y="1955007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220072" y="4258469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970335" y="4258469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562722" y="2755107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567860" y="3559969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562722" y="4942682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267322" y="3555207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75160" y="2531269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9447" y="3050382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872" y="2680494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591547" y="4750594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</a:t>
            </a:r>
            <a:r>
              <a:rPr lang="en-CA" b="1" dirty="0"/>
              <a:t>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367210" y="4899819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4872751" cy="262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2060848"/>
            <a:ext cx="1296144" cy="72008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79912" y="2132856"/>
            <a:ext cx="1368152" cy="432048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35596" y="3645024"/>
            <a:ext cx="1368152" cy="36004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650" y="5047350"/>
            <a:ext cx="42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You can see what these look like by typing the name of one into </a:t>
            </a:r>
          </a:p>
          <a:p>
            <a:r>
              <a:rPr lang="en-CA" sz="2400" dirty="0" smtClean="0">
                <a:solidFill>
                  <a:srgbClr val="0070C0"/>
                </a:solidFill>
              </a:rPr>
              <a:t>R…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527477"/>
            <a:ext cx="702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chemeClr val="bg1"/>
                </a:solidFill>
              </a:rPr>
              <a:t>Four of these items are the objects we used to build an operating model </a:t>
            </a:r>
            <a:endParaRPr lang="en-CA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89483" y="1325470"/>
            <a:ext cx="29675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FF0000"/>
                </a:solidFill>
              </a:rPr>
              <a:t>Fleet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smtClean="0">
                <a:solidFill>
                  <a:srgbClr val="FF0000"/>
                </a:solidFill>
              </a:rPr>
              <a:t>Stock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FF0000"/>
                </a:solidFill>
              </a:rPr>
              <a:t>Obs</a:t>
            </a:r>
            <a:r>
              <a:rPr lang="en-CA" altLang="en-US" sz="2400" dirty="0" smtClean="0">
                <a:solidFill>
                  <a:srgbClr val="0070C0"/>
                </a:solidFill>
              </a:rPr>
              <a:t> and </a:t>
            </a:r>
            <a:r>
              <a:rPr lang="en-CA" altLang="en-US" sz="2400" dirty="0" smtClean="0">
                <a:solidFill>
                  <a:srgbClr val="FF0000"/>
                </a:solidFill>
              </a:rPr>
              <a:t>Imp</a:t>
            </a:r>
            <a:r>
              <a:rPr lang="en-CA" altLang="en-US" sz="2400" dirty="0" smtClean="0">
                <a:solidFill>
                  <a:srgbClr val="0070C0"/>
                </a:solidFill>
              </a:rPr>
              <a:t> </a:t>
            </a:r>
            <a:r>
              <a:rPr lang="en-CA" altLang="en-US" sz="2400" dirty="0" smtClean="0">
                <a:solidFill>
                  <a:srgbClr val="0070C0"/>
                </a:solidFill>
              </a:rPr>
              <a:t>Objects all contain ‘slots’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Define the various aspects of the operating model 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These objects and their slots are all ‘glued’ together in an operating model, allowing for customizability. </a:t>
            </a:r>
            <a:endParaRPr lang="en-CA" alt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5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1" y="1149385"/>
            <a:ext cx="311467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43" y="2139782"/>
            <a:ext cx="26003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286522"/>
            <a:ext cx="2657475" cy="410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778" y="4567237"/>
            <a:ext cx="2752725" cy="458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986" y="259527"/>
            <a:ext cx="6484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Here is what these objects look like in R: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937" y="824431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3205" y="1851877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0" y="2996952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7816" y="421888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86" y="259527"/>
            <a:ext cx="698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Alternatively each object can be specified in a CSV file: 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2219325" cy="541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2143125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24" y="3364496"/>
            <a:ext cx="2124075" cy="606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15" y="4509120"/>
            <a:ext cx="21621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81031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1968369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29880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0352" y="4139788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86700" cy="83162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CSV files can be handy and are easy to import into DLMtool: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6972300" cy="475252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Albacore = new(‘</a:t>
            </a:r>
            <a:r>
              <a:rPr lang="en-CA" altLang="en-US" sz="2200" dirty="0" smtClean="0">
                <a:solidFill>
                  <a:srgbClr val="00B050"/>
                </a:solidFill>
              </a:rPr>
              <a:t>Stock</a:t>
            </a:r>
            <a:r>
              <a:rPr lang="en-CA" altLang="en-US" sz="2200" dirty="0" smtClean="0">
                <a:solidFill>
                  <a:srgbClr val="00B050"/>
                </a:solidFill>
              </a:rPr>
              <a:t>’, ’C:/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/Albacore.csv’)</a:t>
            </a: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Longline = new(‘Fleet’, 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/Longline.csv’)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/ICCATobs.csv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Overages = </a:t>
            </a:r>
            <a:r>
              <a:rPr lang="en-CA" altLang="en-US" sz="2200" dirty="0">
                <a:solidFill>
                  <a:srgbClr val="00B050"/>
                </a:solidFill>
              </a:rPr>
              <a:t>new</a:t>
            </a:r>
            <a:r>
              <a:rPr lang="en-CA" altLang="en-US" sz="2200" dirty="0" smtClean="0">
                <a:solidFill>
                  <a:srgbClr val="00B050"/>
                </a:solidFill>
              </a:rPr>
              <a:t>(‘Imp’,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/Overages.csv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</a:t>
            </a:r>
            <a:r>
              <a:rPr lang="en-CA" altLang="en-US" sz="2200" dirty="0" smtClean="0">
                <a:solidFill>
                  <a:srgbClr val="00B050"/>
                </a:solidFill>
              </a:rPr>
              <a:t>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smtClean="0">
                <a:solidFill>
                  <a:srgbClr val="00B050"/>
                </a:solidFill>
              </a:rPr>
              <a:t>Longline, </a:t>
            </a: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smtClean="0">
                <a:solidFill>
                  <a:srgbClr val="00B050"/>
                </a:solidFill>
              </a:rPr>
              <a:t>Overages)</a:t>
            </a:r>
            <a:endParaRPr lang="en-CA" altLang="en-US" sz="2200" dirty="0" smtClean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861048"/>
            <a:ext cx="7886700" cy="8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Once imported these objects can be combined in an Operating model: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5249"/>
            <a:ext cx="7886700" cy="995866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Changing inputs is simple in the CSV: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" b="76747"/>
          <a:stretch/>
        </p:blipFill>
        <p:spPr>
          <a:xfrm>
            <a:off x="916682" y="1981115"/>
            <a:ext cx="2952328" cy="16761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67744" y="465313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It is also straightforward in R:</a:t>
            </a:r>
          </a:p>
          <a:p>
            <a:endParaRPr lang="en-CA" sz="2400" dirty="0" smtClean="0">
              <a:solidFill>
                <a:srgbClr val="0070C0"/>
              </a:solidFill>
            </a:endParaRPr>
          </a:p>
          <a:p>
            <a:r>
              <a:rPr lang="en-CA" sz="2400" dirty="0" smtClean="0">
                <a:solidFill>
                  <a:srgbClr val="00B050"/>
                </a:solidFill>
              </a:rPr>
              <a:t>    </a:t>
            </a:r>
            <a:r>
              <a:rPr lang="en-CA" sz="2400" dirty="0" err="1" smtClean="0">
                <a:solidFill>
                  <a:srgbClr val="00B050"/>
                </a:solidFill>
              </a:rPr>
              <a:t>Albacore@M</a:t>
            </a:r>
            <a:r>
              <a:rPr lang="en-CA" sz="2400" dirty="0" smtClean="0">
                <a:solidFill>
                  <a:srgbClr val="00B050"/>
                </a:solidFill>
              </a:rPr>
              <a:t> = c(0.3, 0.5)</a:t>
            </a:r>
            <a:endParaRPr lang="en-CA" sz="24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4562"/>
          <a:stretch/>
        </p:blipFill>
        <p:spPr>
          <a:xfrm>
            <a:off x="4499992" y="2261943"/>
            <a:ext cx="2909831" cy="16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</a:t>
            </a:r>
            <a:r>
              <a:rPr lang="en-CA" dirty="0" smtClean="0"/>
              <a:t>help with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</a:t>
            </a:r>
            <a:r>
              <a:rPr lang="en-CA" dirty="0" smtClean="0">
                <a:solidFill>
                  <a:srgbClr val="0070C0"/>
                </a:solidFill>
              </a:rPr>
              <a:t>:    </a:t>
            </a:r>
            <a:r>
              <a:rPr lang="en-CA" dirty="0" smtClean="0">
                <a:solidFill>
                  <a:srgbClr val="27AFE5"/>
                </a:solidFill>
              </a:rPr>
              <a:t>/</a:t>
            </a:r>
            <a:r>
              <a:rPr lang="en-CA" dirty="0" smtClean="0">
                <a:solidFill>
                  <a:srgbClr val="27AFE5"/>
                </a:solidFill>
              </a:rPr>
              <a:t>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 smtClean="0">
                <a:solidFill>
                  <a:srgbClr val="27AFE5"/>
                </a:solidFill>
              </a:rPr>
              <a:t>/Help/DLMtool 4 User Guide.pdf</a:t>
            </a:r>
            <a:endParaRPr lang="en-CA" dirty="0" smtClean="0">
              <a:solidFill>
                <a:srgbClr val="27AFE5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</a:t>
            </a:r>
            <a:r>
              <a:rPr lang="en-CA" dirty="0" smtClean="0">
                <a:solidFill>
                  <a:srgbClr val="27AFE5"/>
                </a:solidFill>
              </a:rPr>
              <a:t>	</a:t>
            </a:r>
            <a:r>
              <a:rPr lang="en-CA" dirty="0" err="1" smtClean="0">
                <a:solidFill>
                  <a:srgbClr val="00B050"/>
                </a:solidFill>
              </a:rPr>
              <a:t>class?Stock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class?Fleet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class?Obs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class?Imp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class?OM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306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Corbel</vt:lpstr>
      <vt:lpstr>Depth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CSV files can be handy and are easy to import into DLMtool:</vt:lpstr>
      <vt:lpstr>Changing inputs is simple in the CSV:</vt:lpstr>
      <vt:lpstr>Getting help with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</cp:lastModifiedBy>
  <cp:revision>49</cp:revision>
  <dcterms:created xsi:type="dcterms:W3CDTF">2017-03-29T20:35:38Z</dcterms:created>
  <dcterms:modified xsi:type="dcterms:W3CDTF">2017-05-03T19:35:09Z</dcterms:modified>
</cp:coreProperties>
</file>