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96" r:id="rId4"/>
    <p:sldId id="303" r:id="rId5"/>
    <p:sldId id="297" r:id="rId6"/>
    <p:sldId id="298" r:id="rId7"/>
    <p:sldId id="299" r:id="rId8"/>
    <p:sldId id="300" r:id="rId9"/>
    <p:sldId id="301" r:id="rId10"/>
    <p:sldId id="3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8" y="4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Specifying MPs and other MSE outputs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3b,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</a:t>
            </a:r>
            <a:r>
              <a:rPr lang="en-CA" dirty="0" smtClean="0"/>
              <a:t>help with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</a:t>
            </a:r>
            <a:r>
              <a:rPr lang="en-CA" dirty="0" smtClean="0">
                <a:solidFill>
                  <a:srgbClr val="0070C0"/>
                </a:solidFill>
              </a:rPr>
              <a:t>:    </a:t>
            </a:r>
            <a:r>
              <a:rPr lang="en-CA" dirty="0" smtClean="0">
                <a:solidFill>
                  <a:srgbClr val="27AFE5"/>
                </a:solidFill>
              </a:rPr>
              <a:t>/</a:t>
            </a:r>
            <a:r>
              <a:rPr lang="en-CA" dirty="0" smtClean="0">
                <a:solidFill>
                  <a:srgbClr val="27AFE5"/>
                </a:solidFill>
              </a:rPr>
              <a:t>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  <a:endParaRPr lang="en-CA" dirty="0" smtClean="0">
              <a:solidFill>
                <a:srgbClr val="27AFE5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</a:t>
            </a:r>
            <a:r>
              <a:rPr lang="en-CA" dirty="0" smtClean="0">
                <a:solidFill>
                  <a:srgbClr val="27AFE5"/>
                </a:solidFill>
              </a:rPr>
              <a:t>	</a:t>
            </a:r>
            <a:r>
              <a:rPr lang="en-CA" dirty="0" err="1" smtClean="0">
                <a:solidFill>
                  <a:srgbClr val="00B050"/>
                </a:solidFill>
              </a:rPr>
              <a:t>class?Stock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class?Fleet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class?Obs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class?Imp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class?OM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3806" y="119675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0888" y="2348880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Specifying MPs for MSE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Convergence diagnostics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Value of information (VOI) analysis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Cost of current uncertainties </a:t>
            </a:r>
            <a:endParaRPr lang="en-CA" altLang="en-US" sz="2800" dirty="0" smtClean="0">
              <a:solidFill>
                <a:srgbClr val="27AF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800" dirty="0" smtClean="0">
                <a:solidFill>
                  <a:srgbClr val="27AFE5"/>
                </a:solidFill>
              </a:rPr>
              <a:t>Specifying MPs for MSE analysis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196752"/>
            <a:ext cx="856895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0070C0"/>
                </a:solidFill>
              </a:rPr>
              <a:t>DLMtool contains two types of MP that provide different types of management recommendation:</a:t>
            </a:r>
          </a:p>
          <a:p>
            <a:endParaRPr lang="en-CA" sz="22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200" dirty="0" smtClean="0">
                <a:solidFill>
                  <a:srgbClr val="0070C0"/>
                </a:solidFill>
              </a:rPr>
              <a:t>Output control MPs (</a:t>
            </a:r>
            <a:r>
              <a:rPr lang="en-CA" sz="2200" dirty="0" smtClean="0">
                <a:solidFill>
                  <a:srgbClr val="FF0000"/>
                </a:solidFill>
              </a:rPr>
              <a:t>class Output</a:t>
            </a:r>
            <a:r>
              <a:rPr lang="en-CA" sz="2200" dirty="0" smtClean="0">
                <a:solidFill>
                  <a:srgbClr val="0070C0"/>
                </a:solidFill>
              </a:rPr>
              <a:t>)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       Provide a Total Allowable Catch (TAC), e.g. 100,000 tonnes </a:t>
            </a:r>
          </a:p>
          <a:p>
            <a:endParaRPr lang="en-CA" sz="2200" dirty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2.   Input control MPs (</a:t>
            </a:r>
            <a:r>
              <a:rPr lang="en-CA" sz="2200" dirty="0" smtClean="0">
                <a:solidFill>
                  <a:srgbClr val="FF0000"/>
                </a:solidFill>
              </a:rPr>
              <a:t>class Input</a:t>
            </a:r>
            <a:r>
              <a:rPr lang="en-CA" sz="2200" dirty="0" smtClean="0">
                <a:solidFill>
                  <a:srgbClr val="0070C0"/>
                </a:solidFill>
              </a:rPr>
              <a:t>)</a:t>
            </a:r>
          </a:p>
          <a:p>
            <a:endParaRPr lang="en-CA" sz="2200" b="1" dirty="0" smtClean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       These MPs control the extent of fishing pressure rather than the </a:t>
            </a:r>
          </a:p>
          <a:p>
            <a:r>
              <a:rPr lang="en-CA" sz="2200" dirty="0">
                <a:solidFill>
                  <a:srgbClr val="0070C0"/>
                </a:solidFill>
              </a:rPr>
              <a:t> </a:t>
            </a:r>
            <a:r>
              <a:rPr lang="en-CA" sz="2200" dirty="0" smtClean="0">
                <a:solidFill>
                  <a:srgbClr val="0070C0"/>
                </a:solidFill>
              </a:rPr>
              <a:t>      amount of fish extracted and can make recommendations in terms of 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        -  Total Allowable Effort (TAE), e.g. 10,000 days of fishing</a:t>
            </a:r>
          </a:p>
          <a:p>
            <a:r>
              <a:rPr lang="en-CA" sz="2200" dirty="0" smtClean="0">
                <a:solidFill>
                  <a:srgbClr val="0070C0"/>
                </a:solidFill>
              </a:rPr>
              <a:t>        -  Spatial closures (e.g. no take areas)</a:t>
            </a:r>
          </a:p>
          <a:p>
            <a:r>
              <a:rPr lang="en-CA" sz="2200" dirty="0" smtClean="0">
                <a:solidFill>
                  <a:srgbClr val="0070C0"/>
                </a:solidFill>
              </a:rPr>
              <a:t>        -  Size limits (e.g. only retain fish over 50cm) </a:t>
            </a:r>
          </a:p>
          <a:p>
            <a:pPr marL="285750" indent="-285750">
              <a:buFontTx/>
              <a:buChar char="-"/>
            </a:pPr>
            <a:endParaRPr lang="en-CA" sz="22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en-CA" sz="2200" dirty="0" smtClean="0">
              <a:solidFill>
                <a:srgbClr val="0070C0"/>
              </a:solidFill>
            </a:endParaRPr>
          </a:p>
          <a:p>
            <a:endParaRPr lang="en-CA" sz="2200" dirty="0">
              <a:solidFill>
                <a:srgbClr val="0070C0"/>
              </a:solidFill>
            </a:endParaRPr>
          </a:p>
          <a:p>
            <a:endParaRPr lang="en-CA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81" y="54109"/>
            <a:ext cx="7886700" cy="1325563"/>
          </a:xfrm>
        </p:spPr>
        <p:txBody>
          <a:bodyPr/>
          <a:lstStyle/>
          <a:p>
            <a:r>
              <a:rPr lang="en-CA" dirty="0" smtClean="0"/>
              <a:t>Finding DLMtool MPs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81" y="1196752"/>
            <a:ext cx="7675562" cy="93610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Similarly to other objects in DLMtool you can use the avail()</a:t>
            </a:r>
          </a:p>
          <a:p>
            <a:pPr marL="0" indent="0">
              <a:buNone/>
            </a:pPr>
            <a:r>
              <a:rPr lang="en-CA" dirty="0" smtClean="0"/>
              <a:t>function to list those that are available: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5211"/>
          <a:stretch/>
        </p:blipFill>
        <p:spPr>
          <a:xfrm>
            <a:off x="755576" y="2160424"/>
            <a:ext cx="4272314" cy="1144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36912"/>
            <a:ext cx="3600400" cy="3904966"/>
          </a:xfrm>
          <a:prstGeom prst="rect">
            <a:avLst/>
          </a:prstGeom>
          <a:ln w="69850">
            <a:solidFill>
              <a:schemeClr val="tx1">
                <a:alpha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60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 smtClean="0">
                <a:solidFill>
                  <a:srgbClr val="0070C0"/>
                </a:solidFill>
              </a:rPr>
              <a:t>R…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chemeClr val="bg1"/>
                </a:solidFill>
              </a:rPr>
              <a:t>Four of these items are the objects we used to build an operating model </a:t>
            </a:r>
            <a:endParaRPr lang="en-CA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FF0000"/>
                </a:solidFill>
              </a:rPr>
              <a:t>Fleet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smtClean="0">
                <a:solidFill>
                  <a:srgbClr val="FF0000"/>
                </a:solidFill>
              </a:rPr>
              <a:t>Stock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FF0000"/>
                </a:solidFill>
              </a:rPr>
              <a:t>Obs</a:t>
            </a:r>
            <a:r>
              <a:rPr lang="en-CA" altLang="en-US" sz="2400" dirty="0" smtClean="0">
                <a:solidFill>
                  <a:srgbClr val="0070C0"/>
                </a:solidFill>
              </a:rPr>
              <a:t> and </a:t>
            </a:r>
            <a:r>
              <a:rPr lang="en-CA" altLang="en-US" sz="2400" dirty="0" smtClean="0">
                <a:solidFill>
                  <a:srgbClr val="FF0000"/>
                </a:solidFill>
              </a:rPr>
              <a:t>Imp</a:t>
            </a:r>
            <a:r>
              <a:rPr lang="en-CA" altLang="en-US" sz="2400" dirty="0" smtClean="0">
                <a:solidFill>
                  <a:srgbClr val="0070C0"/>
                </a:solidFill>
              </a:rPr>
              <a:t> </a:t>
            </a:r>
            <a:r>
              <a:rPr lang="en-CA" altLang="en-US" sz="2400" dirty="0" smtClean="0">
                <a:solidFill>
                  <a:srgbClr val="0070C0"/>
                </a:solidFill>
              </a:rPr>
              <a:t>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  <a:endParaRPr lang="en-CA" alt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" y="1149385"/>
            <a:ext cx="31146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43" y="2139782"/>
            <a:ext cx="26003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86522"/>
            <a:ext cx="2657475" cy="410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778" y="4567237"/>
            <a:ext cx="2752725" cy="45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Here is what these objects look like in R: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937" y="824431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Alternatively each object can be specified in a CSV file: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CSV files can be handy and are easy to import into DLMtool: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Albacore = new(‘</a:t>
            </a:r>
            <a:r>
              <a:rPr lang="en-CA" altLang="en-US" sz="2200" dirty="0" smtClean="0">
                <a:solidFill>
                  <a:srgbClr val="00B050"/>
                </a:solidFill>
              </a:rPr>
              <a:t>Stock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’C:/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/Albacore.csv’)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/ICCATobs.csv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Overages = </a:t>
            </a:r>
            <a:r>
              <a:rPr lang="en-CA" altLang="en-US" sz="2200" dirty="0">
                <a:solidFill>
                  <a:srgbClr val="00B050"/>
                </a:solidFill>
              </a:rPr>
              <a:t>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(‘Imp’,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/Overages.csv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smtClean="0">
                <a:solidFill>
                  <a:srgbClr val="00B050"/>
                </a:solidFill>
              </a:rPr>
              <a:t>Longline, </a:t>
            </a: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smtClean="0">
                <a:solidFill>
                  <a:srgbClr val="00B050"/>
                </a:solidFill>
              </a:rPr>
              <a:t>Overages)</a:t>
            </a:r>
            <a:endParaRPr lang="en-CA" altLang="en-US" sz="2200" dirty="0" smtClean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Once imported these objects can be combined in an Operating model: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Changing inputs is simple in the CSV: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r>
              <a:rPr lang="en-CA" sz="2400" dirty="0" smtClean="0">
                <a:solidFill>
                  <a:srgbClr val="00B050"/>
                </a:solidFill>
              </a:rPr>
              <a:t>    </a:t>
            </a:r>
            <a:r>
              <a:rPr lang="en-CA" sz="2400" dirty="0" err="1" smtClean="0">
                <a:solidFill>
                  <a:srgbClr val="00B050"/>
                </a:solidFill>
              </a:rPr>
              <a:t>Albacore@M</a:t>
            </a:r>
            <a:r>
              <a:rPr lang="en-CA" sz="2400" dirty="0" smtClean="0">
                <a:solidFill>
                  <a:srgbClr val="00B050"/>
                </a:solidFill>
              </a:rPr>
              <a:t> = c(0.3, 0.5)</a:t>
            </a:r>
            <a:endParaRPr lang="en-CA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414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Corbel</vt:lpstr>
      <vt:lpstr>Depth</vt:lpstr>
      <vt:lpstr>PowerPoint Presentation</vt:lpstr>
      <vt:lpstr>Agenda</vt:lpstr>
      <vt:lpstr>PowerPoint Presentation</vt:lpstr>
      <vt:lpstr>Finding DLMtool MPs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Getting help with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53</cp:revision>
  <dcterms:created xsi:type="dcterms:W3CDTF">2017-03-29T20:35:38Z</dcterms:created>
  <dcterms:modified xsi:type="dcterms:W3CDTF">2017-05-03T20:05:03Z</dcterms:modified>
</cp:coreProperties>
</file>