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8" r:id="rId2"/>
  </p:sldMasterIdLst>
  <p:notesMasterIdLst>
    <p:notesMasterId r:id="rId28"/>
  </p:notesMasterIdLst>
  <p:sldIdLst>
    <p:sldId id="288" r:id="rId3"/>
    <p:sldId id="258" r:id="rId4"/>
    <p:sldId id="267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6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B21EC-D355-4C8E-9C84-3CD1F2E0E4B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/>
              <a:t>Data-limited?!</a:t>
            </a:r>
          </a:p>
        </p:txBody>
      </p:sp>
    </p:spTree>
    <p:extLst>
      <p:ext uri="{BB962C8B-B14F-4D97-AF65-F5344CB8AC3E}">
        <p14:creationId xmlns:p14="http://schemas.microsoft.com/office/powerpoint/2010/main" val="21589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40826-29E9-41F5-9C4F-A086E30CBA2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9430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7A376E-BF3C-4AAE-8316-E4AC22526CF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7039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B5CD6A-52E1-4FCB-8147-E289C968145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1521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CD0C6-9A00-4DF6-89FE-D5F32DF24A9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916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52FF6B-3E70-490F-8CE2-98A7184857C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4212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E0BA6-66D8-427B-AF07-B12A373A52E7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8730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DF5FEE-60BD-498B-A65D-4E678BE1232D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81691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DBC1B8-8F41-4693-8B29-C9AFBCE939B5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3531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DD1DD9-D416-4CB7-9566-6889FCAA2E74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338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B0A0F4-768F-42DC-BEB5-254AFF65C54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/>
              <a:t>Stock</a:t>
            </a:r>
            <a:r>
              <a:rPr lang="en-CA" altLang="en-US" baseline="0" dirty="0"/>
              <a:t> reduction analyses 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566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1222AE-69D5-458C-AE9B-5618DE77FFB6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err="1"/>
              <a:t>Gulland</a:t>
            </a:r>
            <a:r>
              <a:rPr lang="en-CA" altLang="en-US" dirty="0"/>
              <a:t> 1971,</a:t>
            </a:r>
            <a:r>
              <a:rPr lang="en-CA" altLang="en-US" baseline="0" dirty="0"/>
              <a:t> Walters and Martell 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27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E14E9E-6CB9-4C04-99BA-76107DF8319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9673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8C589-60E6-4BFA-875C-1B81423EFF2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238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9DBAAB-F153-484B-A735-0392D019CBF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27595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F5B0F-8931-4785-B874-C7B0337C8DEE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6934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59876D-1294-4295-9509-A6F1C26073BA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092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56F9-289E-4745-A89D-94C7A5601D55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AA29-394C-426F-8F19-63684FF2C10A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8C57-1800-4EF6-9DBF-BA50432FE8CE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F3DE-C4D0-490E-97DD-4E0556AA7A6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0C5D7-F68A-4CA9-8F44-6FCB8AE1B9DF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32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0E48-76B1-4439-BD65-B75F8667C097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56E0-8B76-497F-A87C-8EE2F9239E56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3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6B242-0CFD-43E1-B855-AD665053098B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7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D6C3-BE76-485A-BEC8-EBE5E58465F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47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6186-13E9-4060-BB59-DAA8272B7FC4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4E57-EC44-4842-9D37-3329918C660D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E1B243-27B6-444D-8ABF-F307892383B3}" type="slidenum">
              <a:rPr lang="en-CA" alt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60710"/>
            <a:ext cx="61706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How do management procedures work?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Lecture 1d October 25</a:t>
            </a:r>
            <a:r>
              <a:rPr lang="en-US" altLang="en-US" sz="1800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36B5E8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6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3323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2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333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33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55"/>
          <p:cNvCxnSpPr>
            <a:cxnSpLocks noChangeShapeType="1"/>
            <a:stCxn id="13323" idx="2"/>
            <a:endCxn id="13329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56"/>
          <p:cNvCxnSpPr>
            <a:cxnSpLocks noChangeShapeType="1"/>
            <a:stCxn id="13322" idx="2"/>
            <a:endCxn id="13318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57"/>
          <p:cNvCxnSpPr>
            <a:cxnSpLocks noChangeShapeType="1"/>
            <a:stCxn id="13325" idx="1"/>
            <a:endCxn id="13318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58"/>
          <p:cNvCxnSpPr>
            <a:cxnSpLocks noChangeShapeType="1"/>
            <a:stCxn id="13324" idx="2"/>
            <a:endCxn id="13329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59"/>
          <p:cNvCxnSpPr>
            <a:cxnSpLocks noChangeShapeType="1"/>
            <a:stCxn id="13325" idx="2"/>
            <a:endCxn id="13330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DLMtool v2+</a:t>
            </a:r>
          </a:p>
        </p:txBody>
      </p:sp>
    </p:spTree>
    <p:extLst>
      <p:ext uri="{BB962C8B-B14F-4D97-AF65-F5344CB8AC3E}">
        <p14:creationId xmlns:p14="http://schemas.microsoft.com/office/powerpoint/2010/main" val="24408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9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2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64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5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4366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7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8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70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437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51"/>
          <p:cNvCxnSpPr>
            <a:cxnSpLocks noChangeShapeType="1"/>
            <a:stCxn id="14370" idx="2"/>
            <a:endCxn id="14356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54"/>
          <p:cNvCxnSpPr>
            <a:cxnSpLocks noChangeShapeType="1"/>
            <a:stCxn id="14371" idx="2"/>
            <a:endCxn id="14356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55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56"/>
          <p:cNvCxnSpPr>
            <a:cxnSpLocks noChangeShapeType="1"/>
            <a:stCxn id="14353" idx="2"/>
            <a:endCxn id="14342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57"/>
          <p:cNvCxnSpPr>
            <a:cxnSpLocks noChangeShapeType="1"/>
            <a:stCxn id="14356" idx="1"/>
            <a:endCxn id="14342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58"/>
          <p:cNvCxnSpPr>
            <a:cxnSpLocks noChangeShapeType="1"/>
            <a:stCxn id="14355" idx="2"/>
            <a:endCxn id="14365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0" name="AutoShape 59"/>
          <p:cNvCxnSpPr>
            <a:cxnSpLocks noChangeShapeType="1"/>
            <a:stCxn id="14356" idx="2"/>
            <a:endCxn id="14366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1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Schnute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1985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Deriso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1990</a:t>
            </a:r>
          </a:p>
        </p:txBody>
      </p:sp>
    </p:spTree>
    <p:extLst>
      <p:ext uri="{BB962C8B-B14F-4D97-AF65-F5344CB8AC3E}">
        <p14:creationId xmlns:p14="http://schemas.microsoft.com/office/powerpoint/2010/main" val="182450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0" name="AutoShape 50"/>
          <p:cNvCxnSpPr>
            <a:cxnSpLocks noChangeShapeType="1"/>
            <a:endCxn id="15397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540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1" name="AutoShape 51"/>
          <p:cNvCxnSpPr>
            <a:cxnSpLocks noChangeShapeType="1"/>
            <a:stCxn id="15404" idx="2"/>
            <a:endCxn id="15384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54"/>
          <p:cNvCxnSpPr>
            <a:cxnSpLocks noChangeShapeType="1"/>
            <a:stCxn id="15406" idx="2"/>
            <a:endCxn id="15384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4" name="AutoShape 55"/>
          <p:cNvCxnSpPr>
            <a:cxnSpLocks noChangeShapeType="1"/>
            <a:stCxn id="15382" idx="2"/>
            <a:endCxn id="15396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56"/>
          <p:cNvCxnSpPr>
            <a:cxnSpLocks noChangeShapeType="1"/>
            <a:stCxn id="15381" idx="2"/>
            <a:endCxn id="15366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6" name="AutoShape 57"/>
          <p:cNvCxnSpPr>
            <a:cxnSpLocks noChangeShapeType="1"/>
            <a:stCxn id="15384" idx="1"/>
            <a:endCxn id="15366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7" name="AutoShape 58"/>
          <p:cNvCxnSpPr>
            <a:cxnSpLocks noChangeShapeType="1"/>
            <a:stCxn id="15383" idx="2"/>
            <a:endCxn id="15396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8" name="AutoShape 59"/>
          <p:cNvCxnSpPr>
            <a:cxnSpLocks noChangeShapeType="1"/>
            <a:stCxn id="15384" idx="2"/>
            <a:endCxn id="15397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9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0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11434" y="55625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YPR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ML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CC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Beverton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and Holt 1957</a:t>
            </a:r>
          </a:p>
        </p:txBody>
      </p:sp>
    </p:spTree>
    <p:extLst>
      <p:ext uri="{BB962C8B-B14F-4D97-AF65-F5344CB8AC3E}">
        <p14:creationId xmlns:p14="http://schemas.microsoft.com/office/powerpoint/2010/main" val="25522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64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3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4" name="AutoShape 50"/>
          <p:cNvCxnSpPr>
            <a:cxnSpLocks noChangeShapeType="1"/>
            <a:endCxn id="16421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5" name="AutoShape 51"/>
          <p:cNvCxnSpPr>
            <a:cxnSpLocks noChangeShapeType="1"/>
            <a:stCxn id="16428" idx="2"/>
            <a:endCxn id="16408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6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7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8" name="AutoShape 54"/>
          <p:cNvCxnSpPr>
            <a:cxnSpLocks noChangeShapeType="1"/>
            <a:stCxn id="16430" idx="2"/>
            <a:endCxn id="16408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9" name="AutoShape 55"/>
          <p:cNvCxnSpPr>
            <a:cxnSpLocks noChangeShapeType="1"/>
            <a:stCxn id="16406" idx="2"/>
            <a:endCxn id="16420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0" name="AutoShape 56"/>
          <p:cNvCxnSpPr>
            <a:cxnSpLocks noChangeShapeType="1"/>
            <a:stCxn id="16405" idx="2"/>
            <a:endCxn id="16390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1" name="AutoShape 57"/>
          <p:cNvCxnSpPr>
            <a:cxnSpLocks noChangeShapeType="1"/>
            <a:stCxn id="16408" idx="1"/>
            <a:endCxn id="16390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2" name="AutoShape 58"/>
          <p:cNvCxnSpPr>
            <a:cxnSpLocks noChangeShapeType="1"/>
            <a:stCxn id="16407" idx="2"/>
            <a:endCxn id="16420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3" name="AutoShape 59"/>
          <p:cNvCxnSpPr>
            <a:cxnSpLocks noChangeShapeType="1"/>
            <a:stCxn id="16408" idx="2"/>
            <a:endCxn id="16421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5" name="AutoShape 61"/>
          <p:cNvCxnSpPr>
            <a:cxnSpLocks noChangeShapeType="1"/>
            <a:stCxn id="16429" idx="2"/>
            <a:endCxn id="16405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Rectangle 62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6447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8" name="AutoShape 66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McAllister et al. 2001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314" y="5943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Fdem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dirty="0"/>
              <a:t>Overview of data-limited MPs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17" name="Rectangle 18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9" name="Rectangle 2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0" name="Rectangle 2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3" name="Rectangle 2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8" name="Rectangle 3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9" name="Rectangle 4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0" name="Rectangle 4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1" name="Rectangle 5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2" name="Rectangle 51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43" name="Rectangle 52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4" name="Rectangle 5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7445" name="Rectangle 54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6" name="Rectangle 5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7" name="Rectangle 5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8" name="Rectangle 5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9" name="Rectangle 5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0" name="Rectangle 5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51" name="Rectangle 60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7452" name="Rectangle 6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53" name="Rectangle 6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4" name="Rectangle 6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7455" name="AutoShape 65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6" name="AutoShape 66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7" name="AutoShape 67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8" name="AutoShape 70"/>
          <p:cNvCxnSpPr>
            <a:cxnSpLocks noChangeShapeType="1"/>
            <a:endCxn id="17445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9" name="AutoShape 76"/>
          <p:cNvCxnSpPr>
            <a:cxnSpLocks noChangeShapeType="1"/>
            <a:stCxn id="17452" idx="2"/>
            <a:endCxn id="17432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0" name="AutoShape 77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1" name="AutoShape 78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79"/>
          <p:cNvCxnSpPr>
            <a:cxnSpLocks noChangeShapeType="1"/>
            <a:stCxn id="17454" idx="2"/>
            <a:endCxn id="17432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3" name="AutoShape 80"/>
          <p:cNvCxnSpPr>
            <a:cxnSpLocks noChangeShapeType="1"/>
            <a:stCxn id="17430" idx="2"/>
            <a:endCxn id="1744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4" name="AutoShape 82"/>
          <p:cNvCxnSpPr>
            <a:cxnSpLocks noChangeShapeType="1"/>
            <a:stCxn id="17429" idx="2"/>
            <a:endCxn id="17414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5" name="AutoShape 84"/>
          <p:cNvCxnSpPr>
            <a:cxnSpLocks noChangeShapeType="1"/>
            <a:stCxn id="17432" idx="1"/>
            <a:endCxn id="17414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6" name="AutoShape 85"/>
          <p:cNvCxnSpPr>
            <a:cxnSpLocks noChangeShapeType="1"/>
            <a:stCxn id="17431" idx="2"/>
            <a:endCxn id="1744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7" name="AutoShape 100"/>
          <p:cNvCxnSpPr>
            <a:cxnSpLocks noChangeShapeType="1"/>
            <a:stCxn id="17432" idx="2"/>
            <a:endCxn id="1744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8" name="AutoShape 103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9" name="AutoShape 104"/>
          <p:cNvCxnSpPr>
            <a:cxnSpLocks noChangeShapeType="1"/>
            <a:stCxn id="17453" idx="2"/>
            <a:endCxn id="17429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Rectangle 105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7471" name="AutoShape 106"/>
          <p:cNvCxnSpPr>
            <a:cxnSpLocks noChangeShapeType="1"/>
            <a:endCxn id="17430" idx="1"/>
          </p:cNvCxnSpPr>
          <p:nvPr/>
        </p:nvCxnSpPr>
        <p:spPr bwMode="auto">
          <a:xfrm>
            <a:off x="990600" y="3657600"/>
            <a:ext cx="1219200" cy="190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2" name="AutoShape 107"/>
          <p:cNvCxnSpPr>
            <a:cxnSpLocks noChangeShapeType="1"/>
          </p:cNvCxnSpPr>
          <p:nvPr/>
        </p:nvCxnSpPr>
        <p:spPr bwMode="auto">
          <a:xfrm rot="5400000" flipV="1">
            <a:off x="2039144" y="1770856"/>
            <a:ext cx="76200" cy="2935288"/>
          </a:xfrm>
          <a:prstGeom prst="curvedConnector3">
            <a:avLst>
              <a:gd name="adj1" fmla="val -30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3" name="AutoShape 111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4" name="AutoShape 113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5" name="Rectangle 1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76" name="Rectangle 1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1983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Hewitt and </a:t>
            </a:r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 2005</a:t>
            </a:r>
          </a:p>
        </p:txBody>
      </p:sp>
    </p:spTree>
    <p:extLst>
      <p:ext uri="{BB962C8B-B14F-4D97-AF65-F5344CB8AC3E}">
        <p14:creationId xmlns:p14="http://schemas.microsoft.com/office/powerpoint/2010/main" val="337143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Fratio</a:t>
            </a:r>
            <a:r>
              <a:rPr lang="en-CA" altLang="en-US" sz="3200"/>
              <a:t>: FMSY/M ratio</a:t>
            </a:r>
            <a:br>
              <a:rPr lang="en-CA" altLang="en-US" sz="3200"/>
            </a:br>
            <a:r>
              <a:rPr lang="en-CA" altLang="en-US" sz="3200"/>
              <a:t>NPFMC stock complexes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11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3"/>
          <p:cNvCxnSpPr>
            <a:cxnSpLocks noChangeShapeType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8445" name="AutoShape 16"/>
          <p:cNvCxnSpPr>
            <a:cxnSpLocks noChangeShapeType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</p:spTree>
    <p:extLst>
      <p:ext uri="{BB962C8B-B14F-4D97-AF65-F5344CB8AC3E}">
        <p14:creationId xmlns:p14="http://schemas.microsoft.com/office/powerpoint/2010/main" val="54848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2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3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7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947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9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81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9482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3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19484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6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7" name="AutoShape 50"/>
          <p:cNvCxnSpPr>
            <a:cxnSpLocks noChangeShapeType="1"/>
            <a:endCxn id="19475" idx="3"/>
          </p:cNvCxnSpPr>
          <p:nvPr/>
        </p:nvCxnSpPr>
        <p:spPr bwMode="auto">
          <a:xfrm rot="5400000">
            <a:off x="6762750" y="3600450"/>
            <a:ext cx="2209800" cy="1257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8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9" name="AutoShape 55"/>
          <p:cNvCxnSpPr>
            <a:cxnSpLocks noChangeShapeType="1"/>
            <a:stCxn id="19468" idx="3"/>
            <a:endCxn id="19481" idx="1"/>
          </p:cNvCxnSpPr>
          <p:nvPr/>
        </p:nvCxnSpPr>
        <p:spPr bwMode="auto">
          <a:xfrm>
            <a:off x="2286000" y="2857500"/>
            <a:ext cx="5334000" cy="114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0" name="Rectangle 7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914400"/>
          </a:xfrm>
          <a:noFill/>
        </p:spPr>
        <p:txBody>
          <a:bodyPr/>
          <a:lstStyle/>
          <a:p>
            <a:pPr algn="l" eaLnBrk="1" hangingPunct="1"/>
            <a:r>
              <a:rPr lang="en-CA" altLang="en-US" sz="2800" b="1"/>
              <a:t>Fratio_CC: </a:t>
            </a:r>
            <a:r>
              <a:rPr lang="en-CA" altLang="en-US" sz="2800"/>
              <a:t>FMSY/M ratio with Catch Curve</a:t>
            </a:r>
          </a:p>
        </p:txBody>
      </p:sp>
      <p:cxnSp>
        <p:nvCxnSpPr>
          <p:cNvPr id="19491" name="AutoShape 71"/>
          <p:cNvCxnSpPr>
            <a:cxnSpLocks noChangeShapeType="1"/>
            <a:stCxn id="19468" idx="2"/>
            <a:endCxn id="19476" idx="1"/>
          </p:cNvCxnSpPr>
          <p:nvPr/>
        </p:nvCxnSpPr>
        <p:spPr bwMode="auto">
          <a:xfrm rot="16200000" flipH="1">
            <a:off x="1657350" y="3409950"/>
            <a:ext cx="2209800" cy="1638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2" name="Rectangle 73"/>
          <p:cNvSpPr>
            <a:spLocks noChangeArrowheads="1"/>
          </p:cNvSpPr>
          <p:nvPr/>
        </p:nvSpPr>
        <p:spPr bwMode="auto">
          <a:xfrm>
            <a:off x="2438400" y="35814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9493" name="AutoShape 74"/>
          <p:cNvCxnSpPr>
            <a:cxnSpLocks noChangeShapeType="1"/>
            <a:endCxn id="19476" idx="1"/>
          </p:cNvCxnSpPr>
          <p:nvPr/>
        </p:nvCxnSpPr>
        <p:spPr bwMode="auto">
          <a:xfrm rot="16200000" flipH="1">
            <a:off x="2667000" y="4419600"/>
            <a:ext cx="1219200" cy="6096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4" name="Rectangle 75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5" name="Rectangle 7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96" name="Rectangle 7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97" name="Rectangle 78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8" name="Rectangle 7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319920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2400" b="1"/>
              <a:t>DBSRA</a:t>
            </a:r>
            <a:r>
              <a:rPr lang="en-CA" altLang="en-US" sz="2400"/>
              <a:t>: Depletion - Based Stock Reduction Analysis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49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0498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0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502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3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0504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5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0508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0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1" name="AutoShape 55"/>
          <p:cNvCxnSpPr>
            <a:cxnSpLocks noChangeShapeType="1"/>
            <a:stCxn id="20494" idx="2"/>
            <a:endCxn id="20503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2" name="AutoShape 58"/>
          <p:cNvCxnSpPr>
            <a:cxnSpLocks noChangeShapeType="1"/>
            <a:stCxn id="20495" idx="2"/>
            <a:endCxn id="20503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59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5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Rectangle 67"/>
          <p:cNvSpPr>
            <a:spLocks noChangeArrowheads="1"/>
          </p:cNvSpPr>
          <p:nvPr/>
        </p:nvSpPr>
        <p:spPr bwMode="auto">
          <a:xfrm>
            <a:off x="2286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Dick and MacCall 2011</a:t>
            </a:r>
          </a:p>
        </p:txBody>
      </p:sp>
      <p:sp>
        <p:nvSpPr>
          <p:cNvPr id="20517" name="Rectangle 6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1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19" name="Rectangle 70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0" name="Rectangle 7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1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2" name="Rectangle 7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3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4" name="Rectangle 75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5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6" name="Rectangle 7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18805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1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228600" y="4191000"/>
            <a:ext cx="17526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DCAC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(MSY)</a:t>
            </a:r>
          </a:p>
        </p:txBody>
      </p:sp>
      <p:sp>
        <p:nvSpPr>
          <p:cNvPr id="2151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1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1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1525" name="AutoShape 55"/>
          <p:cNvCxnSpPr>
            <a:cxnSpLocks noChangeShapeType="1"/>
            <a:stCxn id="21516" idx="2"/>
            <a:endCxn id="21515" idx="3"/>
          </p:cNvCxnSpPr>
          <p:nvPr/>
        </p:nvCxnSpPr>
        <p:spPr bwMode="auto">
          <a:xfrm rot="5400000">
            <a:off x="2019300" y="4076700"/>
            <a:ext cx="495300" cy="5715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56"/>
          <p:cNvCxnSpPr>
            <a:cxnSpLocks noChangeShapeType="1"/>
          </p:cNvCxnSpPr>
          <p:nvPr/>
        </p:nvCxnSpPr>
        <p:spPr bwMode="auto">
          <a:xfrm rot="16200000" flipH="1">
            <a:off x="16383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57"/>
          <p:cNvCxnSpPr>
            <a:cxnSpLocks noChangeShapeType="1"/>
            <a:stCxn id="21518" idx="2"/>
            <a:endCxn id="21515" idx="3"/>
          </p:cNvCxnSpPr>
          <p:nvPr/>
        </p:nvCxnSpPr>
        <p:spPr bwMode="auto">
          <a:xfrm rot="5400000">
            <a:off x="3238500" y="3086100"/>
            <a:ext cx="266700" cy="2781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58"/>
          <p:cNvCxnSpPr>
            <a:cxnSpLocks noChangeShapeType="1"/>
            <a:stCxn id="21517" idx="2"/>
            <a:endCxn id="21515" idx="3"/>
          </p:cNvCxnSpPr>
          <p:nvPr/>
        </p:nvCxnSpPr>
        <p:spPr bwMode="auto">
          <a:xfrm rot="5400000">
            <a:off x="2381250" y="3409950"/>
            <a:ext cx="800100" cy="16002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61"/>
          <p:cNvCxnSpPr>
            <a:cxnSpLocks noChangeShapeType="1"/>
            <a:stCxn id="21524" idx="2"/>
            <a:endCxn id="21515" idx="0"/>
          </p:cNvCxnSpPr>
          <p:nvPr/>
        </p:nvCxnSpPr>
        <p:spPr bwMode="auto">
          <a:xfrm rot="5400000">
            <a:off x="1752600" y="1409700"/>
            <a:ext cx="2133600" cy="3429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Rectangle 68"/>
          <p:cNvSpPr>
            <a:spLocks noChangeArrowheads="1"/>
          </p:cNvSpPr>
          <p:nvPr/>
        </p:nvSpPr>
        <p:spPr bwMode="auto">
          <a:xfrm>
            <a:off x="228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Arial" charset="0"/>
              </a:rPr>
              <a:t>DCAC</a:t>
            </a:r>
            <a:r>
              <a:rPr lang="en-CA" altLang="en-US" sz="2400" dirty="0">
                <a:latin typeface="Arial" charset="0"/>
              </a:rPr>
              <a:t>: Depletion Corrected Average Catch</a:t>
            </a:r>
          </a:p>
        </p:txBody>
      </p:sp>
      <p:sp>
        <p:nvSpPr>
          <p:cNvPr id="21531" name="Rectangle 69"/>
          <p:cNvSpPr>
            <a:spLocks noChangeArrowheads="1"/>
          </p:cNvSpPr>
          <p:nvPr/>
        </p:nvSpPr>
        <p:spPr bwMode="auto">
          <a:xfrm>
            <a:off x="3048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MacCall 2009</a:t>
            </a:r>
          </a:p>
        </p:txBody>
      </p:sp>
      <p:sp>
        <p:nvSpPr>
          <p:cNvPr id="21532" name="Rectangle 70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3" name="Rectangle 7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4" name="Rectangle 7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5" name="Rectangle 73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6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7" name="Rectangle 75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38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9" name="Rectangle 7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40" name="Rectangle 7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254674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60" name="AutoShape 50"/>
          <p:cNvCxnSpPr>
            <a:cxnSpLocks noChangeShapeType="1"/>
            <a:endCxn id="22550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YPR_ML</a:t>
            </a:r>
            <a:r>
              <a:rPr lang="en-CA" altLang="en-US" sz="3200"/>
              <a:t>: Yield Per Recruit – Mean Length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1981200" y="26670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51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2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4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22555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6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255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51"/>
          <p:cNvCxnSpPr>
            <a:cxnSpLocks noChangeShapeType="1"/>
          </p:cNvCxnSpPr>
          <p:nvPr/>
        </p:nvCxnSpPr>
        <p:spPr bwMode="auto">
          <a:xfrm rot="5400000">
            <a:off x="3905250" y="2038350"/>
            <a:ext cx="3276600" cy="2857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55"/>
          <p:cNvCxnSpPr>
            <a:cxnSpLocks noChangeShapeType="1"/>
          </p:cNvCxnSpPr>
          <p:nvPr/>
        </p:nvCxnSpPr>
        <p:spPr bwMode="auto">
          <a:xfrm>
            <a:off x="2667000" y="2971800"/>
            <a:ext cx="49530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4" name="Rectangle 6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5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6" name="Rectangle 7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7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2569" name="AutoShape 74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78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886700" cy="1325563"/>
          </a:xfrm>
        </p:spPr>
        <p:txBody>
          <a:bodyPr/>
          <a:lstStyle/>
          <a:p>
            <a:r>
              <a:rPr lang="en-CA" altLang="en-US" b="1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675562" cy="1872208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Anatomy of an MP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Schematic examples of MPs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/>
              <a:t>DynF</a:t>
            </a:r>
            <a:r>
              <a:rPr lang="en-CA" altLang="en-US" sz="3200"/>
              <a:t>: dynamic F MP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6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7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0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2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3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5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3576" name="AutoShape 54"/>
          <p:cNvCxnSpPr>
            <a:cxnSpLocks noChangeShapeType="1"/>
            <a:endCxn id="23555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61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9" name="Rectangle 7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80" name="Rectangle 71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3581" name="AutoShape 72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212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/>
              <a:t>Itarget1 / Itarget4</a:t>
            </a:r>
            <a:r>
              <a:rPr lang="en-CA" altLang="en-US" sz="2800"/>
              <a:t>: target CPUE MP</a:t>
            </a:r>
            <a:br>
              <a:rPr lang="en-CA" altLang="en-US" sz="2800"/>
            </a:br>
            <a:r>
              <a:rPr lang="en-CA" altLang="en-US" sz="2800"/>
              <a:t>Geromont and Butterworth 2014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4600" name="AutoShape 24"/>
          <p:cNvCxnSpPr>
            <a:cxnSpLocks noChangeShapeType="1"/>
            <a:endCxn id="24579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14049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/>
              <a:t>SPMSY:</a:t>
            </a:r>
            <a:r>
              <a:rPr lang="en-CA" altLang="en-US" sz="2800"/>
              <a:t> Surplus Production MSY MP</a:t>
            </a:r>
            <a:br>
              <a:rPr lang="en-CA" altLang="en-US" sz="2800"/>
            </a:br>
            <a:r>
              <a:rPr lang="en-CA" altLang="en-US" sz="2800"/>
              <a:t>Extended from Martell and Froese 2013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9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4267200" y="39624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5611" name="Rectangle 25"/>
          <p:cNvSpPr>
            <a:spLocks noChangeArrowheads="1"/>
          </p:cNvSpPr>
          <p:nvPr/>
        </p:nvSpPr>
        <p:spPr bwMode="auto">
          <a:xfrm>
            <a:off x="5638800" y="33528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561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4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5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16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7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5618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9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1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562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49"/>
          <p:cNvCxnSpPr>
            <a:cxnSpLocks noChangeShapeType="1"/>
            <a:stCxn id="25606" idx="3"/>
            <a:endCxn id="25616" idx="3"/>
          </p:cNvCxnSpPr>
          <p:nvPr/>
        </p:nvCxnSpPr>
        <p:spPr bwMode="auto">
          <a:xfrm>
            <a:off x="5181600" y="17145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AutoShape 52"/>
          <p:cNvCxnSpPr>
            <a:cxnSpLocks noChangeShapeType="1"/>
          </p:cNvCxnSpPr>
          <p:nvPr/>
        </p:nvCxnSpPr>
        <p:spPr bwMode="auto">
          <a:xfrm rot="5400000">
            <a:off x="2628900" y="3390900"/>
            <a:ext cx="3048000" cy="38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54"/>
          <p:cNvCxnSpPr>
            <a:cxnSpLocks noChangeShapeType="1"/>
          </p:cNvCxnSpPr>
          <p:nvPr/>
        </p:nvCxnSpPr>
        <p:spPr bwMode="auto">
          <a:xfrm rot="16200000" flipH="1">
            <a:off x="3733800" y="2895600"/>
            <a:ext cx="19050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59"/>
          <p:cNvCxnSpPr>
            <a:cxnSpLocks noChangeShapeType="1"/>
            <a:stCxn id="25610" idx="2"/>
          </p:cNvCxnSpPr>
          <p:nvPr/>
        </p:nvCxnSpPr>
        <p:spPr bwMode="auto">
          <a:xfrm rot="16200000" flipH="1">
            <a:off x="5124450" y="4210050"/>
            <a:ext cx="609600" cy="1181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60"/>
          <p:cNvCxnSpPr>
            <a:cxnSpLocks noChangeShapeType="1"/>
          </p:cNvCxnSpPr>
          <p:nvPr/>
        </p:nvCxnSpPr>
        <p:spPr bwMode="auto">
          <a:xfrm rot="5400000">
            <a:off x="5829300" y="4533900"/>
            <a:ext cx="9906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Rectangle 62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25630" name="AutoShape 66"/>
          <p:cNvCxnSpPr>
            <a:cxnSpLocks noChangeShapeType="1"/>
            <a:endCxn id="25610" idx="1"/>
          </p:cNvCxnSpPr>
          <p:nvPr/>
        </p:nvCxnSpPr>
        <p:spPr bwMode="auto">
          <a:xfrm>
            <a:off x="914400" y="4191000"/>
            <a:ext cx="3352800" cy="3810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1" name="AutoShape 69"/>
          <p:cNvCxnSpPr>
            <a:cxnSpLocks noChangeShapeType="1"/>
          </p:cNvCxnSpPr>
          <p:nvPr/>
        </p:nvCxnSpPr>
        <p:spPr bwMode="auto">
          <a:xfrm>
            <a:off x="914400" y="3505200"/>
            <a:ext cx="47244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AutoShape 70"/>
          <p:cNvCxnSpPr>
            <a:cxnSpLocks noChangeShapeType="1"/>
            <a:stCxn id="25621" idx="3"/>
            <a:endCxn id="25611" idx="0"/>
          </p:cNvCxnSpPr>
          <p:nvPr/>
        </p:nvCxnSpPr>
        <p:spPr bwMode="auto">
          <a:xfrm>
            <a:off x="5181600" y="1714500"/>
            <a:ext cx="1219200" cy="1638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3" name="AutoShape 71"/>
          <p:cNvCxnSpPr>
            <a:cxnSpLocks noChangeShapeType="1"/>
          </p:cNvCxnSpPr>
          <p:nvPr/>
        </p:nvCxnSpPr>
        <p:spPr bwMode="auto">
          <a:xfrm flipV="1">
            <a:off x="5410200" y="3733800"/>
            <a:ext cx="228600" cy="457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4" name="AutoShape 72"/>
          <p:cNvCxnSpPr>
            <a:cxnSpLocks noChangeShapeType="1"/>
            <a:stCxn id="25610" idx="2"/>
            <a:endCxn id="25617" idx="0"/>
          </p:cNvCxnSpPr>
          <p:nvPr/>
        </p:nvCxnSpPr>
        <p:spPr bwMode="auto">
          <a:xfrm rot="5400000">
            <a:off x="4191000" y="4457700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Rectangle 7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36" name="Rectangle 74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</p:spTree>
    <p:extLst>
      <p:ext uri="{BB962C8B-B14F-4D97-AF65-F5344CB8AC3E}">
        <p14:creationId xmlns:p14="http://schemas.microsoft.com/office/powerpoint/2010/main" val="69421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861048"/>
            <a:ext cx="2516615" cy="25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61048"/>
            <a:ext cx="2835900" cy="24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6" y="3697419"/>
            <a:ext cx="29979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0" y="780941"/>
            <a:ext cx="2894299" cy="254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31" y="793749"/>
            <a:ext cx="2456574" cy="253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" y="1554162"/>
            <a:ext cx="261461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Data – TAC pathways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676400" y="1905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 err="1">
                <a:solidFill>
                  <a:prstClr val="black"/>
                </a:solidFill>
                <a:latin typeface="Arial" charset="0"/>
              </a:rPr>
              <a:t>Fratio</a:t>
            </a:r>
            <a:endParaRPr lang="en-CA" alt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034903" y="1187449"/>
            <a:ext cx="10929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DBSRA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6223629" y="1130968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DCAC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228600" y="4876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YPR_ML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SPMSY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6781800" y="5486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Itarget1</a:t>
            </a:r>
          </a:p>
        </p:txBody>
      </p:sp>
    </p:spTree>
    <p:extLst>
      <p:ext uri="{BB962C8B-B14F-4D97-AF65-F5344CB8AC3E}">
        <p14:creationId xmlns:p14="http://schemas.microsoft.com/office/powerpoint/2010/main" val="257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CA" dirty="0"/>
              <a:t>An MP (as defined here) is any algorithm that gets you from data to a management recommendation</a:t>
            </a:r>
          </a:p>
          <a:p>
            <a:pPr>
              <a:spcBef>
                <a:spcPts val="2400"/>
              </a:spcBef>
            </a:pPr>
            <a:r>
              <a:rPr lang="en-CA" dirty="0"/>
              <a:t>There are a very large number of possible MPs that range from the simple to the complex</a:t>
            </a:r>
          </a:p>
          <a:p>
            <a:pPr>
              <a:spcBef>
                <a:spcPts val="2400"/>
              </a:spcBef>
            </a:pPr>
            <a:r>
              <a:rPr lang="en-CA" dirty="0"/>
              <a:t>MPs use varying types of data and interpret these in varying ways</a:t>
            </a:r>
          </a:p>
          <a:p>
            <a:pPr>
              <a:spcBef>
                <a:spcPts val="2400"/>
              </a:spcBef>
            </a:pPr>
            <a:r>
              <a:rPr lang="en-CA" dirty="0"/>
              <a:t>As long as the input data required by an MP can be simulated, that MP can be tested using MSE</a:t>
            </a:r>
          </a:p>
          <a:p>
            <a:pPr>
              <a:spcBef>
                <a:spcPts val="24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2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95288"/>
            <a:ext cx="7886700" cy="587375"/>
          </a:xfrm>
        </p:spPr>
        <p:txBody>
          <a:bodyPr/>
          <a:lstStyle/>
          <a:p>
            <a:r>
              <a:rPr lang="en-CA" altLang="en-US" dirty="0"/>
              <a:t>References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9788" y="1104900"/>
            <a:ext cx="7675562" cy="5316538"/>
          </a:xfrm>
        </p:spPr>
        <p:txBody>
          <a:bodyPr/>
          <a:lstStyle/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Costello, C. et al. 2012</a:t>
            </a:r>
            <a:r>
              <a:rPr lang="en-CA" altLang="en-US" dirty="0"/>
              <a:t>.Status and solutions for the world’s unassessed fisheries. Science 338, 517–520.	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00B0F0"/>
                </a:solidFill>
              </a:rPr>
              <a:t>Nakatsuka, S. 2016</a:t>
            </a:r>
            <a:r>
              <a:rPr lang="en-CA" altLang="en-US" dirty="0"/>
              <a:t>. Management strategy evaluation in regional fisheries management organizations − How to promote robust fisheries management in international settings. Fisheries Research. DOI: 10.1016/j.fishres.2016.11.018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00B0F0"/>
                </a:solidFill>
              </a:rPr>
              <a:t>Punt, A.E., et al. 2016</a:t>
            </a:r>
            <a:r>
              <a:rPr lang="en-CA" altLang="en-US" dirty="0"/>
              <a:t>.Management strategy evaluation: best practices. Fish </a:t>
            </a:r>
            <a:r>
              <a:rPr lang="en-CA" altLang="en-US" dirty="0" err="1"/>
              <a:t>Fish</a:t>
            </a:r>
            <a:r>
              <a:rPr lang="en-CA" altLang="en-US" dirty="0"/>
              <a:t>. 17, 303–334, http://dx.doi.org/10.1111/faf.12104.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SEDAR, 2015</a:t>
            </a:r>
            <a:r>
              <a:rPr lang="en-CA" altLang="en-US" dirty="0"/>
              <a:t>. SEDAR 46: U.S. Caribbean Data-Limited Species. </a:t>
            </a:r>
            <a:r>
              <a:rPr lang="en-CA" altLang="en-US" dirty="0" err="1"/>
              <a:t>SouthEast</a:t>
            </a:r>
            <a:r>
              <a:rPr lang="en-CA" altLang="en-US" dirty="0"/>
              <a:t> Data, Assessment, and Review (SEDAR) 23. http://sedarweb.org/sedar-46.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>
                <a:solidFill>
                  <a:srgbClr val="27AFE5"/>
                </a:solidFill>
              </a:rPr>
              <a:t>SEDAR, 2016</a:t>
            </a:r>
            <a:r>
              <a:rPr lang="en-CA" altLang="en-US" dirty="0"/>
              <a:t>. Stock assessment report: Gulf of Mexico Data-limited species. Gulf of Mexico Fishery Management Council. SEDAR 49. http://sedarweb.org/sedar-49-final-stock-assessment-report-gulf-mexico-data-limited-species.</a:t>
            </a:r>
          </a:p>
          <a:p>
            <a:pPr marL="342900" lvl="1" indent="-215900">
              <a:spcBef>
                <a:spcPts val="2400"/>
              </a:spcBef>
              <a:buNone/>
            </a:pPr>
            <a:endParaRPr lang="en-CA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14343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Any algorithm that uses data to make a management recommendation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59832" y="240785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</a:rPr>
              <a:t>Data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3350087" y="3830314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>
                <a:solidFill>
                  <a:prstClr val="white"/>
                </a:solidFill>
              </a:rPr>
              <a:t>Algorithm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089019" y="5198467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58199" y="3272183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58199" y="4622402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99533" y="5649498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Simple MP seeking a target survey level: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26688" y="242088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Annual survey</a:t>
            </a:r>
          </a:p>
          <a:p>
            <a:pPr algn="ctr"/>
            <a:r>
              <a:rPr lang="en-CA" b="1" dirty="0"/>
              <a:t>Survey target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/>
              <p:cNvSpPr/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solidFill>
                <a:srgbClr val="27A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</a:rPr>
                            <m:t>𝑻𝑨𝑪</m:t>
                          </m:r>
                          <m:r>
                            <m:rPr>
                              <m:nor/>
                            </m:rPr>
                            <a:rPr lang="en-CA" b="1" dirty="0"/>
                            <m:t> 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𝟗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  <m:r>
                            <a:rPr lang="en-CA" b="1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 smtClean="0"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𝟕𝟓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𝒐𝒕𝒉𝒆𝒓𝒘𝒊𝒔𝒆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𝑺𝒖𝒓𝒗𝒆𝒚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𝟑𝟑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Flowchart: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Decision 5"/>
          <p:cNvSpPr/>
          <p:nvPr/>
        </p:nvSpPr>
        <p:spPr>
          <a:xfrm>
            <a:off x="3419872" y="5524277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TAC</a:t>
            </a:r>
            <a:r>
              <a:rPr lang="en-CA" b="1" baseline="-25000" dirty="0" err="1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306529" y="3296747"/>
            <a:ext cx="0" cy="474590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06529" y="5067481"/>
            <a:ext cx="13443" cy="456796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Anatomy of an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5562" cy="86409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Statistical catch-at-age assessment with control rule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737204" y="2348880"/>
            <a:ext cx="3240360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Catch, effort, size data, life-history parameters etc. 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715649" y="3699328"/>
            <a:ext cx="5112568" cy="1368152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CA" b="1" dirty="0"/>
              <a:t>Data filtering &gt;  assessment model fitting &gt; adjusted data weighting &gt; final fitting &gt; projections &gt; 40-10 control rule &gt; typical adjustment by managers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385276" y="5452269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/>
              <a:t>TAC</a:t>
            </a:r>
            <a:r>
              <a:rPr lang="en-CA" b="1" baseline="-25000" dirty="0" err="1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271933" y="3224739"/>
            <a:ext cx="0" cy="474589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71933" y="5067480"/>
            <a:ext cx="13443" cy="384789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</p:spTree>
    <p:extLst>
      <p:ext uri="{BB962C8B-B14F-4D97-AF65-F5344CB8AC3E}">
        <p14:creationId xmlns:p14="http://schemas.microsoft.com/office/powerpoint/2010/main" val="756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024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025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6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127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127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7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127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128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59"/>
          <p:cNvCxnSpPr>
            <a:cxnSpLocks noChangeShapeType="1"/>
            <a:stCxn id="11274" idx="2"/>
            <a:endCxn id="11279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DBSRA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Kimura 1981</a:t>
            </a:r>
          </a:p>
        </p:txBody>
      </p:sp>
    </p:spTree>
    <p:extLst>
      <p:ext uri="{BB962C8B-B14F-4D97-AF65-F5344CB8AC3E}">
        <p14:creationId xmlns:p14="http://schemas.microsoft.com/office/powerpoint/2010/main" val="15485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/>
              <a:t>Overview of data-limited MPs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2306" name="AutoShape 19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20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8" name="AutoShape 21"/>
          <p:cNvCxnSpPr>
            <a:cxnSpLocks noChangeShapeType="1"/>
            <a:stCxn id="12298" idx="2"/>
            <a:endCxn id="1230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9" name="AutoShape 24"/>
          <p:cNvCxnSpPr>
            <a:cxnSpLocks noChangeShapeType="1"/>
            <a:stCxn id="12299" idx="2"/>
            <a:endCxn id="1230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5"/>
          <p:cNvCxnSpPr>
            <a:cxnSpLocks noChangeShapeType="1"/>
            <a:stCxn id="12300" idx="2"/>
            <a:endCxn id="1230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6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224116" y="3810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Gulland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1971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Walters and Martell 2002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Fratio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Fadapt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925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1488</Words>
  <Application>Microsoft Office PowerPoint</Application>
  <PresentationFormat>On-screen Show (4:3)</PresentationFormat>
  <Paragraphs>673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Depth</vt:lpstr>
      <vt:lpstr>Office Theme</vt:lpstr>
      <vt:lpstr>PowerPoint Presentation</vt:lpstr>
      <vt:lpstr>Agenda</vt:lpstr>
      <vt:lpstr>1. Anatomy of an MP</vt:lpstr>
      <vt:lpstr>1. Anatomy of an MP</vt:lpstr>
      <vt:lpstr>1. Anatomy of an MP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Fratio: FMSY/M ratio NPFMC stock complexes</vt:lpstr>
      <vt:lpstr>Fratio_CC: FMSY/M ratio with Catch Curve</vt:lpstr>
      <vt:lpstr>DBSRA: Depletion - Based Stock Reduction Analysis</vt:lpstr>
      <vt:lpstr>PowerPoint Presentation</vt:lpstr>
      <vt:lpstr>YPR_ML: Yield Per Recruit – Mean Length</vt:lpstr>
      <vt:lpstr>DynF: dynamic F MP</vt:lpstr>
      <vt:lpstr>Itarget1 / Itarget4: target CPUE MP Geromont and Butterworth 2014</vt:lpstr>
      <vt:lpstr>SPMSY: Surplus Production MSY MP Extended from Martell and Froese 2013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23</cp:revision>
  <dcterms:created xsi:type="dcterms:W3CDTF">2017-03-29T20:35:38Z</dcterms:created>
  <dcterms:modified xsi:type="dcterms:W3CDTF">2017-11-01T04:47:36Z</dcterms:modified>
</cp:coreProperties>
</file>