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0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302" r:id="rId12"/>
    <p:sldId id="299" r:id="rId13"/>
    <p:sldId id="301" r:id="rId14"/>
    <p:sldId id="300" r:id="rId15"/>
    <p:sldId id="303" r:id="rId16"/>
    <p:sldId id="304" r:id="rId17"/>
    <p:sldId id="30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928597C-090A-4BED-A785-F31E94F6D251}">
          <p14:sldIdLst>
            <p14:sldId id="306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302"/>
            <p14:sldId id="299"/>
            <p14:sldId id="301"/>
            <p14:sldId id="300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1153-3785-4251-ACAF-9DA529809DB7}" type="datetimeFigureOut">
              <a:rPr lang="en-CA" smtClean="0"/>
              <a:t>2017-11-01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C2C2-14D3-478E-89AB-EE4BEB4C9F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3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B02217-FC03-4795-991F-F966E84801FA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A9B42F-A8D0-4A6E-B2A7-F842B356E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87A9DC-4583-45D2-B477-889EBD94DFFC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B54587-4088-4766-BAAB-9BCA8176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118CFCB-01D7-44F1-B447-5B0228C5E1B6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129B5-1686-4BE5-9589-1AB234D84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7416ED7-1162-408B-A24E-87A5F33B374E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C72B301-734C-4032-B6BC-FF5C794CC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0B13F0-ABDF-4288-AC02-D4AE665E6113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095F236-B882-4A9D-A435-DD0A5B5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AA98A26-05EB-4C8B-BECA-7562FA573C79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C1BF32F-3A4E-47B7-A139-3A73C2FF8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621E5E-BC0A-4B8B-B593-9724CC5A4D04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CFB89B-8F66-4C35-8BAF-74F623DE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532262-9626-46CA-8FB3-8B64ADB7267D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2165A2-D433-4CD5-B77A-25BDE9E6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6BBBDA-246F-4876-94DE-F5A56B6422C0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4EBE013-731B-4C60-9390-F91A7D880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4B0A3EF-3529-4616-9D9F-A2F7F55BA252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CFE888-6D81-42FD-B0C2-23B88C7C2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5DBB817-B347-4856-A1F3-B8CB21A229CF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2DEF1B6-1ACA-4F42-96C4-C34B3ABA8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305001-9E6D-4CB5-873B-84A6A1BE744D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6A795A3-20A8-4950-B121-3C3C0EFB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F8CFFC2-793F-4B6E-9BBB-DEE131FB56D2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1C5154B-0B1D-42F5-8AAB-39688C358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F8D5717-6BBD-457D-BDA8-CD429156CDC9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AD10AD-D9E5-4D35-AA89-74E53A92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0D6C514-1AB0-48B9-A3B9-16551E693357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27B80F0-15C1-4923-86CE-85209A5E6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2286A24-E5DA-4AED-A2A7-22613D396BE6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EB4796-F0D5-4F43-B2A5-1A5031E32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DB5F89-FE41-4934-A727-8884181E785A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EFCDD9-1A5C-4DE4-8A8D-C50E1D6D4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69FFD156-1B6A-4820-9191-E2F5294F5EBB}" type="datetimeFigureOut">
              <a:rPr lang="en-US"/>
              <a:pPr>
                <a:defRPr/>
              </a:pPr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E82E46C6-5321-4AC4-87C6-C05B2B945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D61F-0841-434E-A8E0-412E2A78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908720"/>
            <a:ext cx="7886700" cy="1325563"/>
          </a:xfrm>
        </p:spPr>
        <p:txBody>
          <a:bodyPr/>
          <a:lstStyle/>
          <a:p>
            <a:r>
              <a:rPr lang="en-CA" dirty="0"/>
              <a:t>Agenda      </a:t>
            </a:r>
            <a:br>
              <a:rPr lang="en-CA" dirty="0"/>
            </a:br>
            <a:r>
              <a:rPr lang="en-CA" sz="2400" dirty="0"/>
              <a:t>November 1st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B6ED-C5F8-4B58-989A-6FAE63F2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492896"/>
            <a:ext cx="7675562" cy="302433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CA" sz="2800" dirty="0"/>
              <a:t>Recap of Lecture 1 exercises</a:t>
            </a:r>
          </a:p>
          <a:p>
            <a:pPr>
              <a:spcAft>
                <a:spcPts val="1800"/>
              </a:spcAft>
            </a:pPr>
            <a:r>
              <a:rPr lang="en-CA" sz="2800" dirty="0"/>
              <a:t>L2a: Getting started</a:t>
            </a:r>
          </a:p>
          <a:p>
            <a:pPr>
              <a:spcAft>
                <a:spcPts val="1800"/>
              </a:spcAft>
            </a:pPr>
            <a:r>
              <a:rPr lang="en-CA" sz="2800" dirty="0"/>
              <a:t>L2b: A simple run of DLMtool</a:t>
            </a:r>
          </a:p>
          <a:p>
            <a:pPr>
              <a:spcAft>
                <a:spcPts val="1800"/>
              </a:spcAft>
            </a:pPr>
            <a:r>
              <a:rPr lang="en-CA" sz="2800" dirty="0"/>
              <a:t>L2c: Modifying operating models</a:t>
            </a:r>
          </a:p>
          <a:p>
            <a:pPr>
              <a:spcAft>
                <a:spcPts val="18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92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8ED47-DB29-4868-933F-742BE51B0AA9}"/>
              </a:ext>
            </a:extLst>
          </p:cNvPr>
          <p:cNvSpPr txBox="1"/>
          <p:nvPr/>
        </p:nvSpPr>
        <p:spPr>
          <a:xfrm>
            <a:off x="302814" y="611826"/>
            <a:ext cx="1388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My ‘best’ method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8FC37-EA9F-4395-A9F3-F50C2631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3" y="2204864"/>
            <a:ext cx="2468986" cy="25656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E324DC-157F-4450-959B-5E60B210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908720"/>
            <a:ext cx="5810596" cy="53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403CF4-F26B-4E03-951F-08D66466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04" y="764704"/>
            <a:ext cx="5510676" cy="5266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09EB4-C9ED-4D40-8C89-0D2A6399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2"/>
            <a:ext cx="313028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3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B3A-422D-4EAC-88EC-C2D32E57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119151"/>
            <a:ext cx="7886700" cy="1325563"/>
          </a:xfrm>
        </p:spPr>
        <p:txBody>
          <a:bodyPr/>
          <a:lstStyle/>
          <a:p>
            <a:r>
              <a:rPr lang="en-CA" dirty="0"/>
              <a:t>Scenario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2F0B9-FA82-442A-A78F-4A2639E3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2978651" cy="3024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3D4E2-8B2C-4331-A749-CE9023DC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772816"/>
            <a:ext cx="6809606" cy="47831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97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DB3A-422D-4EAC-88EC-C2D32E57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119151"/>
            <a:ext cx="7886700" cy="1325563"/>
          </a:xfrm>
        </p:spPr>
        <p:txBody>
          <a:bodyPr/>
          <a:lstStyle/>
          <a:p>
            <a:r>
              <a:rPr lang="en-CA" dirty="0"/>
              <a:t>Scenario 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3D4E2-8B2C-4331-A749-CE9023DC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696"/>
            <a:ext cx="8440601" cy="592882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B34CB30-F094-467B-B8DC-FBF2F2B22270}"/>
              </a:ext>
            </a:extLst>
          </p:cNvPr>
          <p:cNvSpPr/>
          <p:nvPr/>
        </p:nvSpPr>
        <p:spPr>
          <a:xfrm>
            <a:off x="1043608" y="4725144"/>
            <a:ext cx="1080120" cy="1584176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4A8C0D-D4FE-42E3-A452-F9314A58D03B}"/>
              </a:ext>
            </a:extLst>
          </p:cNvPr>
          <p:cNvCxnSpPr/>
          <p:nvPr/>
        </p:nvCxnSpPr>
        <p:spPr>
          <a:xfrm>
            <a:off x="1619672" y="5229200"/>
            <a:ext cx="2016224" cy="432048"/>
          </a:xfrm>
          <a:prstGeom prst="straightConnector1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2976FF7-29BC-470E-A564-E447F4B894F8}"/>
              </a:ext>
            </a:extLst>
          </p:cNvPr>
          <p:cNvSpPr/>
          <p:nvPr/>
        </p:nvSpPr>
        <p:spPr>
          <a:xfrm>
            <a:off x="899592" y="1692710"/>
            <a:ext cx="1080120" cy="1584176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81487B-2DC6-4F8B-928A-982EB017A861}"/>
              </a:ext>
            </a:extLst>
          </p:cNvPr>
          <p:cNvCxnSpPr>
            <a:cxnSpLocks/>
          </p:cNvCxnSpPr>
          <p:nvPr/>
        </p:nvCxnSpPr>
        <p:spPr>
          <a:xfrm flipV="1">
            <a:off x="1619672" y="1710468"/>
            <a:ext cx="1944216" cy="624770"/>
          </a:xfrm>
          <a:prstGeom prst="straightConnector1">
            <a:avLst/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62E2A68-F707-47B9-8041-CB42960C4C9D}"/>
              </a:ext>
            </a:extLst>
          </p:cNvPr>
          <p:cNvSpPr/>
          <p:nvPr/>
        </p:nvSpPr>
        <p:spPr>
          <a:xfrm>
            <a:off x="6387865" y="5410127"/>
            <a:ext cx="2448272" cy="648072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29AC-9222-4628-95E0-3DE5274E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21" y="260648"/>
            <a:ext cx="7886700" cy="903635"/>
          </a:xfrm>
        </p:spPr>
        <p:txBody>
          <a:bodyPr/>
          <a:lstStyle/>
          <a:p>
            <a:r>
              <a:rPr lang="en-CA" dirty="0"/>
              <a:t>Scenario 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FAF84-017A-480E-939E-F643C095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2820528" cy="2952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3AFEFD-E12C-469A-8787-D17A6356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8"/>
            <a:ext cx="3086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0D4704-0005-4BA4-BB32-FE9EE3DE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4106502" cy="4644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D3CBF3-750E-48E7-927B-6AC817C4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38" y="980728"/>
            <a:ext cx="4014505" cy="4644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9F436-B954-4B45-98AD-7D27C7395845}"/>
              </a:ext>
            </a:extLst>
          </p:cNvPr>
          <p:cNvSpPr txBox="1"/>
          <p:nvPr/>
        </p:nvSpPr>
        <p:spPr>
          <a:xfrm>
            <a:off x="323528" y="580526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Itarget1: Incrementally adjusted TAC towards a target CPUE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9C5B9-923F-4143-8E15-2A6034FA982B}"/>
              </a:ext>
            </a:extLst>
          </p:cNvPr>
          <p:cNvSpPr txBox="1"/>
          <p:nvPr/>
        </p:nvSpPr>
        <p:spPr>
          <a:xfrm>
            <a:off x="4470502" y="580526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matlenlim</a:t>
            </a:r>
            <a:r>
              <a:rPr lang="en-CA" dirty="0">
                <a:solidFill>
                  <a:srgbClr val="FF0000"/>
                </a:solidFill>
              </a:rPr>
              <a:t>: Size Limit set to maturity curve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AF1347-6F14-4B32-A961-EFC4BC7751A4}"/>
              </a:ext>
            </a:extLst>
          </p:cNvPr>
          <p:cNvCxnSpPr>
            <a:cxnSpLocks/>
          </p:cNvCxnSpPr>
          <p:nvPr/>
        </p:nvCxnSpPr>
        <p:spPr>
          <a:xfrm>
            <a:off x="3851920" y="1268760"/>
            <a:ext cx="360040" cy="1152128"/>
          </a:xfrm>
          <a:prstGeom prst="line">
            <a:avLst/>
          </a:prstGeom>
          <a:ln w="41275">
            <a:solidFill>
              <a:srgbClr val="7030A0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FA4889-602F-4F4D-98BD-0DC443C6B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470484"/>
            <a:ext cx="2190750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3762E8-09BD-451D-8794-5DA2F35CC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323503"/>
            <a:ext cx="21336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6E05-6F99-4A1E-BBD7-F91BD08E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Itarget1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A3C6-4A6B-40F7-867E-03EE1C34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84784"/>
            <a:ext cx="7675562" cy="1891407"/>
          </a:xfrm>
        </p:spPr>
        <p:txBody>
          <a:bodyPr/>
          <a:lstStyle/>
          <a:p>
            <a:r>
              <a:rPr lang="en-CA" dirty="0"/>
              <a:t>Proportional index</a:t>
            </a:r>
          </a:p>
          <a:p>
            <a:r>
              <a:rPr lang="en-CA" dirty="0"/>
              <a:t>Historical perspective on index</a:t>
            </a:r>
          </a:p>
          <a:p>
            <a:r>
              <a:rPr lang="en-CA" dirty="0"/>
              <a:t>Stationarity in population dynamics</a:t>
            </a:r>
          </a:p>
          <a:p>
            <a:r>
              <a:rPr lang="en-CA" dirty="0"/>
              <a:t>Robust to implementation error</a:t>
            </a:r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87683-9394-4AB8-B7C5-321D098CD371}"/>
              </a:ext>
            </a:extLst>
          </p:cNvPr>
          <p:cNvSpPr txBox="1">
            <a:spLocks/>
          </p:cNvSpPr>
          <p:nvPr/>
        </p:nvSpPr>
        <p:spPr bwMode="auto">
          <a:xfrm>
            <a:off x="628650" y="3943176"/>
            <a:ext cx="7886700" cy="78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dirty="0" err="1"/>
              <a:t>matlenlim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9E9F68-AC9B-4F52-95B7-77BF26E994F5}"/>
              </a:ext>
            </a:extLst>
          </p:cNvPr>
          <p:cNvSpPr txBox="1">
            <a:spLocks/>
          </p:cNvSpPr>
          <p:nvPr/>
        </p:nvSpPr>
        <p:spPr bwMode="auto">
          <a:xfrm>
            <a:off x="860310" y="4725144"/>
            <a:ext cx="7675562" cy="189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Dead discarding insignificant (probably necessary)</a:t>
            </a:r>
          </a:p>
          <a:p>
            <a:r>
              <a:rPr lang="en-CA" dirty="0"/>
              <a:t>Size limit is enforceable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4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69-536A-41D4-BE56-2F36E1FF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7886700" cy="1325563"/>
          </a:xfrm>
        </p:spPr>
        <p:txBody>
          <a:bodyPr/>
          <a:lstStyle/>
          <a:p>
            <a:r>
              <a:rPr lang="en-CA" dirty="0"/>
              <a:t>ItargetE4 chronically underfishes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85274-0D3C-42E3-9D36-8669C3BF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0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Methods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259932"/>
            <a:ext cx="270884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CA" altLang="en-US" sz="2800" dirty="0">
                <a:solidFill>
                  <a:srgbClr val="00B050"/>
                </a:solidFill>
              </a:rPr>
              <a:t>Exercise </a:t>
            </a:r>
            <a:r>
              <a:rPr lang="en-US" altLang="en-US" sz="2800" dirty="0">
                <a:solidFill>
                  <a:srgbClr val="00B050"/>
                </a:solidFill>
              </a:rPr>
              <a:t>1 Recap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Nov 1</a:t>
            </a:r>
            <a:r>
              <a:rPr lang="en-US" altLang="en-US" sz="1800" baseline="30000" dirty="0">
                <a:solidFill>
                  <a:srgbClr val="00B050"/>
                </a:solidFill>
              </a:rPr>
              <a:t>st</a:t>
            </a:r>
            <a:r>
              <a:rPr lang="en-US" altLang="en-US" sz="1800" dirty="0">
                <a:solidFill>
                  <a:srgbClr val="00B05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A462-2F0B-4582-9A86-DC9B120E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759619"/>
          </a:xfrm>
        </p:spPr>
        <p:txBody>
          <a:bodyPr/>
          <a:lstStyle/>
          <a:p>
            <a:r>
              <a:rPr lang="en-CA" dirty="0"/>
              <a:t>Scenario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F8951-BDF8-45D0-B7FF-39486742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60086"/>
            <a:ext cx="2808312" cy="2722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0FC9A-B093-4F25-B936-E3A8BC2E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700808"/>
            <a:ext cx="2758194" cy="3888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DA898-9F57-4DE3-A970-6007004CD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74" y="2341846"/>
            <a:ext cx="2570398" cy="25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AFA1-FECB-42F3-85D5-9B89F70D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764704"/>
            <a:ext cx="2808312" cy="367240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Identify a Management Procedure from the Trade-Off plot that you think is the best candidate for managing the fishery. Why do you think this is the best available method?</a:t>
            </a:r>
            <a:br>
              <a:rPr lang="en-US" sz="2200" dirty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D4A05-EC41-4478-886C-3DF2EBDC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1" y="620688"/>
            <a:ext cx="5104122" cy="58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9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EC6B9-EC46-4CEE-A2BE-4B7E0206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980728"/>
            <a:ext cx="4424882" cy="441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FD223B-288C-41E6-AB72-A66A53D4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760"/>
            <a:ext cx="4107342" cy="4728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962E14-D961-4907-A62D-F80371D7F888}"/>
              </a:ext>
            </a:extLst>
          </p:cNvPr>
          <p:cNvSpPr txBox="1"/>
          <p:nvPr/>
        </p:nvSpPr>
        <p:spPr>
          <a:xfrm>
            <a:off x="251520" y="6069654"/>
            <a:ext cx="7992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rgbClr val="FF0000"/>
                </a:solidFill>
              </a:rPr>
              <a:t>Itarget1: Incrementally adjusted TAC towards a target CPUE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AE8B8-6DCD-4C74-9625-00763A400AC3}"/>
              </a:ext>
            </a:extLst>
          </p:cNvPr>
          <p:cNvSpPr txBox="1"/>
          <p:nvPr/>
        </p:nvSpPr>
        <p:spPr>
          <a:xfrm>
            <a:off x="395536" y="26064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Short term vs long term yield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4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64DB43-F3E5-48A8-A32B-2739EC62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51" y="955423"/>
            <a:ext cx="4392488" cy="4370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94AC6-7E18-4029-A2B5-D34BF533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8"/>
            <a:ext cx="4125539" cy="4968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5617D-47E8-4199-8ED5-0A850E91E0FA}"/>
              </a:ext>
            </a:extLst>
          </p:cNvPr>
          <p:cNvSpPr txBox="1"/>
          <p:nvPr/>
        </p:nvSpPr>
        <p:spPr>
          <a:xfrm>
            <a:off x="251520" y="6069654"/>
            <a:ext cx="5544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 err="1">
                <a:solidFill>
                  <a:srgbClr val="FF0000"/>
                </a:solidFill>
              </a:rPr>
              <a:t>MRreal</a:t>
            </a:r>
            <a:r>
              <a:rPr lang="en-CA" sz="2200" b="1" dirty="0">
                <a:solidFill>
                  <a:srgbClr val="FF0000"/>
                </a:solidFill>
              </a:rPr>
              <a:t>: A marine reserve in area 1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4E386-9E16-4D4C-84E9-6126112A46E0}"/>
              </a:ext>
            </a:extLst>
          </p:cNvPr>
          <p:cNvSpPr txBox="1"/>
          <p:nvPr/>
        </p:nvSpPr>
        <p:spPr>
          <a:xfrm>
            <a:off x="395536" y="26064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Short term vs long term yield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0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594565-2022-4C98-9333-DF561B40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7326"/>
            <a:ext cx="8064896" cy="57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3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E112B4-1861-4EAF-B00B-7CED0AB8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0688"/>
            <a:ext cx="7762938" cy="56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4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42B48-FCD2-4E4B-98AB-B093BCE9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908720"/>
            <a:ext cx="5810596" cy="5373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8ED47-DB29-4868-933F-742BE51B0AA9}"/>
              </a:ext>
            </a:extLst>
          </p:cNvPr>
          <p:cNvSpPr txBox="1"/>
          <p:nvPr/>
        </p:nvSpPr>
        <p:spPr>
          <a:xfrm>
            <a:off x="302814" y="611826"/>
            <a:ext cx="1388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002060"/>
                </a:solidFill>
              </a:rPr>
              <a:t>My ‘best’ method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1ADF9-E2AB-4074-9BB6-6127A113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98804"/>
            <a:ext cx="2592288" cy="24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3299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170</Words>
  <Application>Microsoft Office PowerPoint</Application>
  <PresentationFormat>On-screen Show (4:3)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Depth</vt:lpstr>
      <vt:lpstr>Agenda       November 1st</vt:lpstr>
      <vt:lpstr>PowerPoint Presentation</vt:lpstr>
      <vt:lpstr>Scenario 1</vt:lpstr>
      <vt:lpstr>Identify a Management Procedure from the Trade-Off plot that you think is the best candidate for managing the fishery. Why do you think this is the best available method?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 2</vt:lpstr>
      <vt:lpstr>Scenario 2</vt:lpstr>
      <vt:lpstr>Scenario 3</vt:lpstr>
      <vt:lpstr>PowerPoint Presentation</vt:lpstr>
      <vt:lpstr>Itarget1</vt:lpstr>
      <vt:lpstr>ItargetE4 chronically underfishes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41</cp:revision>
  <dcterms:created xsi:type="dcterms:W3CDTF">2017-03-29T20:35:38Z</dcterms:created>
  <dcterms:modified xsi:type="dcterms:W3CDTF">2017-11-01T15:38:07Z</dcterms:modified>
</cp:coreProperties>
</file>