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8" r:id="rId2"/>
    <p:sldId id="258" r:id="rId3"/>
    <p:sldId id="26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FFA21-31B5-4FFD-9746-00D998148437}" type="slidenum">
              <a:rPr lang="en-CA" altLang="en-US" smtClean="0"/>
              <a:pPr/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8488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>
                <a:solidFill>
                  <a:srgbClr val="27AFE5"/>
                </a:solidFill>
              </a:rPr>
              <a:t>Data-Limited Methods </a:t>
            </a:r>
            <a:r>
              <a:rPr lang="en-US" sz="3600" dirty="0">
                <a:solidFill>
                  <a:srgbClr val="27AFE5"/>
                </a:solidFill>
              </a:rPr>
              <a:t>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B050"/>
                </a:solidFill>
              </a:rPr>
              <a:t>A simple ‘no frills’ run of DLMtool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Lecture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1800" dirty="0">
                <a:solidFill>
                  <a:srgbClr val="00B050"/>
                </a:solidFill>
              </a:rPr>
              <a:t>2b,  Nov 1</a:t>
            </a:r>
            <a:r>
              <a:rPr lang="en-US" altLang="en-US" sz="1800" baseline="30000" dirty="0">
                <a:solidFill>
                  <a:srgbClr val="00B050"/>
                </a:solidFill>
              </a:rPr>
              <a:t>st</a:t>
            </a:r>
            <a:r>
              <a:rPr lang="en-US" altLang="en-US" sz="1800" dirty="0">
                <a:solidFill>
                  <a:srgbClr val="00B05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7388"/>
          </a:xfrm>
        </p:spPr>
        <p:txBody>
          <a:bodyPr/>
          <a:lstStyle/>
          <a:p>
            <a:r>
              <a:rPr lang="en-CA" altLang="en-US"/>
              <a:t>Summary of a basic run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9750" y="1773238"/>
            <a:ext cx="7848674" cy="2674937"/>
          </a:xfrm>
        </p:spPr>
        <p:txBody>
          <a:bodyPr/>
          <a:lstStyle/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 err="1">
                <a:solidFill>
                  <a:srgbClr val="00B050"/>
                </a:solidFill>
              </a:rPr>
              <a:t>myOM</a:t>
            </a:r>
            <a:r>
              <a:rPr lang="en-CA" altLang="en-US" dirty="0">
                <a:solidFill>
                  <a:srgbClr val="00B050"/>
                </a:solidFill>
              </a:rPr>
              <a:t> = new( ‘OM’, Rockfish,  </a:t>
            </a:r>
            <a:r>
              <a:rPr lang="en-CA" altLang="en-US" dirty="0" err="1">
                <a:solidFill>
                  <a:srgbClr val="00B050"/>
                </a:solidFill>
              </a:rPr>
              <a:t>Generic_Fleet</a:t>
            </a:r>
            <a:r>
              <a:rPr lang="en-CA" altLang="en-US" dirty="0">
                <a:solidFill>
                  <a:srgbClr val="00B050"/>
                </a:solidFill>
              </a:rPr>
              <a:t>,  </a:t>
            </a:r>
            <a:r>
              <a:rPr lang="en-CA" altLang="en-US" dirty="0" err="1">
                <a:solidFill>
                  <a:srgbClr val="00B050"/>
                </a:solidFill>
              </a:rPr>
              <a:t>Generic_Obs</a:t>
            </a:r>
            <a:r>
              <a:rPr lang="en-CA" altLang="en-US" dirty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B050"/>
                </a:solidFill>
              </a:rPr>
              <a:t>				</a:t>
            </a:r>
            <a:r>
              <a:rPr lang="en-CA" altLang="en-US" dirty="0" err="1">
                <a:solidFill>
                  <a:srgbClr val="00B050"/>
                </a:solidFill>
              </a:rPr>
              <a:t>Perfect_Imp</a:t>
            </a:r>
            <a:r>
              <a:rPr lang="en-CA" altLang="en-US" dirty="0">
                <a:solidFill>
                  <a:srgbClr val="00B050"/>
                </a:solidFill>
              </a:rPr>
              <a:t> 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 = </a:t>
            </a:r>
            <a:r>
              <a:rPr lang="en-CA" altLang="en-US" dirty="0" err="1">
                <a:solidFill>
                  <a:srgbClr val="00B050"/>
                </a:solidFill>
              </a:rPr>
              <a:t>runMSE</a:t>
            </a:r>
            <a:r>
              <a:rPr lang="en-CA" altLang="en-US" dirty="0">
                <a:solidFill>
                  <a:srgbClr val="00B050"/>
                </a:solidFill>
              </a:rPr>
              <a:t>( </a:t>
            </a:r>
            <a:r>
              <a:rPr lang="en-CA" altLang="en-US" dirty="0" err="1">
                <a:solidFill>
                  <a:srgbClr val="00B050"/>
                </a:solidFill>
              </a:rPr>
              <a:t>myOM</a:t>
            </a:r>
            <a:r>
              <a:rPr lang="en-CA" altLang="en-US" dirty="0">
                <a:solidFill>
                  <a:srgbClr val="00B050"/>
                </a:solidFill>
              </a:rPr>
              <a:t>, MPs = c(‘DCAC’, ‘DBSRA’) 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B050"/>
                </a:solidFill>
              </a:rPr>
              <a:t>plot( </a:t>
            </a: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716338"/>
            <a:ext cx="49149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27863"/>
            <a:ext cx="7886700" cy="1325563"/>
          </a:xfrm>
        </p:spPr>
        <p:txBody>
          <a:bodyPr/>
          <a:lstStyle/>
          <a:p>
            <a:r>
              <a:rPr lang="en-CA" dirty="0"/>
              <a:t>A bit more about trade-offs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56234"/>
            <a:ext cx="3513339" cy="378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18134"/>
            <a:ext cx="3672408" cy="387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996952"/>
            <a:ext cx="1185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Yield over first 10 projected years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1760" y="602128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Probability of meeting long-term conservation objectives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5736" y="44371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Worse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195736" y="2708920"/>
            <a:ext cx="266429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4283968" y="1948190"/>
            <a:ext cx="0" cy="292097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95736" y="3068960"/>
            <a:ext cx="2664296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605622" y="1948190"/>
            <a:ext cx="0" cy="292097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152650" y="2676525"/>
            <a:ext cx="2219325" cy="2219325"/>
          </a:xfrm>
          <a:custGeom>
            <a:avLst/>
            <a:gdLst>
              <a:gd name="connsiteX0" fmla="*/ 0 w 2219325"/>
              <a:gd name="connsiteY0" fmla="*/ 0 h 2219325"/>
              <a:gd name="connsiteX1" fmla="*/ 361950 w 2219325"/>
              <a:gd name="connsiteY1" fmla="*/ 19050 h 2219325"/>
              <a:gd name="connsiteX2" fmla="*/ 800100 w 2219325"/>
              <a:gd name="connsiteY2" fmla="*/ 57150 h 2219325"/>
              <a:gd name="connsiteX3" fmla="*/ 1457325 w 2219325"/>
              <a:gd name="connsiteY3" fmla="*/ 400050 h 2219325"/>
              <a:gd name="connsiteX4" fmla="*/ 1952625 w 2219325"/>
              <a:gd name="connsiteY4" fmla="*/ 809625 h 2219325"/>
              <a:gd name="connsiteX5" fmla="*/ 2171700 w 2219325"/>
              <a:gd name="connsiteY5" fmla="*/ 1600200 h 2219325"/>
              <a:gd name="connsiteX6" fmla="*/ 2219325 w 2219325"/>
              <a:gd name="connsiteY6" fmla="*/ 2219325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9325" h="2219325">
                <a:moveTo>
                  <a:pt x="0" y="0"/>
                </a:moveTo>
                <a:cubicBezTo>
                  <a:pt x="114300" y="4762"/>
                  <a:pt x="228600" y="9525"/>
                  <a:pt x="361950" y="19050"/>
                </a:cubicBezTo>
                <a:cubicBezTo>
                  <a:pt x="495300" y="28575"/>
                  <a:pt x="617538" y="-6350"/>
                  <a:pt x="800100" y="57150"/>
                </a:cubicBezTo>
                <a:cubicBezTo>
                  <a:pt x="982662" y="120650"/>
                  <a:pt x="1265238" y="274638"/>
                  <a:pt x="1457325" y="400050"/>
                </a:cubicBezTo>
                <a:cubicBezTo>
                  <a:pt x="1649413" y="525463"/>
                  <a:pt x="1833563" y="609600"/>
                  <a:pt x="1952625" y="809625"/>
                </a:cubicBezTo>
                <a:cubicBezTo>
                  <a:pt x="2071688" y="1009650"/>
                  <a:pt x="2127250" y="1365250"/>
                  <a:pt x="2171700" y="1600200"/>
                </a:cubicBezTo>
                <a:cubicBezTo>
                  <a:pt x="2216150" y="1835150"/>
                  <a:pt x="2155825" y="2135188"/>
                  <a:pt x="2219325" y="2219325"/>
                </a:cubicBezTo>
              </a:path>
            </a:pathLst>
          </a:custGeom>
          <a:noFill/>
          <a:ln w="38100">
            <a:solidFill>
              <a:srgbClr val="FFC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563888" y="194819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solidFill>
                  <a:schemeClr val="bg1"/>
                </a:solidFill>
              </a:rPr>
              <a:t>Better</a:t>
            </a:r>
          </a:p>
        </p:txBody>
      </p:sp>
      <p:sp>
        <p:nvSpPr>
          <p:cNvPr id="24" name="Freeform 23"/>
          <p:cNvSpPr/>
          <p:nvPr/>
        </p:nvSpPr>
        <p:spPr>
          <a:xfrm>
            <a:off x="6238875" y="1895475"/>
            <a:ext cx="2476500" cy="2401951"/>
          </a:xfrm>
          <a:custGeom>
            <a:avLst/>
            <a:gdLst>
              <a:gd name="connsiteX0" fmla="*/ 0 w 2476500"/>
              <a:gd name="connsiteY0" fmla="*/ 0 h 2401951"/>
              <a:gd name="connsiteX1" fmla="*/ 57150 w 2476500"/>
              <a:gd name="connsiteY1" fmla="*/ 685800 h 2401951"/>
              <a:gd name="connsiteX2" fmla="*/ 323850 w 2476500"/>
              <a:gd name="connsiteY2" fmla="*/ 1381125 h 2401951"/>
              <a:gd name="connsiteX3" fmla="*/ 685800 w 2476500"/>
              <a:gd name="connsiteY3" fmla="*/ 1943100 h 2401951"/>
              <a:gd name="connsiteX4" fmla="*/ 1000125 w 2476500"/>
              <a:gd name="connsiteY4" fmla="*/ 2200275 h 2401951"/>
              <a:gd name="connsiteX5" fmla="*/ 1600200 w 2476500"/>
              <a:gd name="connsiteY5" fmla="*/ 2343150 h 2401951"/>
              <a:gd name="connsiteX6" fmla="*/ 2476500 w 2476500"/>
              <a:gd name="connsiteY6" fmla="*/ 2400300 h 240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500" h="2401951">
                <a:moveTo>
                  <a:pt x="0" y="0"/>
                </a:moveTo>
                <a:cubicBezTo>
                  <a:pt x="1587" y="227806"/>
                  <a:pt x="3175" y="455612"/>
                  <a:pt x="57150" y="685800"/>
                </a:cubicBezTo>
                <a:cubicBezTo>
                  <a:pt x="111125" y="915988"/>
                  <a:pt x="219075" y="1171575"/>
                  <a:pt x="323850" y="1381125"/>
                </a:cubicBezTo>
                <a:cubicBezTo>
                  <a:pt x="428625" y="1590675"/>
                  <a:pt x="573088" y="1806575"/>
                  <a:pt x="685800" y="1943100"/>
                </a:cubicBezTo>
                <a:cubicBezTo>
                  <a:pt x="798513" y="2079625"/>
                  <a:pt x="847725" y="2133600"/>
                  <a:pt x="1000125" y="2200275"/>
                </a:cubicBezTo>
                <a:cubicBezTo>
                  <a:pt x="1152525" y="2266950"/>
                  <a:pt x="1354138" y="2309813"/>
                  <a:pt x="1600200" y="2343150"/>
                </a:cubicBezTo>
                <a:cubicBezTo>
                  <a:pt x="1846263" y="2376488"/>
                  <a:pt x="2274888" y="2409825"/>
                  <a:pt x="2476500" y="2400300"/>
                </a:cubicBezTo>
              </a:path>
            </a:pathLst>
          </a:custGeom>
          <a:noFill/>
          <a:ln w="34925">
            <a:solidFill>
              <a:srgbClr val="FFC000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8028384" y="1957180"/>
            <a:ext cx="0" cy="3006461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40152" y="2708920"/>
            <a:ext cx="266429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40152" y="3883521"/>
            <a:ext cx="2664296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8264" y="1957180"/>
            <a:ext cx="0" cy="3006461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056276" y="2852936"/>
            <a:ext cx="828092" cy="933251"/>
          </a:xfrm>
          <a:prstGeom prst="straightConnector1">
            <a:avLst/>
          </a:prstGeom>
          <a:ln w="2222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77545" y="1448802"/>
            <a:ext cx="178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“Hard problem”</a:t>
            </a:r>
          </a:p>
        </p:txBody>
      </p:sp>
    </p:spTree>
    <p:extLst>
      <p:ext uri="{BB962C8B-B14F-4D97-AF65-F5344CB8AC3E}">
        <p14:creationId xmlns:p14="http://schemas.microsoft.com/office/powerpoint/2010/main" val="151563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  <p:bldP spid="7" grpId="0"/>
      <p:bldP spid="2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7886700" cy="1325563"/>
          </a:xfrm>
        </p:spPr>
        <p:txBody>
          <a:bodyPr/>
          <a:lstStyle/>
          <a:p>
            <a:r>
              <a:rPr lang="en-CA" dirty="0"/>
              <a:t>Some handy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420888"/>
            <a:ext cx="6768752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2800" dirty="0"/>
              <a:t>avail()		     </a:t>
            </a:r>
            <a:r>
              <a:rPr lang="en-CA" sz="2800" dirty="0">
                <a:solidFill>
                  <a:srgbClr val="00B050"/>
                </a:solidFill>
              </a:rPr>
              <a:t>avail(‘Stock’)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800" dirty="0"/>
              <a:t>new()                      </a:t>
            </a:r>
            <a:r>
              <a:rPr lang="en-CA" sz="2800" dirty="0" err="1">
                <a:solidFill>
                  <a:srgbClr val="00B050"/>
                </a:solidFill>
              </a:rPr>
              <a:t>myOM</a:t>
            </a:r>
            <a:r>
              <a:rPr lang="en-CA" sz="2800" dirty="0">
                <a:solidFill>
                  <a:srgbClr val="00B050"/>
                </a:solidFill>
              </a:rPr>
              <a:t> = new(‘OM’)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800" dirty="0"/>
              <a:t>plot()                       </a:t>
            </a:r>
            <a:r>
              <a:rPr lang="en-CA" sz="2800" dirty="0">
                <a:solidFill>
                  <a:srgbClr val="00B050"/>
                </a:solidFill>
              </a:rPr>
              <a:t>plot(</a:t>
            </a:r>
            <a:r>
              <a:rPr lang="en-CA" sz="2800" dirty="0" err="1">
                <a:solidFill>
                  <a:srgbClr val="00B050"/>
                </a:solidFill>
              </a:rPr>
              <a:t>myOM</a:t>
            </a:r>
            <a:r>
              <a:rPr lang="en-CA" sz="2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800" dirty="0"/>
              <a:t>runMSE()               </a:t>
            </a:r>
            <a:r>
              <a:rPr lang="en-CA" sz="2800" dirty="0" err="1">
                <a:solidFill>
                  <a:srgbClr val="00B050"/>
                </a:solidFill>
              </a:rPr>
              <a:t>myMSE</a:t>
            </a:r>
            <a:r>
              <a:rPr lang="en-CA" sz="2800" dirty="0">
                <a:solidFill>
                  <a:srgbClr val="00B050"/>
                </a:solidFill>
              </a:rPr>
              <a:t> = runMSE(</a:t>
            </a:r>
            <a:r>
              <a:rPr lang="en-CA" sz="2800" dirty="0" err="1">
                <a:solidFill>
                  <a:srgbClr val="00B050"/>
                </a:solidFill>
              </a:rPr>
              <a:t>myOM</a:t>
            </a:r>
            <a:r>
              <a:rPr lang="en-CA" sz="2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800" dirty="0"/>
              <a:t>Tplot2()       	      </a:t>
            </a:r>
            <a:r>
              <a:rPr lang="en-CA" sz="2800" dirty="0">
                <a:solidFill>
                  <a:srgbClr val="00B050"/>
                </a:solidFill>
              </a:rPr>
              <a:t>Tplot2(</a:t>
            </a:r>
            <a:r>
              <a:rPr lang="en-CA" sz="2800" dirty="0" err="1">
                <a:solidFill>
                  <a:srgbClr val="00B050"/>
                </a:solidFill>
              </a:rPr>
              <a:t>myMSE</a:t>
            </a:r>
            <a:r>
              <a:rPr lang="en-CA" sz="2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09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27AFE5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00113" y="1628775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OO design: Stock, Fleet, Observation and Implementation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Constructing operating models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Visualizing operating models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Run an MSE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Visualize MSE runs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Evaluate performance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Trade-off plots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/>
              <a:t>1. OO design: Stock, Fleet, Observation and Implementation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773238"/>
            <a:ext cx="7675562" cy="44037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CA" dirty="0"/>
              <a:t>Recall the MSE schematic: 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403350" y="2776538"/>
            <a:ext cx="2011363" cy="1073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r>
              <a:rPr lang="en-CA" sz="1400" dirty="0"/>
              <a:t>Stock dynamics</a:t>
            </a:r>
          </a:p>
          <a:p>
            <a:pPr algn="ctr">
              <a:defRPr/>
            </a:pPr>
            <a:r>
              <a:rPr lang="en-CA" sz="1400" dirty="0"/>
              <a:t>Fleet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1500" y="2776538"/>
            <a:ext cx="2697163" cy="1081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651500" y="4625975"/>
            <a:ext cx="2697163" cy="976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 (MP)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350" y="4625975"/>
            <a:ext cx="2011363" cy="97631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414713" y="3313113"/>
            <a:ext cx="2236787" cy="4762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7000875" y="3857625"/>
            <a:ext cx="0" cy="768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>
            <a:off x="3414713" y="5114925"/>
            <a:ext cx="2236787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409825" y="3849688"/>
            <a:ext cx="0" cy="776287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2350" y="5283200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rgbClr val="27AFE5"/>
                </a:solidFill>
                <a:latin typeface="Calibri" panose="020F0502020204030204" pitchFamily="34" charset="0"/>
              </a:rPr>
              <a:t>Management recommendation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64388" y="4057650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chemeClr val="accent1"/>
                </a:solidFill>
                <a:latin typeface="Calibri" panose="020F0502020204030204" pitchFamily="34" charset="0"/>
              </a:rPr>
              <a:t>Observed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13" y="3914775"/>
            <a:ext cx="21923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Actual management result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138" y="2851150"/>
            <a:ext cx="14303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‘True’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/>
              <a:t>1. OO design: Stock, Fleet, Observation and Implementation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350" y="2776538"/>
            <a:ext cx="2011363" cy="1073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r>
              <a:rPr lang="en-CA" sz="1400" dirty="0"/>
              <a:t>Stock dynamics</a:t>
            </a:r>
          </a:p>
          <a:p>
            <a:pPr algn="ctr">
              <a:defRPr/>
            </a:pPr>
            <a:r>
              <a:rPr lang="en-CA" sz="1400" dirty="0"/>
              <a:t>Fleet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1500" y="2776538"/>
            <a:ext cx="2697163" cy="1081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651500" y="4625975"/>
            <a:ext cx="2697163" cy="976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 (MP)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350" y="4625975"/>
            <a:ext cx="2011363" cy="97631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414713" y="3313113"/>
            <a:ext cx="2236787" cy="4762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7000875" y="3857625"/>
            <a:ext cx="0" cy="768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>
            <a:off x="3414713" y="5114925"/>
            <a:ext cx="2236787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409825" y="3849688"/>
            <a:ext cx="0" cy="776287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2350" y="5283200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rgbClr val="27AFE5"/>
                </a:solidFill>
                <a:latin typeface="Calibri" panose="020F0502020204030204" pitchFamily="34" charset="0"/>
              </a:rPr>
              <a:t>Management recommendation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64388" y="4057650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chemeClr val="accent1"/>
                </a:solidFill>
                <a:latin typeface="Calibri" panose="020F0502020204030204" pitchFamily="34" charset="0"/>
              </a:rPr>
              <a:t>Observed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13" y="3914775"/>
            <a:ext cx="21923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Actual management result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138" y="2851150"/>
            <a:ext cx="14303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‘True’ data</a:t>
            </a:r>
          </a:p>
        </p:txBody>
      </p:sp>
      <p:sp>
        <p:nvSpPr>
          <p:cNvPr id="22543" name="Content Placeholder 2"/>
          <p:cNvSpPr>
            <a:spLocks noGrp="1"/>
          </p:cNvSpPr>
          <p:nvPr>
            <p:ph idx="1"/>
          </p:nvPr>
        </p:nvSpPr>
        <p:spPr>
          <a:xfrm>
            <a:off x="900113" y="1700213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>
                <a:solidFill>
                  <a:srgbClr val="0070C0"/>
                </a:solidFill>
              </a:rPr>
              <a:t>DLMtool has various object classes to complete the MSE specification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/>
              <a:t>1. OO design: Stock, Fleet, Observation and Implementation objects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00113" y="1700213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>
                <a:solidFill>
                  <a:srgbClr val="0070C0"/>
                </a:solidFill>
              </a:rPr>
              <a:t>DLMtool has various</a:t>
            </a:r>
            <a:r>
              <a:rPr lang="en-CA" altLang="en-US"/>
              <a:t> </a:t>
            </a:r>
            <a:r>
              <a:rPr lang="en-CA" altLang="en-US" b="1">
                <a:solidFill>
                  <a:srgbClr val="FF0000"/>
                </a:solidFill>
              </a:rPr>
              <a:t>object classes</a:t>
            </a:r>
            <a:r>
              <a:rPr lang="en-CA" altLang="en-US">
                <a:solidFill>
                  <a:srgbClr val="FF0000"/>
                </a:solidFill>
              </a:rPr>
              <a:t> </a:t>
            </a:r>
            <a:r>
              <a:rPr lang="en-CA" altLang="en-US">
                <a:solidFill>
                  <a:srgbClr val="0070C0"/>
                </a:solidFill>
              </a:rPr>
              <a:t>to complete the MSE specification</a:t>
            </a:r>
            <a:r>
              <a:rPr lang="en-CA" altLang="en-US"/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1258888" y="2773363"/>
            <a:ext cx="2592387" cy="160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5508625" y="2773363"/>
            <a:ext cx="2695575" cy="160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508625" y="5076825"/>
            <a:ext cx="2695575" cy="136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1258888" y="5076825"/>
            <a:ext cx="2592387" cy="13684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r>
              <a:rPr lang="en-CA" b="1" dirty="0"/>
              <a:t>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851275" y="3573463"/>
            <a:ext cx="1657350" cy="317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856413" y="4378325"/>
            <a:ext cx="0" cy="69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 flipV="1">
            <a:off x="3851275" y="5761038"/>
            <a:ext cx="165735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555875" y="4373563"/>
            <a:ext cx="0" cy="70326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763713" y="3349625"/>
            <a:ext cx="15843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Fleet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78000" y="3868738"/>
            <a:ext cx="1584325" cy="360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Stock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40425" y="3498850"/>
            <a:ext cx="1800225" cy="36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Obs</a:t>
            </a:r>
            <a:endParaRPr lang="en-CA" dirty="0"/>
          </a:p>
        </p:txBody>
      </p:sp>
      <p:sp>
        <p:nvSpPr>
          <p:cNvPr id="59" name="Rectangle 58"/>
          <p:cNvSpPr/>
          <p:nvPr/>
        </p:nvSpPr>
        <p:spPr>
          <a:xfrm>
            <a:off x="5880100" y="5568950"/>
            <a:ext cx="1944688" cy="655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 Output </a:t>
            </a:r>
          </a:p>
          <a:p>
            <a:pPr algn="ctr">
              <a:defRPr/>
            </a:pPr>
            <a:r>
              <a:rPr lang="en-CA" b="1" dirty="0"/>
              <a:t>Input</a:t>
            </a:r>
            <a:endParaRPr lang="en-CA" dirty="0"/>
          </a:p>
        </p:txBody>
      </p:sp>
      <p:sp>
        <p:nvSpPr>
          <p:cNvPr id="62" name="Rectangle 61"/>
          <p:cNvSpPr/>
          <p:nvPr/>
        </p:nvSpPr>
        <p:spPr>
          <a:xfrm>
            <a:off x="1655763" y="5718175"/>
            <a:ext cx="18002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Imp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40" grpId="0" animBg="1"/>
      <p:bldP spid="47" grpId="0" animBg="1"/>
      <p:bldP spid="48" grpId="0" animBg="1"/>
      <p:bldP spid="59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886700" cy="1325563"/>
          </a:xfrm>
        </p:spPr>
        <p:txBody>
          <a:bodyPr/>
          <a:lstStyle/>
          <a:p>
            <a:pPr eaLnBrk="1" hangingPunct="1"/>
            <a:r>
              <a:rPr lang="en-CA" altLang="en-US" sz="2900"/>
              <a:t>2. Constructing operating models. </a:t>
            </a:r>
            <a:br>
              <a:rPr lang="en-CA" altLang="en-US" sz="2600"/>
            </a:br>
            <a:br>
              <a:rPr lang="en-CA" altLang="en-US" sz="2600"/>
            </a:br>
            <a:endParaRPr lang="en-CA" altLang="en-US" sz="260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115616" y="2204864"/>
            <a:ext cx="6972300" cy="39004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200" dirty="0"/>
              <a:t>Search for object classes: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avail(‘Stock’)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avail(‘Fleet’)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avail(‘</a:t>
            </a:r>
            <a:r>
              <a:rPr lang="en-CA" altLang="en-US" sz="2200" dirty="0" err="1">
                <a:solidFill>
                  <a:srgbClr val="00B050"/>
                </a:solidFill>
              </a:rPr>
              <a:t>Obs</a:t>
            </a:r>
            <a:r>
              <a:rPr lang="en-CA" altLang="en-US" sz="2200" dirty="0">
                <a:solidFill>
                  <a:srgbClr val="00B050"/>
                </a:solidFill>
              </a:rPr>
              <a:t>’)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avail (‘Imp’)</a:t>
            </a:r>
          </a:p>
          <a:p>
            <a:pPr marL="0" indent="0" eaLnBrk="1" hangingPunct="1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CA" altLang="en-US" sz="2200" dirty="0"/>
              <a:t>Build an operating model: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err="1">
                <a:solidFill>
                  <a:srgbClr val="00B050"/>
                </a:solidFill>
              </a:rPr>
              <a:t>myOM</a:t>
            </a:r>
            <a:r>
              <a:rPr lang="en-CA" altLang="en-US" sz="2200" dirty="0">
                <a:solidFill>
                  <a:srgbClr val="00B050"/>
                </a:solidFill>
              </a:rPr>
              <a:t> = new( ‘OM’, Rockfish,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</a:t>
            </a:r>
            <a:r>
              <a:rPr lang="en-CA" altLang="en-US" sz="2200" dirty="0" err="1">
                <a:solidFill>
                  <a:srgbClr val="00B050"/>
                </a:solidFill>
              </a:rPr>
              <a:t>Generic_Fleet</a:t>
            </a:r>
            <a:r>
              <a:rPr lang="en-CA" altLang="en-US" sz="2200" dirty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</a:t>
            </a:r>
            <a:r>
              <a:rPr lang="en-CA" altLang="en-US" sz="2200" dirty="0" err="1">
                <a:solidFill>
                  <a:srgbClr val="00B050"/>
                </a:solidFill>
              </a:rPr>
              <a:t>Generic_Obs</a:t>
            </a:r>
            <a:r>
              <a:rPr lang="en-CA" altLang="en-US" sz="2200" dirty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</a:t>
            </a:r>
            <a:r>
              <a:rPr lang="en-CA" altLang="en-US" sz="2200" dirty="0" err="1">
                <a:solidFill>
                  <a:srgbClr val="00B050"/>
                </a:solidFill>
              </a:rPr>
              <a:t>Perfect_Imp</a:t>
            </a:r>
            <a:r>
              <a:rPr lang="en-CA" altLang="en-US" sz="2200" dirty="0">
                <a:solidFill>
                  <a:srgbClr val="00B050"/>
                </a:solidFill>
              </a:rPr>
              <a:t> 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</a:t>
            </a:r>
          </a:p>
        </p:txBody>
      </p:sp>
      <p:sp>
        <p:nvSpPr>
          <p:cNvPr id="24580" name="Rectangle 1"/>
          <p:cNvSpPr>
            <a:spLocks noChangeArrowheads="1"/>
          </p:cNvSpPr>
          <p:nvPr/>
        </p:nvSpPr>
        <p:spPr bwMode="auto">
          <a:xfrm>
            <a:off x="684213" y="1484313"/>
            <a:ext cx="8135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400">
                <a:solidFill>
                  <a:srgbClr val="0070C0"/>
                </a:solidFill>
              </a:rPr>
              <a:t>Rapid building of operating model is relatively straightforward: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44513" y="207332"/>
            <a:ext cx="7886700" cy="1325563"/>
          </a:xfrm>
        </p:spPr>
        <p:txBody>
          <a:bodyPr/>
          <a:lstStyle/>
          <a:p>
            <a:pPr eaLnBrk="1" hangingPunct="1"/>
            <a:r>
              <a:rPr lang="en-CA" altLang="en-US" sz="2600" dirty="0"/>
              <a:t>3. Once an operating model is built it can be visualized: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55650" y="1125538"/>
            <a:ext cx="7675563" cy="4351337"/>
          </a:xfrm>
        </p:spPr>
        <p:txBody>
          <a:bodyPr/>
          <a:lstStyle/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B050"/>
                </a:solidFill>
              </a:rPr>
              <a:t>plot(</a:t>
            </a:r>
            <a:r>
              <a:rPr lang="en-CA" altLang="en-US" dirty="0" err="1">
                <a:solidFill>
                  <a:srgbClr val="00B050"/>
                </a:solidFill>
              </a:rPr>
              <a:t>myOM</a:t>
            </a:r>
            <a:r>
              <a:rPr lang="en-CA" altLang="en-US" dirty="0">
                <a:solidFill>
                  <a:srgbClr val="00B050"/>
                </a:solidFill>
              </a:rPr>
              <a:t>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sz="3400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 = </a:t>
            </a:r>
            <a:r>
              <a:rPr lang="en-CA" altLang="en-US" dirty="0" err="1">
                <a:solidFill>
                  <a:srgbClr val="00B050"/>
                </a:solidFill>
              </a:rPr>
              <a:t>runMSE</a:t>
            </a:r>
            <a:r>
              <a:rPr lang="en-CA" altLang="en-US" dirty="0">
                <a:solidFill>
                  <a:srgbClr val="00B050"/>
                </a:solidFill>
              </a:rPr>
              <a:t>( </a:t>
            </a:r>
            <a:r>
              <a:rPr lang="en-CA" altLang="en-US" dirty="0" err="1">
                <a:solidFill>
                  <a:srgbClr val="00B050"/>
                </a:solidFill>
              </a:rPr>
              <a:t>myOM</a:t>
            </a:r>
            <a:r>
              <a:rPr lang="en-CA" altLang="en-US" dirty="0">
                <a:solidFill>
                  <a:srgbClr val="00B050"/>
                </a:solidFill>
              </a:rPr>
              <a:t>, MPs = c(‘DCAC’ , ’DBSRA’) 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</p:txBody>
      </p:sp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544513" y="5362889"/>
            <a:ext cx="60213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600" dirty="0">
                <a:solidFill>
                  <a:srgbClr val="27AFE5"/>
                </a:solidFill>
              </a:rPr>
              <a:t>4. Or used in MSE analysis: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283" r="606"/>
          <a:stretch/>
        </p:blipFill>
        <p:spPr>
          <a:xfrm>
            <a:off x="5076056" y="1655693"/>
            <a:ext cx="3122271" cy="3374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112" b="-3272"/>
          <a:stretch/>
        </p:blipFill>
        <p:spPr>
          <a:xfrm>
            <a:off x="694462" y="3635807"/>
            <a:ext cx="3714222" cy="1279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0552" y="199046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Fishing effort trends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7313" y="3342928"/>
            <a:ext cx="284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Natural mortality rate trends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66086" y="168529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Biomass trends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6420" y="346653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Catch trends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2709" y="383010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M/K ratio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355" b="1129"/>
          <a:stretch/>
        </p:blipFill>
        <p:spPr>
          <a:xfrm>
            <a:off x="668724" y="1800419"/>
            <a:ext cx="1699861" cy="1476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14200" b="2639"/>
          <a:stretch/>
        </p:blipFill>
        <p:spPr>
          <a:xfrm>
            <a:off x="3035691" y="2370220"/>
            <a:ext cx="2904343" cy="960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53793" y="1564633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Growth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6" b="-2766"/>
          <a:stretch>
            <a:fillRect/>
          </a:stretch>
        </p:blipFill>
        <p:spPr bwMode="auto">
          <a:xfrm>
            <a:off x="4141788" y="3948113"/>
            <a:ext cx="4451350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557213" y="115888"/>
            <a:ext cx="7886700" cy="1325562"/>
          </a:xfrm>
        </p:spPr>
        <p:txBody>
          <a:bodyPr/>
          <a:lstStyle/>
          <a:p>
            <a:r>
              <a:rPr lang="en-CA" altLang="en-US" sz="2600"/>
              <a:t>5. What occurred in the MSE runs can be visualized: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827088" y="1138238"/>
            <a:ext cx="7675562" cy="8112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B050"/>
                </a:solidFill>
              </a:rPr>
              <a:t>plot(</a:t>
            </a: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635000" y="3948113"/>
            <a:ext cx="69627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600" dirty="0">
                <a:solidFill>
                  <a:srgbClr val="27AFE5"/>
                </a:solidFill>
              </a:rPr>
              <a:t>6. Performance </a:t>
            </a:r>
          </a:p>
          <a:p>
            <a:pPr eaLnBrk="1" hangingPunct="1"/>
            <a:r>
              <a:rPr lang="en-CA" altLang="en-US" sz="2600" dirty="0">
                <a:solidFill>
                  <a:srgbClr val="27AFE5"/>
                </a:solidFill>
              </a:rPr>
              <a:t>quantified:</a:t>
            </a: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3" b="1663"/>
          <a:stretch>
            <a:fillRect/>
          </a:stretch>
        </p:blipFill>
        <p:spPr bwMode="auto">
          <a:xfrm>
            <a:off x="4141788" y="1103313"/>
            <a:ext cx="43434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03985" y="5021263"/>
            <a:ext cx="767556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altLang="en-US" dirty="0" err="1">
                <a:solidFill>
                  <a:srgbClr val="00B050"/>
                </a:solidFill>
              </a:rPr>
              <a:t>Kplot</a:t>
            </a:r>
            <a:r>
              <a:rPr lang="en-CA" altLang="en-US" dirty="0">
                <a:solidFill>
                  <a:srgbClr val="00B050"/>
                </a:solidFill>
              </a:rPr>
              <a:t>(</a:t>
            </a: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28649" y="244450"/>
            <a:ext cx="7886700" cy="1325563"/>
          </a:xfrm>
        </p:spPr>
        <p:txBody>
          <a:bodyPr/>
          <a:lstStyle/>
          <a:p>
            <a:r>
              <a:rPr lang="en-CA" altLang="en-US" sz="2600" dirty="0"/>
              <a:t>7. And performance trade-offs revealed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734218" y="1367210"/>
            <a:ext cx="7675562" cy="8112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B050"/>
                </a:solidFill>
              </a:rPr>
              <a:t>Tplot2(</a:t>
            </a: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C40E7-10A6-4A50-93D4-6C2DD0D8A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8252335" cy="4695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385</Words>
  <Application>Microsoft Office PowerPoint</Application>
  <PresentationFormat>On-screen Show (4:3)</PresentationFormat>
  <Paragraphs>120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PowerPoint Presentation</vt:lpstr>
      <vt:lpstr>Agenda</vt:lpstr>
      <vt:lpstr>1. OO design: Stock, Fleet, Observation and Implementation objects</vt:lpstr>
      <vt:lpstr>1. OO design: Stock, Fleet, Observation and Implementation objects</vt:lpstr>
      <vt:lpstr>1. OO design: Stock, Fleet, Observation and Implementation objects</vt:lpstr>
      <vt:lpstr>2. Constructing operating models.   </vt:lpstr>
      <vt:lpstr>3. Once an operating model is built it can be visualized:</vt:lpstr>
      <vt:lpstr>5. What occurred in the MSE runs can be visualized:</vt:lpstr>
      <vt:lpstr>7. And performance trade-offs revealed</vt:lpstr>
      <vt:lpstr>Summary of a basic run</vt:lpstr>
      <vt:lpstr>A bit more about trade-offs</vt:lpstr>
      <vt:lpstr>Some handy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53</cp:revision>
  <dcterms:created xsi:type="dcterms:W3CDTF">2017-03-29T20:35:38Z</dcterms:created>
  <dcterms:modified xsi:type="dcterms:W3CDTF">2017-11-01T04:47:46Z</dcterms:modified>
</cp:coreProperties>
</file>