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41" r:id="rId2"/>
    <p:sldId id="258" r:id="rId3"/>
    <p:sldId id="325" r:id="rId4"/>
    <p:sldId id="342" r:id="rId5"/>
    <p:sldId id="343" r:id="rId6"/>
    <p:sldId id="344" r:id="rId7"/>
    <p:sldId id="345" r:id="rId8"/>
    <p:sldId id="346" r:id="rId9"/>
    <p:sldId id="347" r:id="rId10"/>
    <p:sldId id="336" r:id="rId11"/>
    <p:sldId id="337" r:id="rId12"/>
    <p:sldId id="338" r:id="rId13"/>
    <p:sldId id="349" r:id="rId14"/>
    <p:sldId id="350" r:id="rId15"/>
    <p:sldId id="351" r:id="rId16"/>
    <p:sldId id="339" r:id="rId17"/>
    <p:sldId id="348" r:id="rId18"/>
    <p:sldId id="34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Custom input control MPs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4c,  Nov 22</a:t>
            </a:r>
            <a:r>
              <a:rPr lang="en-US" altLang="en-US" sz="1800" baseline="30000" dirty="0">
                <a:solidFill>
                  <a:srgbClr val="FFC000"/>
                </a:solidFill>
              </a:rPr>
              <a:t>nd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/>
          <a:lstStyle/>
          <a:p>
            <a:r>
              <a:rPr lang="en-CA" dirty="0"/>
              <a:t>An effort control MP using mean length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</a:t>
            </a:r>
            <a:r>
              <a:rPr lang="en-CA" dirty="0" err="1">
                <a:solidFill>
                  <a:srgbClr val="00B050"/>
                </a:solidFill>
              </a:rPr>
              <a:t>currentYR</a:t>
            </a:r>
            <a:r>
              <a:rPr lang="en-CA" dirty="0">
                <a:solidFill>
                  <a:srgbClr val="00B050"/>
                </a:solidFill>
              </a:rPr>
              <a:t> = length(</a:t>
            </a:r>
            <a:r>
              <a:rPr lang="en-CA" dirty="0" err="1">
                <a:solidFill>
                  <a:srgbClr val="00B050"/>
                </a:solidFill>
              </a:rPr>
              <a:t>Data@Year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</a:t>
            </a:r>
            <a:r>
              <a:rPr lang="en-CA" dirty="0" err="1">
                <a:solidFill>
                  <a:srgbClr val="00B050"/>
                </a:solidFill>
              </a:rPr>
              <a:t>rec@Effort</a:t>
            </a:r>
            <a:r>
              <a:rPr lang="en-CA" dirty="0">
                <a:solidFill>
                  <a:srgbClr val="00B050"/>
                </a:solidFill>
              </a:rPr>
              <a:t> = </a:t>
            </a:r>
            <a:r>
              <a:rPr lang="en-CA" dirty="0" err="1">
                <a:solidFill>
                  <a:srgbClr val="00B050"/>
                </a:solidFill>
              </a:rPr>
              <a:t>Data@ML</a:t>
            </a:r>
            <a:r>
              <a:rPr lang="en-CA" dirty="0">
                <a:solidFill>
                  <a:srgbClr val="00B050"/>
                </a:solidFill>
              </a:rPr>
              <a:t>[x, </a:t>
            </a:r>
            <a:r>
              <a:rPr lang="en-CA" dirty="0" err="1">
                <a:solidFill>
                  <a:srgbClr val="00B050"/>
                </a:solidFill>
              </a:rPr>
              <a:t>currentYR</a:t>
            </a:r>
            <a:r>
              <a:rPr lang="en-CA" dirty="0">
                <a:solidFill>
                  <a:srgbClr val="00B050"/>
                </a:solidFill>
              </a:rPr>
              <a:t>] / Data@L50[x]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7318" y="3853408"/>
            <a:ext cx="3261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reallocation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5013176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Effort is current Effort multiplied by the ratio of mean length in the catch (ML) to length at 50% maturity (L50)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7318" y="3440704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7318" y="4266112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Size limit is not specified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075384" y="3276600"/>
            <a:ext cx="552400" cy="1592560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/>
              <a:t>A fixed spatial control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Close1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rec@Spatial</a:t>
            </a:r>
            <a:r>
              <a:rPr lang="en-CA" dirty="0">
                <a:solidFill>
                  <a:srgbClr val="00B050"/>
                </a:solidFill>
              </a:rPr>
              <a:t> = c(0, 1)  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950" y="4946057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reallocation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119" y="441611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Effort is current effort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0347" y="3261371"/>
            <a:ext cx="1877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Area 1 is shut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950" y="5445224"/>
            <a:ext cx="3019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Size limit is not specified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03848" y="2810993"/>
            <a:ext cx="144016" cy="545999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/>
              <a:t>A fixed size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SL95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rec@LR5 = 90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rec@LFS</a:t>
            </a:r>
            <a:r>
              <a:rPr lang="en-CA" dirty="0">
                <a:solidFill>
                  <a:srgbClr val="00B050"/>
                </a:solidFill>
              </a:rPr>
              <a:t> = 100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662" y="5622135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reallocation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4787318"/>
            <a:ext cx="337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Effort is current effort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191248"/>
            <a:ext cx="2713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No spatial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3037472"/>
            <a:ext cx="34563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Size limit is ~95cm, with allowance for +/- 5cm. </a:t>
            </a:r>
          </a:p>
          <a:p>
            <a:r>
              <a:rPr lang="en-CA" sz="2200" dirty="0">
                <a:solidFill>
                  <a:srgbClr val="126D96"/>
                </a:solidFill>
              </a:rPr>
              <a:t>In this case length at 5% vulnerability is 90cm, length at full vulnerability is 100cm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48436" y="2872719"/>
            <a:ext cx="1567580" cy="628289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/>
          </a:bodyPr>
          <a:lstStyle/>
          <a:p>
            <a:r>
              <a:rPr lang="en-CA" dirty="0"/>
              <a:t>A fixed size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SL95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rec@LR5 = 90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rec@LFS</a:t>
            </a:r>
            <a:r>
              <a:rPr lang="en-CA" dirty="0">
                <a:solidFill>
                  <a:srgbClr val="00B050"/>
                </a:solidFill>
              </a:rPr>
              <a:t> = 100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9DAA0-E9AF-4DBA-A34F-5DDEE92E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88840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 fontScale="90000"/>
          </a:bodyPr>
          <a:lstStyle/>
          <a:p>
            <a:r>
              <a:rPr lang="en-CA" dirty="0"/>
              <a:t>Another example: fixed size limit with a harvest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SL95_HS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rec@LR5 = 90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rec@LFS</a:t>
            </a:r>
            <a:r>
              <a:rPr lang="en-CA" dirty="0">
                <a:solidFill>
                  <a:srgbClr val="00B050"/>
                </a:solidFill>
              </a:rPr>
              <a:t> = 100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rec@HS</a:t>
            </a:r>
            <a:r>
              <a:rPr lang="en-CA" dirty="0">
                <a:solidFill>
                  <a:srgbClr val="00B050"/>
                </a:solidFill>
              </a:rPr>
              <a:t> = 120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1202D-D81E-4B35-B4E8-112EE152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79463"/>
            <a:ext cx="4761905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071CEE-78C6-43DB-8CDA-99F0FDB0B79F}"/>
              </a:ext>
            </a:extLst>
          </p:cNvPr>
          <p:cNvSpPr txBox="1"/>
          <p:nvPr/>
        </p:nvSpPr>
        <p:spPr>
          <a:xfrm>
            <a:off x="2555776" y="4248188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Upper slot limit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0BF3-EB1B-4799-B318-C135D5C1B7C7}"/>
              </a:ext>
            </a:extLst>
          </p:cNvPr>
          <p:cNvCxnSpPr/>
          <p:nvPr/>
        </p:nvCxnSpPr>
        <p:spPr>
          <a:xfrm flipH="1" flipV="1">
            <a:off x="2749277" y="3797810"/>
            <a:ext cx="144016" cy="545999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38" y="512783"/>
            <a:ext cx="7886700" cy="864096"/>
          </a:xfrm>
        </p:spPr>
        <p:txBody>
          <a:bodyPr>
            <a:normAutofit fontScale="90000"/>
          </a:bodyPr>
          <a:lstStyle/>
          <a:p>
            <a:r>
              <a:rPr lang="en-CA" dirty="0"/>
              <a:t>One more example: fixed size limit decreasing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83" y="1484784"/>
            <a:ext cx="7675562" cy="237626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SL95_dec = function(x, Data, …){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 = new(‘</a:t>
            </a:r>
            <a:r>
              <a:rPr lang="en-CA" dirty="0" err="1">
                <a:solidFill>
                  <a:srgbClr val="00B050"/>
                </a:solidFill>
              </a:rPr>
              <a:t>InputRec</a:t>
            </a:r>
            <a:r>
              <a:rPr lang="en-CA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rec@LR5 = 90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rec@LFS</a:t>
            </a:r>
            <a:r>
              <a:rPr lang="en-CA" dirty="0">
                <a:solidFill>
                  <a:srgbClr val="00B050"/>
                </a:solidFill>
              </a:rPr>
              <a:t> = 100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</a:t>
            </a:r>
            <a:r>
              <a:rPr lang="en-CA" dirty="0" err="1">
                <a:solidFill>
                  <a:srgbClr val="00B050"/>
                </a:solidFill>
              </a:rPr>
              <a:t>rec@Rmaxlen</a:t>
            </a:r>
            <a:r>
              <a:rPr lang="en-CA" dirty="0">
                <a:solidFill>
                  <a:srgbClr val="00B050"/>
                </a:solidFill>
              </a:rPr>
              <a:t> = 0.5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      rec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5A664-1A4A-443B-B876-20A190A1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79463"/>
            <a:ext cx="4761905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62F32-59F4-415E-A935-98574807346A}"/>
              </a:ext>
            </a:extLst>
          </p:cNvPr>
          <p:cNvSpPr txBox="1"/>
          <p:nvPr/>
        </p:nvSpPr>
        <p:spPr>
          <a:xfrm>
            <a:off x="2046044" y="4355727"/>
            <a:ext cx="1877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solidFill>
                  <a:srgbClr val="126D96"/>
                </a:solidFill>
              </a:rPr>
              <a:t>Retention of maximum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CD03EE-CCDE-4368-B8A5-E06C03DF4DF8}"/>
              </a:ext>
            </a:extLst>
          </p:cNvPr>
          <p:cNvCxnSpPr>
            <a:cxnSpLocks/>
          </p:cNvCxnSpPr>
          <p:nvPr/>
        </p:nvCxnSpPr>
        <p:spPr>
          <a:xfrm flipV="1">
            <a:off x="3203848" y="3809219"/>
            <a:ext cx="144016" cy="586930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Remember the last 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67556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CA" dirty="0"/>
              <a:t>We have to assign the right class to our new MPs: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class(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) = class(Close1) = class(SL95) = “Input”</a:t>
            </a:r>
          </a:p>
        </p:txBody>
      </p:sp>
    </p:spTree>
    <p:extLst>
      <p:ext uri="{BB962C8B-B14F-4D97-AF65-F5344CB8AC3E}">
        <p14:creationId xmlns:p14="http://schemas.microsoft.com/office/powerpoint/2010/main" val="23803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Remember the 3 more things?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675562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CA" dirty="0"/>
              <a:t>We have to assign the right class to our new MPs: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class(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) = class(Close1) = class(SL95) = “Input”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dirty="0"/>
              <a:t>They have to be visible to DLMtool: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environment(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) =  environment(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) =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                                               environment(SL95) = “DLMtool”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And they should be compatible with parallel processing: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CA" dirty="0">
                <a:solidFill>
                  <a:srgbClr val="00B050"/>
                </a:solidFill>
              </a:rPr>
              <a:t>   </a:t>
            </a:r>
            <a:r>
              <a:rPr lang="en-CA" dirty="0" err="1">
                <a:solidFill>
                  <a:srgbClr val="00B050"/>
                </a:solidFill>
              </a:rPr>
              <a:t>sfExport</a:t>
            </a:r>
            <a:r>
              <a:rPr lang="en-CA" dirty="0">
                <a:solidFill>
                  <a:srgbClr val="00B050"/>
                </a:solidFill>
              </a:rPr>
              <a:t>(list=c(“</a:t>
            </a:r>
            <a:r>
              <a:rPr lang="en-CA" dirty="0" err="1">
                <a:solidFill>
                  <a:srgbClr val="00B050"/>
                </a:solidFill>
              </a:rPr>
              <a:t>MLTarg</a:t>
            </a:r>
            <a:r>
              <a:rPr lang="en-CA" dirty="0">
                <a:solidFill>
                  <a:srgbClr val="00B050"/>
                </a:solidFill>
              </a:rPr>
              <a:t>”, ”Close1”, ”SL95”))</a:t>
            </a:r>
          </a:p>
        </p:txBody>
      </p:sp>
    </p:spTree>
    <p:extLst>
      <p:ext uri="{BB962C8B-B14F-4D97-AF65-F5344CB8AC3E}">
        <p14:creationId xmlns:p14="http://schemas.microsoft.com/office/powerpoint/2010/main" val="337736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How did they do for an Albacore OM?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354318" cy="457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164288" y="3861048"/>
            <a:ext cx="1080120" cy="936104"/>
          </a:xfrm>
          <a:prstGeom prst="ellipse">
            <a:avLst/>
          </a:prstGeom>
          <a:noFill/>
          <a:ln w="63500">
            <a:solidFill>
              <a:srgbClr val="FFC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979712" y="2533020"/>
            <a:ext cx="1080120" cy="895980"/>
          </a:xfrm>
          <a:prstGeom prst="ellipse">
            <a:avLst/>
          </a:prstGeom>
          <a:noFill/>
          <a:ln w="63500">
            <a:solidFill>
              <a:srgbClr val="FFC00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3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27584" y="1412776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75656" y="2420888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Input control MP design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Effort controls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Spatial controls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Size limits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779912" y="3861048"/>
            <a:ext cx="360040" cy="927264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2698" y="4788312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TAE: expressed as the fraction of current effort (effort in last historical year)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Effort = 0.9</a:t>
            </a:r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54910" y="3861049"/>
            <a:ext cx="89098" cy="1136026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5656" y="4997075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Degree of spatial closure (fraction of current effort) in the 2 areas of DLMtool.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vector 2-long: e.g. </a:t>
            </a:r>
            <a:r>
              <a:rPr lang="en-CA" sz="2400" b="1" dirty="0">
                <a:solidFill>
                  <a:srgbClr val="00B050"/>
                </a:solidFill>
              </a:rPr>
              <a:t>Spatial = c(0.5, 1)</a:t>
            </a:r>
          </a:p>
        </p:txBody>
      </p:sp>
    </p:spTree>
    <p:extLst>
      <p:ext uri="{BB962C8B-B14F-4D97-AF65-F5344CB8AC3E}">
        <p14:creationId xmlns:p14="http://schemas.microsoft.com/office/powerpoint/2010/main" val="42552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60032" y="3861049"/>
            <a:ext cx="521146" cy="1136026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4997075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fraction of effort in newly closed areas that is reallocated to open areas.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Allocate = 0.5</a:t>
            </a:r>
          </a:p>
        </p:txBody>
      </p:sp>
    </p:spTree>
    <p:extLst>
      <p:ext uri="{BB962C8B-B14F-4D97-AF65-F5344CB8AC3E}">
        <p14:creationId xmlns:p14="http://schemas.microsoft.com/office/powerpoint/2010/main" val="34071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60032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4997075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length at 5% retention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LR5= 57.8</a:t>
            </a:r>
          </a:p>
        </p:txBody>
      </p:sp>
    </p:spTree>
    <p:extLst>
      <p:ext uri="{BB962C8B-B14F-4D97-AF65-F5344CB8AC3E}">
        <p14:creationId xmlns:p14="http://schemas.microsoft.com/office/powerpoint/2010/main" val="205126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36096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5085184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length at 100% retention 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LFR= 92.1</a:t>
            </a:r>
          </a:p>
        </p:txBody>
      </p:sp>
    </p:spTree>
    <p:extLst>
      <p:ext uri="{BB962C8B-B14F-4D97-AF65-F5344CB8AC3E}">
        <p14:creationId xmlns:p14="http://schemas.microsoft.com/office/powerpoint/2010/main" val="258977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868144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5085184"/>
            <a:ext cx="60486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upper slot limit, a length above which there is zero retention.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number: e.g. </a:t>
            </a:r>
            <a:r>
              <a:rPr lang="en-CA" sz="2400" b="1" dirty="0">
                <a:solidFill>
                  <a:srgbClr val="00B050"/>
                </a:solidFill>
              </a:rPr>
              <a:t>HS = 100</a:t>
            </a:r>
          </a:p>
        </p:txBody>
      </p:sp>
    </p:spTree>
    <p:extLst>
      <p:ext uri="{BB962C8B-B14F-4D97-AF65-F5344CB8AC3E}">
        <p14:creationId xmlns:p14="http://schemas.microsoft.com/office/powerpoint/2010/main" val="278200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1325563"/>
          </a:xfrm>
        </p:spPr>
        <p:txBody>
          <a:bodyPr/>
          <a:lstStyle/>
          <a:p>
            <a:r>
              <a:rPr lang="en-CA" dirty="0"/>
              <a:t>Design of input control MPs (class ‘Input’)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41588"/>
            <a:ext cx="8064896" cy="46921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Very similar to output control MPs but rather than returning a vector of TACs that is reps long, input control MPs return a vector of input regulations: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2000" b="1" dirty="0" err="1">
                <a:solidFill>
                  <a:srgbClr val="00B050"/>
                </a:solidFill>
              </a:rPr>
              <a:t>AnInputMP</a:t>
            </a:r>
            <a:r>
              <a:rPr lang="en-CA" sz="2000" b="1" dirty="0">
                <a:solidFill>
                  <a:srgbClr val="00B050"/>
                </a:solidFill>
              </a:rPr>
              <a:t> = function(x, Data, ...) {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 = new(‘</a:t>
            </a:r>
            <a:r>
              <a:rPr lang="en-CA" sz="2000" b="1" dirty="0" err="1">
                <a:solidFill>
                  <a:srgbClr val="00B050"/>
                </a:solidFill>
              </a:rPr>
              <a:t>InputRec</a:t>
            </a:r>
            <a:r>
              <a:rPr lang="en-CA" sz="2000" b="1" dirty="0">
                <a:solidFill>
                  <a:srgbClr val="00B050"/>
                </a:solidFill>
              </a:rPr>
              <a:t>’)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&lt; code for calculating Effort, Spatial, Allocate LR5, LFR, HS, </a:t>
            </a:r>
            <a:r>
              <a:rPr lang="en-CA" sz="2000" b="1" dirty="0" err="1">
                <a:solidFill>
                  <a:srgbClr val="00B050"/>
                </a:solidFill>
              </a:rPr>
              <a:t>Rmaxlen</a:t>
            </a:r>
            <a:r>
              <a:rPr lang="en-CA" sz="2000" b="1" dirty="0">
                <a:solidFill>
                  <a:srgbClr val="00B050"/>
                </a:solidFill>
              </a:rPr>
              <a:t>,        	based on simulation x of Data &gt;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   rec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88224" y="3861048"/>
            <a:ext cx="1296144" cy="1136027"/>
          </a:xfrm>
          <a:prstGeom prst="straightConnector1">
            <a:avLst/>
          </a:prstGeom>
          <a:ln w="28575">
            <a:solidFill>
              <a:srgbClr val="126D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5085184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dirty="0">
                <a:solidFill>
                  <a:srgbClr val="126D96"/>
                </a:solidFill>
              </a:rPr>
              <a:t>The retention of fish of maximum size.</a:t>
            </a:r>
          </a:p>
          <a:p>
            <a:r>
              <a:rPr lang="en-CA" sz="2400" dirty="0">
                <a:solidFill>
                  <a:srgbClr val="126D96"/>
                </a:solidFill>
              </a:rPr>
              <a:t>A fraction: e.g. </a:t>
            </a:r>
            <a:r>
              <a:rPr lang="en-CA" sz="2400" b="1" dirty="0" err="1">
                <a:solidFill>
                  <a:srgbClr val="00B050"/>
                </a:solidFill>
              </a:rPr>
              <a:t>Rmaxlen</a:t>
            </a:r>
            <a:r>
              <a:rPr lang="en-CA" sz="2400" b="1" dirty="0">
                <a:solidFill>
                  <a:srgbClr val="00B050"/>
                </a:solidFill>
              </a:rPr>
              <a:t> = 0.213</a:t>
            </a:r>
          </a:p>
        </p:txBody>
      </p:sp>
    </p:spTree>
    <p:extLst>
      <p:ext uri="{BB962C8B-B14F-4D97-AF65-F5344CB8AC3E}">
        <p14:creationId xmlns:p14="http://schemas.microsoft.com/office/powerpoint/2010/main" val="16467171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1205</Words>
  <Application>Microsoft Office PowerPoint</Application>
  <PresentationFormat>On-screen Show (4:3)</PresentationFormat>
  <Paragraphs>158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Depth</vt:lpstr>
      <vt:lpstr>PowerPoint Presentation</vt:lpstr>
      <vt:lpstr>Agenda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Design of input control MPs (class ‘Input’)</vt:lpstr>
      <vt:lpstr>An effort control MP using mean length data</vt:lpstr>
      <vt:lpstr>A fixed spatial control MP</vt:lpstr>
      <vt:lpstr>A fixed size limit</vt:lpstr>
      <vt:lpstr>A fixed size limit</vt:lpstr>
      <vt:lpstr>Another example: fixed size limit with a harvest slot</vt:lpstr>
      <vt:lpstr>One more example: fixed size limit decreasing retention</vt:lpstr>
      <vt:lpstr>Remember the last thing?</vt:lpstr>
      <vt:lpstr>Remember the 3 more things?</vt:lpstr>
      <vt:lpstr>How did they do for an Albacore OM?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109</cp:revision>
  <dcterms:created xsi:type="dcterms:W3CDTF">2017-03-29T20:35:38Z</dcterms:created>
  <dcterms:modified xsi:type="dcterms:W3CDTF">2017-11-01T04:49:02Z</dcterms:modified>
</cp:coreProperties>
</file>