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3" r:id="rId2"/>
    <p:sldId id="258" r:id="rId3"/>
    <p:sldId id="296" r:id="rId4"/>
    <p:sldId id="314" r:id="rId5"/>
    <p:sldId id="315" r:id="rId6"/>
    <p:sldId id="316" r:id="rId7"/>
    <p:sldId id="318" r:id="rId8"/>
    <p:sldId id="317" r:id="rId9"/>
    <p:sldId id="319" r:id="rId10"/>
    <p:sldId id="320" r:id="rId11"/>
    <p:sldId id="321" r:id="rId12"/>
    <p:sldId id="32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Methods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C000"/>
                </a:solidFill>
              </a:rPr>
              <a:t>Custom performance metrics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3b,  Nov 8</a:t>
            </a:r>
            <a:r>
              <a:rPr lang="en-US" altLang="en-US" sz="1800" baseline="30000" dirty="0">
                <a:solidFill>
                  <a:srgbClr val="FFC000"/>
                </a:solidFill>
              </a:rPr>
              <a:t>th</a:t>
            </a:r>
            <a:r>
              <a:rPr lang="en-US" altLang="en-US" sz="1800" dirty="0">
                <a:solidFill>
                  <a:srgbClr val="FFC00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3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28" y="2636912"/>
            <a:ext cx="4636230" cy="3996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custom trade-off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484784"/>
            <a:ext cx="585749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1325563"/>
          </a:xfrm>
        </p:spPr>
        <p:txBody>
          <a:bodyPr/>
          <a:lstStyle/>
          <a:p>
            <a:r>
              <a:rPr lang="en-CA" dirty="0"/>
              <a:t>Getting help with MSE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2564904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Cheat sheets for objects:    </a:t>
            </a:r>
            <a:r>
              <a:rPr lang="en-CA" dirty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>
                <a:solidFill>
                  <a:srgbClr val="27AFE5"/>
                </a:solidFill>
              </a:rPr>
              <a:t>/Help/DLMtool 5 User Guide.pdf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R package help: </a:t>
            </a:r>
            <a:r>
              <a:rPr lang="en-CA" dirty="0">
                <a:solidFill>
                  <a:srgbClr val="27AFE5"/>
                </a:solidFill>
              </a:rPr>
              <a:t>			</a:t>
            </a:r>
            <a:r>
              <a:rPr lang="en-CA" dirty="0" err="1">
                <a:solidFill>
                  <a:srgbClr val="00B050"/>
                </a:solidFill>
              </a:rPr>
              <a:t>class?MSE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</a:rPr>
              <a:t>Online help</a:t>
            </a:r>
            <a:r>
              <a:rPr lang="en-CA" dirty="0"/>
              <a:t>:</a:t>
            </a:r>
            <a:r>
              <a:rPr lang="en-CA" dirty="0">
                <a:solidFill>
                  <a:srgbClr val="27AFE5"/>
                </a:solidFill>
              </a:rPr>
              <a:t>   https://dlmtool.github.io/DLMtool/index.html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7026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886700" cy="1325563"/>
          </a:xfrm>
        </p:spPr>
        <p:txBody>
          <a:bodyPr/>
          <a:lstStyle/>
          <a:p>
            <a:r>
              <a:rPr lang="en-CA" dirty="0"/>
              <a:t>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3140967"/>
            <a:ext cx="7675562" cy="3035995"/>
          </a:xfrm>
        </p:spPr>
        <p:txBody>
          <a:bodyPr/>
          <a:lstStyle/>
          <a:p>
            <a:r>
              <a:rPr lang="en-CA" dirty="0"/>
              <a:t>Performance metrics in your system</a:t>
            </a:r>
          </a:p>
          <a:p>
            <a:r>
              <a:rPr lang="en-CA" dirty="0"/>
              <a:t>Types of output data you would like to have access to</a:t>
            </a:r>
          </a:p>
        </p:txBody>
      </p:sp>
    </p:spTree>
    <p:extLst>
      <p:ext uri="{BB962C8B-B14F-4D97-AF65-F5344CB8AC3E}">
        <p14:creationId xmlns:p14="http://schemas.microsoft.com/office/powerpoint/2010/main" val="224319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43806" y="1196752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54944" y="2780928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Interpreting the data stored in the MSE object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Designing performance metrics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User plots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CA" altLang="en-US" sz="2800" dirty="0">
              <a:solidFill>
                <a:srgbClr val="27AFE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41" y="1848872"/>
            <a:ext cx="3672408" cy="3995968"/>
          </a:xfrm>
          <a:prstGeom prst="rect">
            <a:avLst/>
          </a:prstGeom>
        </p:spPr>
      </p:pic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800" dirty="0">
                <a:solidFill>
                  <a:srgbClr val="27AFE5"/>
                </a:solidFill>
              </a:rPr>
              <a:t>The MSE object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7296" y="1020047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0070C0"/>
                </a:solidFill>
              </a:rPr>
              <a:t>Similarly to Stock, Fleet, </a:t>
            </a:r>
            <a:r>
              <a:rPr lang="en-CA" sz="2200" dirty="0" err="1">
                <a:solidFill>
                  <a:srgbClr val="0070C0"/>
                </a:solidFill>
              </a:rPr>
              <a:t>Obs</a:t>
            </a:r>
            <a:r>
              <a:rPr lang="en-CA" sz="2200" dirty="0">
                <a:solidFill>
                  <a:srgbClr val="0070C0"/>
                </a:solidFill>
              </a:rPr>
              <a:t> and Imp objects, the MSE object has number of slots:</a:t>
            </a:r>
          </a:p>
          <a:p>
            <a:endParaRPr lang="en-CA" sz="22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77" y="2332920"/>
            <a:ext cx="4380002" cy="4362376"/>
          </a:xfrm>
          <a:prstGeom prst="rect">
            <a:avLst/>
          </a:prstGeom>
          <a:ln w="63500">
            <a:solidFill>
              <a:schemeClr val="tx1">
                <a:alpha val="6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‘OM’ slot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/>
              <a:t>The OM slot of an MSE object (e.g. </a:t>
            </a:r>
            <a:r>
              <a:rPr lang="en-CA" dirty="0" err="1"/>
              <a:t>myMSE@OM</a:t>
            </a:r>
            <a:r>
              <a:rPr lang="en-CA" dirty="0"/>
              <a:t>) contains all the simulated parameter values for the operating model (e.g. natural mortality rate, depletion, MSY, FMSY </a:t>
            </a:r>
            <a:r>
              <a:rPr lang="en-CA" dirty="0" err="1"/>
              <a:t>etc</a:t>
            </a:r>
            <a:r>
              <a:rPr lang="en-CA" dirty="0"/>
              <a:t>).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7081800" cy="31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8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‘OM’ slot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/>
              <a:t>The OM slot is a table with n parameter columns and a row for each simulation: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813690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3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‘</a:t>
            </a:r>
            <a:r>
              <a:rPr lang="en-CA" dirty="0" err="1"/>
              <a:t>Obs</a:t>
            </a:r>
            <a:r>
              <a:rPr lang="en-CA" dirty="0"/>
              <a:t>’ slot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Obs</a:t>
            </a:r>
            <a:r>
              <a:rPr lang="en-CA" dirty="0"/>
              <a:t> slot of an MSE object (e.g. </a:t>
            </a:r>
            <a:r>
              <a:rPr lang="en-CA" dirty="0" err="1"/>
              <a:t>myMSE@Obs</a:t>
            </a:r>
            <a:r>
              <a:rPr lang="en-CA" dirty="0"/>
              <a:t>) is very similar to the OM slot and is a table containing all of the simulated observation model values (e.g. bias in catches, imprecision in catches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140968"/>
            <a:ext cx="6763469" cy="34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2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‘</a:t>
            </a:r>
            <a:r>
              <a:rPr lang="en-CA" dirty="0" err="1"/>
              <a:t>Obs</a:t>
            </a:r>
            <a:r>
              <a:rPr lang="en-CA" dirty="0"/>
              <a:t>’ slot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/>
              <a:t>Just like the OM slot, the </a:t>
            </a:r>
            <a:r>
              <a:rPr lang="en-CA" dirty="0" err="1"/>
              <a:t>Obs</a:t>
            </a:r>
            <a:r>
              <a:rPr lang="en-CA" dirty="0"/>
              <a:t> slot is a table with n parameter columns and a row for each simulation: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128792" cy="37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2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42" y="32901"/>
            <a:ext cx="7886700" cy="1325563"/>
          </a:xfrm>
        </p:spPr>
        <p:txBody>
          <a:bodyPr/>
          <a:lstStyle/>
          <a:p>
            <a:r>
              <a:rPr lang="en-CA" dirty="0"/>
              <a:t>Other handy MSE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980" y="1052736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@SSB                  Spawning biomass</a:t>
            </a:r>
          </a:p>
          <a:p>
            <a:pPr marL="0" indent="0">
              <a:buNone/>
            </a:pPr>
            <a:r>
              <a:rPr lang="en-CA" dirty="0"/>
              <a:t>@B_BMSY        Spawning biomass relative to BMSY</a:t>
            </a:r>
          </a:p>
          <a:p>
            <a:pPr marL="0" indent="0">
              <a:buNone/>
            </a:pPr>
            <a:r>
              <a:rPr lang="en-CA" dirty="0"/>
              <a:t>@F_FMSY	         The rate of fishing relative to FMSY</a:t>
            </a:r>
          </a:p>
          <a:p>
            <a:pPr marL="0" indent="0">
              <a:buNone/>
            </a:pPr>
            <a:r>
              <a:rPr lang="en-CA" dirty="0"/>
              <a:t>@TAC                  The TAC recommendation</a:t>
            </a:r>
          </a:p>
          <a:p>
            <a:pPr marL="0" indent="0">
              <a:buNone/>
            </a:pPr>
            <a:r>
              <a:rPr lang="en-CA" dirty="0"/>
              <a:t>@C                        The catches that were taken</a:t>
            </a:r>
          </a:p>
          <a:p>
            <a:pPr marL="0" indent="0">
              <a:buNone/>
            </a:pPr>
            <a:endParaRPr lang="en-CA" sz="1500" dirty="0"/>
          </a:p>
          <a:p>
            <a:pPr marL="0" indent="0">
              <a:buNone/>
            </a:pPr>
            <a:r>
              <a:rPr lang="en-CA" dirty="0"/>
              <a:t>All of these slots are arrays of data for each simulation, each MP, and every projected year. </a:t>
            </a:r>
            <a:r>
              <a:rPr lang="en-CA" dirty="0" err="1"/>
              <a:t>E.g</a:t>
            </a:r>
            <a:r>
              <a:rPr lang="en-CA" dirty="0"/>
              <a:t>: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myMSE@SSB</a:t>
            </a:r>
            <a:r>
              <a:rPr lang="en-CA" dirty="0"/>
              <a:t>[</a:t>
            </a:r>
            <a:r>
              <a:rPr lang="en-CA" dirty="0">
                <a:solidFill>
                  <a:srgbClr val="00B050"/>
                </a:solidFill>
              </a:rPr>
              <a:t>1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2</a:t>
            </a:r>
            <a:r>
              <a:rPr lang="en-CA" dirty="0"/>
              <a:t>, </a:t>
            </a:r>
            <a:r>
              <a:rPr lang="en-CA" dirty="0">
                <a:solidFill>
                  <a:srgbClr val="FFC000"/>
                </a:solidFill>
              </a:rPr>
              <a:t>3</a:t>
            </a:r>
            <a:r>
              <a:rPr lang="en-CA" dirty="0"/>
              <a:t>] </a:t>
            </a:r>
          </a:p>
          <a:p>
            <a:pPr marL="0" indent="0">
              <a:buNone/>
            </a:pPr>
            <a:r>
              <a:rPr lang="en-CA" dirty="0"/>
              <a:t>Is the spawning biomass for </a:t>
            </a:r>
            <a:r>
              <a:rPr lang="en-CA" dirty="0">
                <a:solidFill>
                  <a:srgbClr val="00B050"/>
                </a:solidFill>
              </a:rPr>
              <a:t>simulation 1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MP 2</a:t>
            </a:r>
            <a:r>
              <a:rPr lang="en-CA" dirty="0"/>
              <a:t> and </a:t>
            </a:r>
            <a:r>
              <a:rPr lang="en-CA" dirty="0">
                <a:solidFill>
                  <a:srgbClr val="FFC000"/>
                </a:solidFill>
              </a:rPr>
              <a:t>year 3</a:t>
            </a:r>
            <a:r>
              <a:rPr lang="en-CA" dirty="0"/>
              <a:t>. </a:t>
            </a:r>
          </a:p>
          <a:p>
            <a:pPr marL="0" indent="0">
              <a:buNone/>
            </a:pPr>
            <a:endParaRPr lang="en-CA" sz="1500" dirty="0"/>
          </a:p>
          <a:p>
            <a:pPr marL="0" indent="0">
              <a:buNone/>
            </a:pPr>
            <a:r>
              <a:rPr lang="en-CA" dirty="0"/>
              <a:t>Knowing how to access data in MSE objects means you can create your own performance metrics…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80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96" y="567880"/>
            <a:ext cx="7675562" cy="66727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Mean SSB by MP: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6" y="1063268"/>
            <a:ext cx="6920264" cy="13611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096" y="2839975"/>
            <a:ext cx="7675562" cy="6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Probability SSB is over 5% SSBMSY: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6" y="3406340"/>
            <a:ext cx="8044637" cy="9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08" y="5357319"/>
            <a:ext cx="8044637" cy="90406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096" y="4825600"/>
            <a:ext cx="7675562" cy="6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Mean catch relative to MSY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82276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306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PowerPoint Presentation</vt:lpstr>
      <vt:lpstr>The ‘OM’ slot </vt:lpstr>
      <vt:lpstr>The ‘OM’ slot </vt:lpstr>
      <vt:lpstr>The ‘Obs’ slot </vt:lpstr>
      <vt:lpstr>The ‘Obs’ slot </vt:lpstr>
      <vt:lpstr>Other handy MSE slots</vt:lpstr>
      <vt:lpstr>PowerPoint Presentation</vt:lpstr>
      <vt:lpstr>A custom trade-off plot</vt:lpstr>
      <vt:lpstr>Getting help with MSE objects</vt:lpstr>
      <vt:lpstr>Think 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80</cp:revision>
  <dcterms:created xsi:type="dcterms:W3CDTF">2017-03-29T20:35:38Z</dcterms:created>
  <dcterms:modified xsi:type="dcterms:W3CDTF">2017-11-01T04:48:16Z</dcterms:modified>
</cp:coreProperties>
</file>