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9" r:id="rId2"/>
    <p:sldId id="258" r:id="rId3"/>
    <p:sldId id="303" r:id="rId4"/>
    <p:sldId id="304" r:id="rId5"/>
    <p:sldId id="305" r:id="rId6"/>
    <p:sldId id="306" r:id="rId7"/>
    <p:sldId id="307" r:id="rId8"/>
    <p:sldId id="302" r:id="rId9"/>
    <p:sldId id="30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>
                <a:solidFill>
                  <a:srgbClr val="27AFE5"/>
                </a:solidFill>
              </a:rPr>
              <a:t>Data-Limited Methods </a:t>
            </a:r>
            <a:r>
              <a:rPr lang="en-US" sz="3600" dirty="0">
                <a:solidFill>
                  <a:srgbClr val="27AFE5"/>
                </a:solidFill>
              </a:rPr>
              <a:t>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The format of data for DLMtool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3c,  Nov 8</a:t>
            </a:r>
            <a:r>
              <a:rPr lang="en-US" altLang="en-US" sz="1800" baseline="30000" dirty="0">
                <a:solidFill>
                  <a:srgbClr val="FFC000"/>
                </a:solidFill>
              </a:rPr>
              <a:t>th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827584" y="1700808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691680" y="2780928"/>
            <a:ext cx="52565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Time series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Parameters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Uncertainty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3655318" cy="1848148"/>
          </a:xfrm>
        </p:spPr>
        <p:txBody>
          <a:bodyPr/>
          <a:lstStyle/>
          <a:p>
            <a:r>
              <a:rPr lang="en-CA" dirty="0"/>
              <a:t>A standardized data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95863" y="998661"/>
            <a:ext cx="2722574" cy="72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Real fishery / sampling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608" y="2276871"/>
            <a:ext cx="3024336" cy="8640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Simulation (the observation model of an MSE)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5110125" y="2276872"/>
            <a:ext cx="2808312" cy="864096"/>
          </a:xfrm>
          <a:prstGeom prst="flowChartInputOutpu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prstClr val="white"/>
                </a:solidFill>
              </a:rPr>
              <a:t>Data 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400380" y="3699328"/>
            <a:ext cx="2016224" cy="792088"/>
          </a:xfrm>
          <a:prstGeom prst="flowChartProcess">
            <a:avLst/>
          </a:prstGeom>
          <a:solidFill>
            <a:srgbClr val="27A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CA" b="1" dirty="0">
                <a:solidFill>
                  <a:prstClr val="white"/>
                </a:solidFill>
              </a:rPr>
              <a:t>Management Procedure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5139312" y="5067481"/>
            <a:ext cx="2553424" cy="1271394"/>
          </a:xfrm>
          <a:prstGeom prst="flowChartDecis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 b="1" baseline="-25000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 flipH="1">
            <a:off x="6408492" y="3141197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6408492" y="4491416"/>
            <a:ext cx="7532" cy="576065"/>
          </a:xfrm>
          <a:prstGeom prst="straightConnector1">
            <a:avLst/>
          </a:prstGeom>
          <a:ln w="41275">
            <a:solidFill>
              <a:srgbClr val="27AFE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49826" y="5518512"/>
            <a:ext cx="19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Recommendation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442081" y="1718741"/>
            <a:ext cx="7532" cy="558131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4067944" y="2708338"/>
            <a:ext cx="1307042" cy="582"/>
          </a:xfrm>
          <a:prstGeom prst="straightConnector1">
            <a:avLst/>
          </a:prstGeom>
          <a:ln w="412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27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03635"/>
          </a:xfrm>
        </p:spPr>
        <p:txBody>
          <a:bodyPr/>
          <a:lstStyle/>
          <a:p>
            <a:r>
              <a:rPr lang="en-CA" dirty="0"/>
              <a:t>The ‘Data’ class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55576" y="1082576"/>
            <a:ext cx="7886700" cy="126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DLMtool data are stored in an </a:t>
            </a:r>
            <a:r>
              <a:rPr lang="en-CA" sz="2400" i="1" dirty="0">
                <a:solidFill>
                  <a:srgbClr val="0070C0"/>
                </a:solidFill>
              </a:rPr>
              <a:t>object </a:t>
            </a:r>
            <a:r>
              <a:rPr lang="en-CA" sz="2400" dirty="0">
                <a:solidFill>
                  <a:srgbClr val="0070C0"/>
                </a:solidFill>
              </a:rPr>
              <a:t>of class ‘Data’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CA" sz="2400" dirty="0">
                <a:solidFill>
                  <a:srgbClr val="0070C0"/>
                </a:solidFill>
              </a:rPr>
              <a:t>Like all classes in DLMtool you can get a summary of what it contains (its slots) using the function </a:t>
            </a:r>
            <a:r>
              <a:rPr lang="en-CA" sz="2400" dirty="0" err="1">
                <a:solidFill>
                  <a:srgbClr val="0070C0"/>
                </a:solidFill>
              </a:rPr>
              <a:t>slotNames</a:t>
            </a:r>
            <a:r>
              <a:rPr lang="en-CA" sz="2400" dirty="0">
                <a:solidFill>
                  <a:srgbClr val="0070C0"/>
                </a:solidFill>
              </a:rPr>
              <a:t>().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2" y="2352675"/>
            <a:ext cx="6840760" cy="35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23079"/>
            <a:ext cx="4589537" cy="3614768"/>
          </a:xfrm>
          <a:prstGeom prst="rect">
            <a:avLst/>
          </a:prstGeom>
          <a:noFill/>
          <a:ln w="88900">
            <a:solidFill>
              <a:schemeClr val="tx1">
                <a:alpha val="67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936104"/>
          </a:xfrm>
        </p:spPr>
        <p:txBody>
          <a:bodyPr>
            <a:normAutofit/>
          </a:bodyPr>
          <a:lstStyle/>
          <a:p>
            <a:r>
              <a:rPr lang="en-CA" sz="2800" dirty="0"/>
              <a:t>Another object class, another .csv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25378"/>
            <a:ext cx="6552727" cy="51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856"/>
            <a:ext cx="5086722" cy="4289875"/>
          </a:xfrm>
          <a:prstGeom prst="rect">
            <a:avLst/>
          </a:prstGeom>
          <a:noFill/>
          <a:ln w="88900">
            <a:solidFill>
              <a:schemeClr val="tx1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6700" cy="1325563"/>
          </a:xfrm>
        </p:spPr>
        <p:txBody>
          <a:bodyPr/>
          <a:lstStyle/>
          <a:p>
            <a:r>
              <a:rPr lang="en-CA" dirty="0"/>
              <a:t>Parameters and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2952328" cy="115212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/>
              <a:t>Current dealt with quite simply: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96752"/>
            <a:ext cx="504056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86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1325563"/>
          </a:xfrm>
        </p:spPr>
        <p:txBody>
          <a:bodyPr/>
          <a:lstStyle/>
          <a:p>
            <a:r>
              <a:rPr lang="en-CA" dirty="0"/>
              <a:t>Without a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Just like the Stock, Fleet, </a:t>
            </a:r>
            <a:r>
              <a:rPr lang="en-CA" dirty="0" err="1"/>
              <a:t>Obs</a:t>
            </a:r>
            <a:r>
              <a:rPr lang="en-CA" dirty="0"/>
              <a:t> and Imp objects, blank objects of class Data can be created in an R session and filled using data available in the R session.</a:t>
            </a:r>
          </a:p>
          <a:p>
            <a:pPr marL="0" indent="0">
              <a:buNone/>
            </a:pPr>
            <a:r>
              <a:rPr lang="en-CA" dirty="0"/>
              <a:t>Just use the new() function without specifying a csv file: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8276398" cy="2333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20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 with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Examples:                   </a:t>
            </a:r>
            <a:r>
              <a:rPr lang="en-CA" dirty="0">
                <a:solidFill>
                  <a:srgbClr val="27AFE5"/>
                </a:solidFill>
              </a:rPr>
              <a:t>/Exercises/Data/CSV/Data_example.csv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class?Data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Online help: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Recap: DLMtool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920880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200" b="1" dirty="0">
                <a:solidFill>
                  <a:srgbClr val="00B050"/>
                </a:solidFill>
              </a:rPr>
              <a:t>Stock</a:t>
            </a:r>
            <a:r>
              <a:rPr lang="en-CA" sz="2200" dirty="0"/>
              <a:t>	Stock dynamics</a:t>
            </a:r>
          </a:p>
          <a:p>
            <a:pPr marL="0" indent="0">
              <a:buNone/>
            </a:pPr>
            <a:r>
              <a:rPr lang="en-CA" sz="2200" b="1" dirty="0">
                <a:solidFill>
                  <a:srgbClr val="00B050"/>
                </a:solidFill>
              </a:rPr>
              <a:t>Fleet 	</a:t>
            </a:r>
            <a:r>
              <a:rPr lang="en-CA" sz="2200" dirty="0"/>
              <a:t>	Fleet dynamics</a:t>
            </a:r>
          </a:p>
          <a:p>
            <a:pPr marL="0" indent="0">
              <a:buNone/>
            </a:pPr>
            <a:r>
              <a:rPr lang="en-CA" sz="2200" b="1" dirty="0" err="1">
                <a:solidFill>
                  <a:srgbClr val="00B050"/>
                </a:solidFill>
              </a:rPr>
              <a:t>Obs</a:t>
            </a:r>
            <a:r>
              <a:rPr lang="en-CA" sz="2200" dirty="0"/>
              <a:t>		Observation error model</a:t>
            </a:r>
          </a:p>
          <a:p>
            <a:pPr marL="0" indent="0">
              <a:buNone/>
            </a:pPr>
            <a:r>
              <a:rPr lang="en-CA" sz="2200" b="1" dirty="0">
                <a:solidFill>
                  <a:srgbClr val="00B050"/>
                </a:solidFill>
              </a:rPr>
              <a:t>Imp</a:t>
            </a:r>
            <a:r>
              <a:rPr lang="en-CA" sz="2200" dirty="0"/>
              <a:t>		Implementation error model</a:t>
            </a:r>
          </a:p>
          <a:p>
            <a:pPr marL="0" indent="0">
              <a:buNone/>
            </a:pPr>
            <a:r>
              <a:rPr lang="en-CA" sz="2200" b="1" dirty="0">
                <a:solidFill>
                  <a:srgbClr val="00B050"/>
                </a:solidFill>
              </a:rPr>
              <a:t>OM</a:t>
            </a:r>
            <a:r>
              <a:rPr lang="en-CA" sz="2200" dirty="0"/>
              <a:t>               	Operating model (Stock, Fleet, </a:t>
            </a:r>
            <a:r>
              <a:rPr lang="en-CA" sz="2200" dirty="0" err="1"/>
              <a:t>Obs</a:t>
            </a:r>
            <a:r>
              <a:rPr lang="en-CA" sz="2200" dirty="0"/>
              <a:t>, Imp combined)</a:t>
            </a:r>
          </a:p>
          <a:p>
            <a:pPr marL="0" indent="0">
              <a:buNone/>
            </a:pPr>
            <a:r>
              <a:rPr lang="en-CA" sz="2200" b="1" dirty="0">
                <a:solidFill>
                  <a:srgbClr val="00B050"/>
                </a:solidFill>
              </a:rPr>
              <a:t>MSE</a:t>
            </a:r>
            <a:r>
              <a:rPr lang="en-CA" sz="2200" dirty="0"/>
              <a:t>               An MSE object from runMSE()</a:t>
            </a:r>
          </a:p>
          <a:p>
            <a:pPr marL="0" indent="0">
              <a:buNone/>
            </a:pPr>
            <a:r>
              <a:rPr lang="en-CA" sz="2200" b="1" dirty="0">
                <a:solidFill>
                  <a:srgbClr val="00B050"/>
                </a:solidFill>
              </a:rPr>
              <a:t>Data</a:t>
            </a:r>
            <a:r>
              <a:rPr lang="en-CA" sz="2200" dirty="0"/>
              <a:t>		An object contain real (or simulated in runMSE) data</a:t>
            </a:r>
          </a:p>
        </p:txBody>
      </p:sp>
    </p:spTree>
    <p:extLst>
      <p:ext uri="{BB962C8B-B14F-4D97-AF65-F5344CB8AC3E}">
        <p14:creationId xmlns:p14="http://schemas.microsoft.com/office/powerpoint/2010/main" val="40794610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200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Depth</vt:lpstr>
      <vt:lpstr>PowerPoint Presentation</vt:lpstr>
      <vt:lpstr>Agenda</vt:lpstr>
      <vt:lpstr>A standardized data format</vt:lpstr>
      <vt:lpstr>The ‘Data’ class</vt:lpstr>
      <vt:lpstr>Another object class, another .csv</vt:lpstr>
      <vt:lpstr>Parameters and uncertainty</vt:lpstr>
      <vt:lpstr>Without a CSV</vt:lpstr>
      <vt:lpstr>Getting help with Data objects</vt:lpstr>
      <vt:lpstr>Recap: DLMtool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 Carruthers</cp:lastModifiedBy>
  <cp:revision>60</cp:revision>
  <dcterms:created xsi:type="dcterms:W3CDTF">2017-03-29T20:35:38Z</dcterms:created>
  <dcterms:modified xsi:type="dcterms:W3CDTF">2017-11-01T04:48:26Z</dcterms:modified>
</cp:coreProperties>
</file>