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59" r:id="rId2"/>
    <p:sldId id="258" r:id="rId3"/>
    <p:sldId id="325" r:id="rId4"/>
    <p:sldId id="341" r:id="rId5"/>
    <p:sldId id="345" r:id="rId6"/>
    <p:sldId id="342" r:id="rId7"/>
    <p:sldId id="346" r:id="rId8"/>
    <p:sldId id="348" r:id="rId9"/>
    <p:sldId id="343" r:id="rId10"/>
    <p:sldId id="347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8" r:id="rId19"/>
    <p:sldId id="35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F6BB00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>
                <a:solidFill>
                  <a:srgbClr val="27AFE5"/>
                </a:solidFill>
              </a:rPr>
              <a:t>Data-Limited Methods </a:t>
            </a:r>
            <a:r>
              <a:rPr lang="en-US" sz="3600" dirty="0">
                <a:solidFill>
                  <a:srgbClr val="27AFE5"/>
                </a:solidFill>
              </a:rPr>
              <a:t>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Robustness testing and MP selection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Lecture </a:t>
            </a:r>
            <a:r>
              <a:rPr lang="en-US" altLang="en-US" sz="1800" dirty="0" err="1">
                <a:solidFill>
                  <a:schemeClr val="bg1"/>
                </a:solidFill>
              </a:rPr>
              <a:t>Xa</a:t>
            </a:r>
            <a:r>
              <a:rPr lang="en-US" altLang="en-US" sz="1800" dirty="0">
                <a:solidFill>
                  <a:schemeClr val="bg1"/>
                </a:solidFill>
              </a:rPr>
              <a:t>,  Dec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9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886700" cy="1325563"/>
          </a:xfrm>
        </p:spPr>
        <p:txBody>
          <a:bodyPr/>
          <a:lstStyle/>
          <a:p>
            <a:r>
              <a:rPr lang="en-CA" dirty="0"/>
              <a:t>Fishing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88840"/>
            <a:ext cx="7675562" cy="352839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A central difference between input and output controls is the assumption that fishing effort can be predictably related to fishing mortality rate.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/>
              <a:t>In other words that roughly the same fraction of the stock harvested per unit of effort.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/>
              <a:t>If this isn’t true then a discrepancy could emerge between input  and output control MPs…</a:t>
            </a:r>
          </a:p>
        </p:txBody>
      </p:sp>
    </p:spTree>
    <p:extLst>
      <p:ext uri="{BB962C8B-B14F-4D97-AF65-F5344CB8AC3E}">
        <p14:creationId xmlns:p14="http://schemas.microsoft.com/office/powerpoint/2010/main" val="425450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/>
              <a:t>Effect of fishing efficiency increases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Generic Albacore OM:  0.0% pa efficiency gains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00000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41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/>
              <a:t>Effect of fishing efficiency increases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Generic Albacore OM:  0.5% pa efficiency gains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99" y="1799999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42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/>
              <a:t>Effect of fishing efficiency increases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Generic Albacore OM:  1.0% pa efficiency gains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800000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78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/>
              <a:t>Effect of fishing efficiency increases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Generic Albacore OM:  1.5% pa efficiency gains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800000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39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/>
              <a:t>Effect of fishing efficiency increases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Generic Albacore OM:  2.0% pa efficiency gains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800000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14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/>
              <a:t>Effect of fishing efficiency increases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Generic Albacore OM:  2.5% pa efficiency gains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800000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747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/>
              <a:t>Effect of fishing efficiency increases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Generic Albacore OM:  3.0% pa efficiency gains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800000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31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31627"/>
          </a:xfrm>
        </p:spPr>
        <p:txBody>
          <a:bodyPr/>
          <a:lstStyle/>
          <a:p>
            <a:r>
              <a:rPr lang="en-CA" dirty="0"/>
              <a:t>20% overages in TACs and TAEs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844824"/>
            <a:ext cx="4396194" cy="479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20% overage in TAE                                20% overage in TAC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307796" cy="469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21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886700" cy="1325563"/>
          </a:xfrm>
        </p:spPr>
        <p:txBody>
          <a:bodyPr/>
          <a:lstStyle/>
          <a:p>
            <a:r>
              <a:rPr lang="en-CA" dirty="0"/>
              <a:t>Handy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2348880"/>
            <a:ext cx="6192688" cy="936104"/>
          </a:xfrm>
        </p:spPr>
        <p:txBody>
          <a:bodyPr/>
          <a:lstStyle/>
          <a:p>
            <a:pPr marL="0" indent="0">
              <a:buNone/>
            </a:pPr>
            <a:r>
              <a:rPr lang="en-CA" sz="2600" dirty="0"/>
              <a:t>Subset an MSE </a:t>
            </a:r>
            <a:r>
              <a:rPr lang="en-CA" sz="2600" b="1" dirty="0">
                <a:solidFill>
                  <a:srgbClr val="00B050"/>
                </a:solidFill>
              </a:rPr>
              <a:t>	Sub(</a:t>
            </a:r>
            <a:r>
              <a:rPr lang="en-CA" sz="2600" b="1" dirty="0" err="1">
                <a:solidFill>
                  <a:srgbClr val="00B050"/>
                </a:solidFill>
              </a:rPr>
              <a:t>myMSE</a:t>
            </a:r>
            <a:r>
              <a:rPr lang="en-CA" sz="2600" b="1" dirty="0">
                <a:solidFill>
                  <a:srgbClr val="00B050"/>
                </a:solidFill>
              </a:rPr>
              <a:t>, MPs)</a:t>
            </a:r>
          </a:p>
        </p:txBody>
      </p:sp>
    </p:spTree>
    <p:extLst>
      <p:ext uri="{BB962C8B-B14F-4D97-AF65-F5344CB8AC3E}">
        <p14:creationId xmlns:p14="http://schemas.microsoft.com/office/powerpoint/2010/main" val="137707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99592" y="1268760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3608" y="2204864"/>
            <a:ext cx="7344816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MP selection by satisficing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Quality of data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Fishing efficiency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Implementation error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Gaining confidence in a management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42" y="548680"/>
            <a:ext cx="7886700" cy="1325563"/>
          </a:xfrm>
        </p:spPr>
        <p:txBody>
          <a:bodyPr>
            <a:normAutofit/>
          </a:bodyPr>
          <a:lstStyle/>
          <a:p>
            <a:r>
              <a:rPr lang="en-CA" sz="2800" dirty="0"/>
              <a:t>Operating models, the reference set vs the robustness set.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16832"/>
            <a:ext cx="7675562" cy="447615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Reference set</a:t>
            </a:r>
          </a:p>
          <a:p>
            <a:pPr>
              <a:buFontTx/>
              <a:buChar char="-"/>
            </a:pPr>
            <a:r>
              <a:rPr lang="en-CA" dirty="0"/>
              <a:t> Plausible</a:t>
            </a:r>
          </a:p>
          <a:p>
            <a:pPr>
              <a:buFontTx/>
              <a:buChar char="-"/>
            </a:pPr>
            <a:r>
              <a:rPr lang="en-CA" dirty="0"/>
              <a:t> Estimated by assessment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en-CA" dirty="0"/>
              <a:t> Seen as the ‘first cut’ in MP selection</a:t>
            </a:r>
          </a:p>
          <a:p>
            <a:pPr marL="0" indent="0">
              <a:buNone/>
            </a:pPr>
            <a:r>
              <a:rPr lang="en-CA" dirty="0"/>
              <a:t>Robustness set</a:t>
            </a:r>
          </a:p>
          <a:p>
            <a:pPr>
              <a:buFontTx/>
              <a:buChar char="-"/>
            </a:pPr>
            <a:r>
              <a:rPr lang="en-CA" dirty="0"/>
              <a:t> Less certain</a:t>
            </a:r>
          </a:p>
          <a:p>
            <a:pPr>
              <a:buFontTx/>
              <a:buChar char="-"/>
            </a:pPr>
            <a:r>
              <a:rPr lang="en-CA" dirty="0"/>
              <a:t> Speculative</a:t>
            </a:r>
          </a:p>
          <a:p>
            <a:pPr>
              <a:buFontTx/>
              <a:buChar char="-"/>
            </a:pPr>
            <a:r>
              <a:rPr lang="en-CA" dirty="0"/>
              <a:t> For ‘thinning the herd’ in MP selection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98063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Punt et al. 2014. MSE Best  practices. </a:t>
            </a:r>
          </a:p>
        </p:txBody>
      </p:sp>
    </p:spTree>
    <p:extLst>
      <p:ext uri="{BB962C8B-B14F-4D97-AF65-F5344CB8AC3E}">
        <p14:creationId xmlns:p14="http://schemas.microsoft.com/office/powerpoint/2010/main" val="110186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00808"/>
            <a:ext cx="83439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example using the red snapper OM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43608" y="3068960"/>
            <a:ext cx="3456384" cy="0"/>
          </a:xfrm>
          <a:prstGeom prst="line">
            <a:avLst/>
          </a:prstGeom>
          <a:ln w="50800">
            <a:solidFill>
              <a:srgbClr val="F6B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99992" y="2132856"/>
            <a:ext cx="0" cy="720080"/>
          </a:xfrm>
          <a:prstGeom prst="straightConnector1">
            <a:avLst/>
          </a:prstGeom>
          <a:ln w="38100">
            <a:solidFill>
              <a:srgbClr val="F6BB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96336" y="1556792"/>
            <a:ext cx="0" cy="3600400"/>
          </a:xfrm>
          <a:prstGeom prst="line">
            <a:avLst/>
          </a:prstGeom>
          <a:ln w="50800">
            <a:solidFill>
              <a:srgbClr val="F6B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12360" y="1556792"/>
            <a:ext cx="864096" cy="0"/>
          </a:xfrm>
          <a:prstGeom prst="straightConnector1">
            <a:avLst/>
          </a:prstGeom>
          <a:ln w="38100">
            <a:solidFill>
              <a:srgbClr val="F6BB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3848" y="611966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6BB00"/>
                </a:solidFill>
              </a:rPr>
              <a:t>LTY &gt; 70    AND  P50  &gt; 80</a:t>
            </a:r>
          </a:p>
        </p:txBody>
      </p:sp>
    </p:spTree>
    <p:extLst>
      <p:ext uri="{BB962C8B-B14F-4D97-AF65-F5344CB8AC3E}">
        <p14:creationId xmlns:p14="http://schemas.microsoft.com/office/powerpoint/2010/main" val="36864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Joint satisficing using Sub() function 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83447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77678" y="2060848"/>
            <a:ext cx="354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Record NOAA performance table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563888" y="2060848"/>
            <a:ext cx="1713790" cy="184666"/>
          </a:xfrm>
          <a:prstGeom prst="straightConnector1">
            <a:avLst/>
          </a:prstGeom>
          <a:ln w="25400">
            <a:solidFill>
              <a:srgbClr val="F6B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>
            <a:off x="4139952" y="2430180"/>
            <a:ext cx="280831" cy="1142836"/>
          </a:xfrm>
          <a:prstGeom prst="rightBrace">
            <a:avLst/>
          </a:prstGeom>
          <a:ln w="2540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4716016" y="2816932"/>
            <a:ext cx="354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Take a look at the top of the table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30078" y="3388350"/>
            <a:ext cx="354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Create satisficing condition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73623" y="3573016"/>
            <a:ext cx="656455" cy="184666"/>
          </a:xfrm>
          <a:prstGeom prst="straightConnector1">
            <a:avLst/>
          </a:prstGeom>
          <a:ln w="25400">
            <a:solidFill>
              <a:srgbClr val="F6B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24089" y="4313634"/>
            <a:ext cx="1553589" cy="369332"/>
          </a:xfrm>
          <a:prstGeom prst="rect">
            <a:avLst/>
          </a:prstGeom>
          <a:solidFill>
            <a:schemeClr val="tx1">
              <a:alpha val="9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6BB00"/>
                </a:solidFill>
              </a:rPr>
              <a:t>&lt; Keep MP? &gt;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49386" y="4869160"/>
            <a:ext cx="354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Number of MPs that made the cut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835697" y="5053826"/>
            <a:ext cx="813689" cy="92333"/>
          </a:xfrm>
          <a:prstGeom prst="straightConnector1">
            <a:avLst/>
          </a:prstGeom>
          <a:ln w="25400">
            <a:solidFill>
              <a:srgbClr val="F6B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6256" y="509999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Use Sub() function to subset MSE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608312" y="5335277"/>
            <a:ext cx="1195936" cy="181955"/>
          </a:xfrm>
          <a:prstGeom prst="straightConnector1">
            <a:avLst/>
          </a:prstGeom>
          <a:ln w="25400">
            <a:solidFill>
              <a:srgbClr val="F6B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02226" y="5733256"/>
            <a:ext cx="354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Re-plot the satisficed MPs</a:t>
            </a: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1979712" y="5713922"/>
            <a:ext cx="1022514" cy="204000"/>
          </a:xfrm>
          <a:prstGeom prst="straightConnector1">
            <a:avLst/>
          </a:prstGeom>
          <a:ln w="25400">
            <a:solidFill>
              <a:srgbClr val="F6B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5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2" grpId="0"/>
      <p:bldP spid="13" grpId="0"/>
      <p:bldP spid="16" grpId="0" animBg="1"/>
      <p:bldP spid="17" grpId="0"/>
      <p:bldP spid="20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Satisficed MPs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80909" cy="470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62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59619"/>
          </a:xfrm>
        </p:spPr>
        <p:txBody>
          <a:bodyPr/>
          <a:lstStyle/>
          <a:p>
            <a:r>
              <a:rPr lang="en-CA" dirty="0"/>
              <a:t>Robustness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24744"/>
            <a:ext cx="7675562" cy="2016224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dirty="0"/>
              <a:t>Consultation with ‘the group’ reveals that the foremost concern relates to the use of CPUE indices that may be </a:t>
            </a:r>
            <a:r>
              <a:rPr lang="en-CA" dirty="0" err="1"/>
              <a:t>hyperstable</a:t>
            </a:r>
            <a:r>
              <a:rPr lang="en-CA" dirty="0"/>
              <a:t> (i.e. that stay stable as the population declines). </a:t>
            </a:r>
          </a:p>
          <a:p>
            <a:pPr marL="0" indent="0">
              <a:buNone/>
            </a:pPr>
            <a:r>
              <a:rPr lang="en-CA" dirty="0"/>
              <a:t>To address this a robustness set of simulations is specified: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9" b="3339"/>
          <a:stretch/>
        </p:blipFill>
        <p:spPr bwMode="auto">
          <a:xfrm>
            <a:off x="767805" y="3488609"/>
            <a:ext cx="5611096" cy="195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397" y="3376989"/>
            <a:ext cx="2880320" cy="2173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2000"/>
              </a:lnSpc>
            </a:pPr>
            <a:r>
              <a:rPr lang="en-CA" sz="2100" b="1" dirty="0">
                <a:solidFill>
                  <a:srgbClr val="F6BB00"/>
                </a:solidFill>
              </a:rPr>
              <a:t>Copy operating model</a:t>
            </a:r>
          </a:p>
          <a:p>
            <a:pPr>
              <a:lnSpc>
                <a:spcPct val="92000"/>
              </a:lnSpc>
            </a:pPr>
            <a:r>
              <a:rPr lang="en-CA" sz="2100" b="1" dirty="0">
                <a:solidFill>
                  <a:srgbClr val="F6BB00"/>
                </a:solidFill>
              </a:rPr>
              <a:t>Stock status around half</a:t>
            </a:r>
          </a:p>
          <a:p>
            <a:pPr>
              <a:lnSpc>
                <a:spcPct val="92000"/>
              </a:lnSpc>
            </a:pPr>
            <a:r>
              <a:rPr lang="en-CA" sz="2100" b="1" dirty="0" err="1">
                <a:solidFill>
                  <a:srgbClr val="F6BB00"/>
                </a:solidFill>
              </a:rPr>
              <a:t>Hyperstable</a:t>
            </a:r>
            <a:r>
              <a:rPr lang="en-CA" sz="2100" b="1" dirty="0">
                <a:solidFill>
                  <a:srgbClr val="F6BB00"/>
                </a:solidFill>
              </a:rPr>
              <a:t> index</a:t>
            </a:r>
          </a:p>
          <a:p>
            <a:pPr>
              <a:lnSpc>
                <a:spcPct val="92000"/>
              </a:lnSpc>
            </a:pPr>
            <a:r>
              <a:rPr lang="en-CA" sz="2100" b="1" dirty="0">
                <a:solidFill>
                  <a:srgbClr val="F6BB00"/>
                </a:solidFill>
              </a:rPr>
              <a:t>Uncertain catchability</a:t>
            </a:r>
          </a:p>
          <a:p>
            <a:pPr>
              <a:lnSpc>
                <a:spcPct val="92000"/>
              </a:lnSpc>
            </a:pPr>
            <a:r>
              <a:rPr lang="en-CA" sz="2100" b="1" dirty="0">
                <a:solidFill>
                  <a:srgbClr val="F6BB00"/>
                </a:solidFill>
              </a:rPr>
              <a:t>Uncertain index target</a:t>
            </a:r>
          </a:p>
          <a:p>
            <a:pPr>
              <a:lnSpc>
                <a:spcPct val="92000"/>
              </a:lnSpc>
            </a:pPr>
            <a:r>
              <a:rPr lang="en-CA" sz="2100" b="1" dirty="0">
                <a:solidFill>
                  <a:srgbClr val="F6BB00"/>
                </a:solidFill>
              </a:rPr>
              <a:t>Run Robustness MSE</a:t>
            </a:r>
          </a:p>
          <a:p>
            <a:pPr>
              <a:lnSpc>
                <a:spcPct val="92000"/>
              </a:lnSpc>
            </a:pPr>
            <a:r>
              <a:rPr lang="en-CA" sz="2100" b="1" dirty="0">
                <a:solidFill>
                  <a:srgbClr val="F6BB00"/>
                </a:solidFill>
              </a:rPr>
              <a:t>Plot results</a:t>
            </a:r>
          </a:p>
        </p:txBody>
      </p:sp>
    </p:spTree>
    <p:extLst>
      <p:ext uri="{BB962C8B-B14F-4D97-AF65-F5344CB8AC3E}">
        <p14:creationId xmlns:p14="http://schemas.microsoft.com/office/powerpoint/2010/main" val="39829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886700" cy="1325563"/>
          </a:xfrm>
        </p:spPr>
        <p:txBody>
          <a:bodyPr/>
          <a:lstStyle/>
          <a:p>
            <a:r>
              <a:rPr lang="en-CA" dirty="0"/>
              <a:t>Hyper stability 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4824536" cy="39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" t="3987" r="2172" b="-3987"/>
          <a:stretch/>
        </p:blipFill>
        <p:spPr bwMode="auto">
          <a:xfrm>
            <a:off x="3222129" y="4005064"/>
            <a:ext cx="5418000" cy="270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24944"/>
            <a:ext cx="3528392" cy="6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90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42" y="260649"/>
            <a:ext cx="7886700" cy="792087"/>
          </a:xfrm>
        </p:spPr>
        <p:txBody>
          <a:bodyPr/>
          <a:lstStyle/>
          <a:p>
            <a:r>
              <a:rPr lang="en-CA" dirty="0"/>
              <a:t>Robustness results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" r="1373"/>
          <a:stretch/>
        </p:blipFill>
        <p:spPr bwMode="auto">
          <a:xfrm>
            <a:off x="1563" y="948481"/>
            <a:ext cx="8460000" cy="462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18617" y="2555899"/>
            <a:ext cx="3456384" cy="0"/>
          </a:xfrm>
          <a:prstGeom prst="line">
            <a:avLst/>
          </a:prstGeom>
          <a:ln w="50800">
            <a:solidFill>
              <a:srgbClr val="F6B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175001" y="1835819"/>
            <a:ext cx="0" cy="720080"/>
          </a:xfrm>
          <a:prstGeom prst="straightConnector1">
            <a:avLst/>
          </a:prstGeom>
          <a:ln w="38100">
            <a:solidFill>
              <a:srgbClr val="F6BB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43353" y="1187747"/>
            <a:ext cx="0" cy="3600400"/>
          </a:xfrm>
          <a:prstGeom prst="line">
            <a:avLst/>
          </a:prstGeom>
          <a:ln w="50800">
            <a:solidFill>
              <a:srgbClr val="F6B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343353" y="1187747"/>
            <a:ext cx="864096" cy="0"/>
          </a:xfrm>
          <a:prstGeom prst="straightConnector1">
            <a:avLst/>
          </a:prstGeom>
          <a:ln w="38100">
            <a:solidFill>
              <a:srgbClr val="F6BB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9552" y="5733256"/>
            <a:ext cx="8099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Only 3 MPs survived robustness testing according to original satisficing requirements: </a:t>
            </a:r>
            <a:r>
              <a:rPr lang="en-CA" sz="2200" dirty="0">
                <a:solidFill>
                  <a:srgbClr val="FF0000"/>
                </a:solidFill>
              </a:rPr>
              <a:t>Itarget1</a:t>
            </a:r>
            <a:r>
              <a:rPr lang="en-CA" sz="2200" dirty="0">
                <a:solidFill>
                  <a:srgbClr val="126D96"/>
                </a:solidFill>
              </a:rPr>
              <a:t>, </a:t>
            </a:r>
            <a:r>
              <a:rPr lang="en-CA" sz="2200" dirty="0">
                <a:solidFill>
                  <a:srgbClr val="00B050"/>
                </a:solidFill>
              </a:rPr>
              <a:t>Ltarget1</a:t>
            </a:r>
            <a:r>
              <a:rPr lang="en-CA" sz="2200" dirty="0">
                <a:solidFill>
                  <a:srgbClr val="126D96"/>
                </a:solidFill>
              </a:rPr>
              <a:t> and </a:t>
            </a:r>
            <a:r>
              <a:rPr lang="en-CA" sz="2200" dirty="0" err="1">
                <a:solidFill>
                  <a:srgbClr val="FF0000"/>
                </a:solidFill>
              </a:rPr>
              <a:t>DepF</a:t>
            </a:r>
            <a:r>
              <a:rPr lang="en-CA" sz="2200" dirty="0">
                <a:solidFill>
                  <a:srgbClr val="126D96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2783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4861</TotalTime>
  <Words>430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Depth</vt:lpstr>
      <vt:lpstr>PowerPoint Presentation</vt:lpstr>
      <vt:lpstr>Agenda</vt:lpstr>
      <vt:lpstr>Operating models, the reference set vs the robustness set.</vt:lpstr>
      <vt:lpstr>An example using the red snapper OM</vt:lpstr>
      <vt:lpstr>Joint satisficing using Sub() function </vt:lpstr>
      <vt:lpstr>Satisficed MPs</vt:lpstr>
      <vt:lpstr>Robustness conditions</vt:lpstr>
      <vt:lpstr>Hyper stability </vt:lpstr>
      <vt:lpstr>Robustness results</vt:lpstr>
      <vt:lpstr>Fishing efficiency</vt:lpstr>
      <vt:lpstr>Effect of fishing efficiency increases</vt:lpstr>
      <vt:lpstr>Effect of fishing efficiency increases</vt:lpstr>
      <vt:lpstr>Effect of fishing efficiency increases</vt:lpstr>
      <vt:lpstr>Effect of fishing efficiency increases</vt:lpstr>
      <vt:lpstr>Effect of fishing efficiency increases</vt:lpstr>
      <vt:lpstr>Effect of fishing efficiency increases</vt:lpstr>
      <vt:lpstr>Effect of fishing efficiency increases</vt:lpstr>
      <vt:lpstr>20% overages in TACs and TAEs</vt:lpstr>
      <vt:lpstr>Handy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122</cp:revision>
  <dcterms:created xsi:type="dcterms:W3CDTF">2017-03-29T20:35:38Z</dcterms:created>
  <dcterms:modified xsi:type="dcterms:W3CDTF">2017-11-01T04:49:13Z</dcterms:modified>
</cp:coreProperties>
</file>