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3" r:id="rId2"/>
    <p:sldId id="258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2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Custom output control MPs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4b,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22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nd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68" y="332656"/>
            <a:ext cx="58864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6" y="977330"/>
            <a:ext cx="4844104" cy="4437112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11" y="3573016"/>
            <a:ext cx="6715564" cy="2930277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903635"/>
          </a:xfrm>
        </p:spPr>
        <p:txBody>
          <a:bodyPr/>
          <a:lstStyle/>
          <a:p>
            <a:r>
              <a:rPr lang="en-CA" dirty="0" smtClean="0"/>
              <a:t>Tips for MP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6984776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robust. </a:t>
            </a:r>
            <a:r>
              <a:rPr lang="en-CA" dirty="0" smtClean="0"/>
              <a:t>For example, make sure they do not return NA values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fast. </a:t>
            </a:r>
            <a:r>
              <a:rPr lang="en-CA" dirty="0" smtClean="0"/>
              <a:t>I.e. less than 1-2 seconds per run of the MP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specific</a:t>
            </a:r>
            <a:r>
              <a:rPr lang="en-CA" dirty="0" smtClean="0"/>
              <a:t>. We already have complex frameworks where lots of data are available, MPs can occupy a niche (e.g. a life-history type and data type)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Allow them to have tunable parameters </a:t>
            </a:r>
            <a:r>
              <a:rPr lang="en-CA" dirty="0" smtClean="0"/>
              <a:t>(e.g. speed of change, duration for smoothing data </a:t>
            </a:r>
            <a:r>
              <a:rPr lang="en-CA" dirty="0" err="1" smtClean="0"/>
              <a:t>etc</a:t>
            </a:r>
            <a:r>
              <a:rPr lang="en-CA" dirty="0" smtClean="0"/>
              <a:t>) so others can adapt them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Document them</a:t>
            </a:r>
            <a:r>
              <a:rPr lang="en-CA" dirty="0" smtClean="0"/>
              <a:t>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 smtClean="0"/>
              <a:t>Make them public.</a:t>
            </a:r>
            <a:endParaRPr lang="en-CA" b="1" dirty="0"/>
          </a:p>
          <a:p>
            <a:pPr marL="0" indent="0">
              <a:spcAft>
                <a:spcPts val="900"/>
              </a:spcAft>
              <a:buNone/>
            </a:pP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9444"/>
            <a:ext cx="619268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 smtClean="0"/>
              <a:t>Available MPs: </a:t>
            </a:r>
            <a:r>
              <a:rPr lang="en-CA" sz="2600" b="1" dirty="0" smtClean="0">
                <a:solidFill>
                  <a:srgbClr val="00B050"/>
                </a:solidFill>
              </a:rPr>
              <a:t>	avail(‘Output’)</a:t>
            </a:r>
          </a:p>
          <a:p>
            <a:pPr marL="0" indent="0">
              <a:buNone/>
            </a:pPr>
            <a:r>
              <a:rPr lang="en-CA" sz="2600" dirty="0" smtClean="0"/>
              <a:t>R help: </a:t>
            </a:r>
            <a:r>
              <a:rPr lang="en-CA" sz="2600" b="1" dirty="0" smtClean="0">
                <a:solidFill>
                  <a:srgbClr val="00B050"/>
                </a:solidFill>
              </a:rPr>
              <a:t>			?DCAC</a:t>
            </a:r>
          </a:p>
          <a:p>
            <a:pPr marL="0" indent="0">
              <a:buNone/>
            </a:pPr>
            <a:r>
              <a:rPr lang="en-CA" sz="2600" dirty="0" smtClean="0"/>
              <a:t>The full code:        	</a:t>
            </a:r>
            <a:r>
              <a:rPr lang="en-CA" sz="2600" b="1" dirty="0" smtClean="0">
                <a:solidFill>
                  <a:srgbClr val="00B050"/>
                </a:solidFill>
              </a:rPr>
              <a:t>DCAC</a:t>
            </a:r>
            <a:endParaRPr lang="en-CA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76872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The format of DLMtool simulated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A simple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A more complex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Tips for MP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format of DLMtool simulated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Exactly the same as the real data! </a:t>
            </a:r>
          </a:p>
          <a:p>
            <a:pPr marL="0" indent="0">
              <a:buNone/>
            </a:pPr>
            <a:r>
              <a:rPr lang="en-CA" dirty="0" smtClean="0"/>
              <a:t>However:</a:t>
            </a:r>
          </a:p>
          <a:p>
            <a:pPr marL="0" indent="0">
              <a:buNone/>
            </a:pPr>
            <a:r>
              <a:rPr lang="en-CA" dirty="0" smtClean="0"/>
              <a:t>Parameters are now vectors </a:t>
            </a:r>
            <a:r>
              <a:rPr lang="en-CA" dirty="0" err="1" smtClean="0"/>
              <a:t>nsim</a:t>
            </a:r>
            <a:r>
              <a:rPr lang="en-CA" dirty="0" smtClean="0"/>
              <a:t> long</a:t>
            </a:r>
          </a:p>
          <a:p>
            <a:pPr marL="0" indent="0">
              <a:buNone/>
            </a:pPr>
            <a:r>
              <a:rPr lang="en-CA" dirty="0" smtClean="0"/>
              <a:t>Time varying data (e.g. historical annual catches) are a matrix </a:t>
            </a:r>
            <a:r>
              <a:rPr lang="en-CA" dirty="0" err="1" smtClean="0"/>
              <a:t>nsim</a:t>
            </a:r>
            <a:r>
              <a:rPr lang="en-CA" dirty="0" smtClean="0"/>
              <a:t> rows by </a:t>
            </a:r>
            <a:r>
              <a:rPr lang="en-CA" dirty="0" err="1" smtClean="0"/>
              <a:t>nyears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1309"/>
            <a:ext cx="6192688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10" y="1628800"/>
            <a:ext cx="23971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0070C0"/>
                </a:solidFill>
              </a:rPr>
              <a:t>Year 	         </a:t>
            </a:r>
            <a:r>
              <a:rPr lang="en-CA" sz="1600" b="1" dirty="0" smtClean="0">
                <a:solidFill>
                  <a:srgbClr val="F6BB00"/>
                </a:solidFill>
              </a:rPr>
              <a:t>constant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Catch  	     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Rel. </a:t>
            </a:r>
            <a:r>
              <a:rPr lang="en-CA" sz="1600" dirty="0" err="1" smtClean="0">
                <a:solidFill>
                  <a:srgbClr val="0070C0"/>
                </a:solidFill>
              </a:rPr>
              <a:t>Abun</a:t>
            </a:r>
            <a:r>
              <a:rPr lang="en-CA" sz="1600" dirty="0" smtClean="0">
                <a:solidFill>
                  <a:srgbClr val="0070C0"/>
                </a:solidFill>
              </a:rPr>
              <a:t> index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Recruit. Index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 smtClean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Duration of </a:t>
            </a:r>
            <a:r>
              <a:rPr lang="en-CA" sz="1600" dirty="0" err="1" smtClean="0">
                <a:solidFill>
                  <a:srgbClr val="0070C0"/>
                </a:solidFill>
              </a:rPr>
              <a:t>AvC</a:t>
            </a:r>
            <a:r>
              <a:rPr lang="en-CA" sz="1600" dirty="0" smtClean="0">
                <a:solidFill>
                  <a:srgbClr val="0070C0"/>
                </a:solidFill>
              </a:rPr>
              <a:t>  </a:t>
            </a:r>
            <a:r>
              <a:rPr lang="en-CA" sz="1600" b="1" dirty="0" smtClean="0">
                <a:solidFill>
                  <a:srgbClr val="F6BB00"/>
                </a:solidFill>
              </a:rPr>
              <a:t>constant</a:t>
            </a:r>
          </a:p>
          <a:p>
            <a:endParaRPr lang="en-CA" sz="2600" dirty="0">
              <a:solidFill>
                <a:srgbClr val="0070C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Average Catch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err="1" smtClean="0">
                <a:solidFill>
                  <a:srgbClr val="0070C0"/>
                </a:solidFill>
              </a:rPr>
              <a:t>Depln</a:t>
            </a:r>
            <a:r>
              <a:rPr lang="en-CA" sz="1600" dirty="0" smtClean="0">
                <a:solidFill>
                  <a:srgbClr val="0070C0"/>
                </a:solidFill>
              </a:rPr>
              <a:t>. Over t      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smtClean="0">
                <a:solidFill>
                  <a:srgbClr val="0070C0"/>
                </a:solidFill>
              </a:rPr>
              <a:t>Natural Mortality </a:t>
            </a:r>
            <a:r>
              <a:rPr lang="en-CA" sz="1600" b="1" dirty="0" smtClean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1080120"/>
          </a:xfrm>
        </p:spPr>
        <p:txBody>
          <a:bodyPr/>
          <a:lstStyle/>
          <a:p>
            <a:r>
              <a:rPr lang="en-CA" dirty="0" smtClean="0"/>
              <a:t>MP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All DLMtool output MPs are functions that look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myMP</a:t>
            </a:r>
            <a:r>
              <a:rPr lang="en-CA" dirty="0" smtClean="0">
                <a:solidFill>
                  <a:srgbClr val="00B050"/>
                </a:solidFill>
              </a:rPr>
              <a:t>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&lt; some code working on position x of Data that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   returns a TAC &gt;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70C0"/>
                </a:solidFill>
              </a:rPr>
              <a:t>For example, an ‘half average catch’ MP (TAC is half of average historical catches):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720079"/>
          </a:xfrm>
        </p:spPr>
        <p:txBody>
          <a:bodyPr/>
          <a:lstStyle/>
          <a:p>
            <a:r>
              <a:rPr lang="en-CA" dirty="0" smtClean="0"/>
              <a:t>MP design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70C0"/>
                </a:solidFill>
              </a:rPr>
              <a:t>Our half average Cat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   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does not provide stochastic TAC </a:t>
            </a:r>
            <a:r>
              <a:rPr lang="en-CA" dirty="0" smtClean="0">
                <a:solidFill>
                  <a:srgbClr val="0070C0"/>
                </a:solidFill>
              </a:rPr>
              <a:t>recommendations. We could add uncertainty that is equal to the standard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>
                <a:solidFill>
                  <a:srgbClr val="00B050"/>
                </a:solidFill>
              </a:rPr>
              <a:t>HAC </a:t>
            </a:r>
            <a:r>
              <a:rPr lang="en-CA" dirty="0">
                <a:solidFill>
                  <a:srgbClr val="00B050"/>
                </a:solidFill>
              </a:rPr>
              <a:t>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 smtClean="0">
                <a:solidFill>
                  <a:srgbClr val="00B050"/>
                </a:solidFill>
              </a:rPr>
              <a:t>muCat</a:t>
            </a:r>
            <a:r>
              <a:rPr lang="en-CA" dirty="0" smtClean="0">
                <a:solidFill>
                  <a:srgbClr val="00B050"/>
                </a:solidFill>
              </a:rPr>
              <a:t> = 0.5*mean(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smtClean="0">
                <a:solidFill>
                  <a:srgbClr val="00B050"/>
                </a:solidFill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nyears</a:t>
            </a:r>
            <a:r>
              <a:rPr lang="en-CA" dirty="0" smtClean="0">
                <a:solidFill>
                  <a:srgbClr val="00B050"/>
                </a:solidFill>
              </a:rPr>
              <a:t> = length(</a:t>
            </a:r>
            <a:r>
              <a:rPr lang="en-CA" dirty="0" err="1" smtClean="0">
                <a:solidFill>
                  <a:srgbClr val="00B050"/>
                </a:solidFill>
              </a:rPr>
              <a:t>Data@Cat</a:t>
            </a:r>
            <a:r>
              <a:rPr lang="en-CA" dirty="0" smtClean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= </a:t>
            </a:r>
            <a:r>
              <a:rPr lang="en-CA" dirty="0" err="1">
                <a:solidFill>
                  <a:srgbClr val="00B050"/>
                </a:solidFill>
              </a:rPr>
              <a:t>Data@CV_Cat</a:t>
            </a:r>
            <a:r>
              <a:rPr lang="en-CA" dirty="0">
                <a:solidFill>
                  <a:srgbClr val="00B050"/>
                </a:solidFill>
              </a:rPr>
              <a:t>[x] / nyears^0.5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rnorm</a:t>
            </a:r>
            <a:r>
              <a:rPr lang="en-CA" dirty="0" smtClean="0">
                <a:solidFill>
                  <a:srgbClr val="00B050"/>
                </a:solidFill>
              </a:rPr>
              <a:t>(reps, </a:t>
            </a:r>
            <a:r>
              <a:rPr lang="en-CA" dirty="0" err="1" smtClean="0">
                <a:solidFill>
                  <a:srgbClr val="00B050"/>
                </a:solidFill>
              </a:rPr>
              <a:t>muCat</a:t>
            </a:r>
            <a:r>
              <a:rPr lang="en-CA" dirty="0" smtClean="0">
                <a:solidFill>
                  <a:srgbClr val="00B050"/>
                </a:solidFill>
              </a:rPr>
              <a:t>, </a:t>
            </a:r>
            <a:r>
              <a:rPr lang="en-CA" dirty="0" err="1" smtClean="0">
                <a:solidFill>
                  <a:srgbClr val="00B050"/>
                </a:solidFill>
              </a:rPr>
              <a:t>StErr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 smtClean="0"/>
              <a:t>MP design 3: anything goes</a:t>
            </a:r>
            <a:endParaRPr lang="en-CA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 smtClean="0"/>
              <a:t>MP design 3: anything goes</a:t>
            </a:r>
            <a:endParaRPr lang="en-CA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187638"/>
            <a:ext cx="8207962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43794" y="4123742"/>
            <a:ext cx="8207962" cy="1249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55576" y="5373215"/>
            <a:ext cx="8207962" cy="228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63588" y="5575962"/>
            <a:ext cx="8207962" cy="58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84548" y="6050956"/>
            <a:ext cx="8207962" cy="330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 smtClean="0"/>
              <a:t>Three things left to do: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class(HAC) = “Output”</a:t>
            </a:r>
          </a:p>
          <a:p>
            <a:pPr marL="0" indent="0">
              <a:buNone/>
            </a:pPr>
            <a:r>
              <a:rPr lang="en-CA" dirty="0" smtClean="0"/>
              <a:t>- It has to be visible to DLMtool: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environment(HAC) = </a:t>
            </a:r>
            <a:r>
              <a:rPr lang="en-CA" b="1" dirty="0" err="1" smtClean="0">
                <a:solidFill>
                  <a:srgbClr val="00B050"/>
                </a:solidFill>
              </a:rPr>
              <a:t>asNamespace</a:t>
            </a:r>
            <a:r>
              <a:rPr lang="en-CA" b="1" dirty="0" smtClean="0">
                <a:solidFill>
                  <a:srgbClr val="00B050"/>
                </a:solidFill>
              </a:rPr>
              <a:t>(“DLMtool”)</a:t>
            </a:r>
          </a:p>
          <a:p>
            <a:pPr marL="0" indent="0">
              <a:buNone/>
            </a:pPr>
            <a:r>
              <a:rPr lang="en-CA" dirty="0" smtClean="0"/>
              <a:t>- And it should be compatible with parallel processing: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  </a:t>
            </a:r>
            <a:r>
              <a:rPr lang="en-CA" b="1" dirty="0" err="1" smtClean="0">
                <a:solidFill>
                  <a:srgbClr val="00B050"/>
                </a:solidFill>
              </a:rPr>
              <a:t>sfExport</a:t>
            </a:r>
            <a:r>
              <a:rPr lang="en-CA" b="1" dirty="0" smtClean="0">
                <a:solidFill>
                  <a:srgbClr val="00B050"/>
                </a:solidFill>
              </a:rPr>
              <a:t>(“HAC”)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254" y="472514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 smtClean="0">
                <a:solidFill>
                  <a:srgbClr val="00B050"/>
                </a:solidFill>
              </a:rPr>
              <a:t>Can()</a:t>
            </a:r>
            <a:r>
              <a:rPr lang="en-CA" sz="2400" dirty="0" smtClean="0">
                <a:solidFill>
                  <a:srgbClr val="126D96"/>
                </a:solidFill>
              </a:rPr>
              <a:t>,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b="1" dirty="0" smtClean="0">
                <a:solidFill>
                  <a:srgbClr val="00B050"/>
                </a:solidFill>
              </a:rPr>
              <a:t>Cant()</a:t>
            </a:r>
            <a:r>
              <a:rPr lang="en-CA" sz="2400" dirty="0" smtClean="0">
                <a:solidFill>
                  <a:srgbClr val="126D96"/>
                </a:solidFill>
              </a:rPr>
              <a:t>,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b="1" dirty="0" smtClean="0">
                <a:solidFill>
                  <a:srgbClr val="00B050"/>
                </a:solidFill>
              </a:rPr>
              <a:t>Needed()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dirty="0" smtClean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 smtClean="0">
                <a:solidFill>
                  <a:srgbClr val="00B050"/>
                </a:solidFill>
              </a:rPr>
              <a:t>TAC()</a:t>
            </a:r>
            <a:r>
              <a:rPr lang="en-CA" sz="2400" dirty="0" smtClean="0">
                <a:solidFill>
                  <a:srgbClr val="00B050"/>
                </a:solidFill>
              </a:rPr>
              <a:t> </a:t>
            </a:r>
            <a:r>
              <a:rPr lang="en-CA" sz="2400" dirty="0" smtClean="0">
                <a:solidFill>
                  <a:srgbClr val="126D96"/>
                </a:solidFill>
              </a:rPr>
              <a:t>and </a:t>
            </a:r>
            <a:r>
              <a:rPr lang="en-CA" sz="2400" b="1" dirty="0" smtClean="0">
                <a:solidFill>
                  <a:srgbClr val="00B050"/>
                </a:solidFill>
              </a:rPr>
              <a:t>Sense()</a:t>
            </a:r>
            <a:r>
              <a:rPr lang="en-CA" sz="2400" dirty="0" smtClean="0">
                <a:solidFill>
                  <a:srgbClr val="126D96"/>
                </a:solidFill>
              </a:rPr>
              <a:t> and also be tested in </a:t>
            </a:r>
            <a:r>
              <a:rPr lang="en-CA" sz="2400" b="1" dirty="0" smtClean="0">
                <a:solidFill>
                  <a:srgbClr val="00B050"/>
                </a:solidFill>
              </a:rPr>
              <a:t>runMSE()</a:t>
            </a:r>
            <a:r>
              <a:rPr lang="en-CA" sz="2400" dirty="0" smtClean="0">
                <a:solidFill>
                  <a:srgbClr val="126D96"/>
                </a:solidFill>
              </a:rPr>
              <a:t>.</a:t>
            </a:r>
            <a:endParaRPr lang="en-CA" sz="2400" dirty="0">
              <a:solidFill>
                <a:srgbClr val="126D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442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The format of DLMtool simulated data</vt:lpstr>
      <vt:lpstr>PowerPoint Presentation</vt:lpstr>
      <vt:lpstr>MP design</vt:lpstr>
      <vt:lpstr>MP design 2</vt:lpstr>
      <vt:lpstr>MP design 3: anything goes</vt:lpstr>
      <vt:lpstr>MP design 3: anything goes</vt:lpstr>
      <vt:lpstr>Three things left to do:</vt:lpstr>
      <vt:lpstr>PowerPoint Presentation</vt:lpstr>
      <vt:lpstr>Tips for MP design</vt:lpstr>
      <vt:lpstr>Handy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93</cp:revision>
  <dcterms:created xsi:type="dcterms:W3CDTF">2017-03-29T20:35:38Z</dcterms:created>
  <dcterms:modified xsi:type="dcterms:W3CDTF">2017-10-20T22:03:22Z</dcterms:modified>
</cp:coreProperties>
</file>