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41" r:id="rId2"/>
    <p:sldId id="258" r:id="rId3"/>
    <p:sldId id="325" r:id="rId4"/>
    <p:sldId id="342" r:id="rId5"/>
    <p:sldId id="343" r:id="rId6"/>
    <p:sldId id="344" r:id="rId7"/>
    <p:sldId id="345" r:id="rId8"/>
    <p:sldId id="346" r:id="rId9"/>
    <p:sldId id="347" r:id="rId10"/>
    <p:sldId id="336" r:id="rId11"/>
    <p:sldId id="337" r:id="rId12"/>
    <p:sldId id="338" r:id="rId13"/>
    <p:sldId id="339" r:id="rId14"/>
    <p:sldId id="34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F6BB00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88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C000"/>
                </a:solidFill>
              </a:rPr>
              <a:t>Custom </a:t>
            </a:r>
            <a:r>
              <a:rPr lang="en-US" altLang="en-US" dirty="0" smtClean="0">
                <a:solidFill>
                  <a:srgbClr val="FFC000"/>
                </a:solidFill>
              </a:rPr>
              <a:t>input control </a:t>
            </a:r>
            <a:r>
              <a:rPr lang="en-US" altLang="en-US" dirty="0" smtClean="0">
                <a:solidFill>
                  <a:srgbClr val="FFC000"/>
                </a:solidFill>
              </a:rPr>
              <a:t>MPs</a:t>
            </a:r>
            <a:endParaRPr lang="en-US" altLang="en-US" dirty="0">
              <a:solidFill>
                <a:srgbClr val="FFC000"/>
              </a:solidFill>
            </a:endParaRP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FC000"/>
                </a:solidFill>
              </a:rPr>
              <a:t>4c,  </a:t>
            </a:r>
            <a:r>
              <a:rPr lang="en-US" altLang="en-US" sz="1800" dirty="0">
                <a:solidFill>
                  <a:srgbClr val="FFC000"/>
                </a:solidFill>
              </a:rPr>
              <a:t>Nov </a:t>
            </a:r>
            <a:r>
              <a:rPr lang="en-US" altLang="en-US" sz="1800" dirty="0" smtClean="0">
                <a:solidFill>
                  <a:srgbClr val="FFC000"/>
                </a:solidFill>
              </a:rPr>
              <a:t>22</a:t>
            </a:r>
            <a:r>
              <a:rPr lang="en-US" altLang="en-US" sz="1800" baseline="30000" dirty="0" smtClean="0">
                <a:solidFill>
                  <a:srgbClr val="FFC000"/>
                </a:solidFill>
              </a:rPr>
              <a:t>nd</a:t>
            </a:r>
            <a:r>
              <a:rPr lang="en-US" altLang="en-US" sz="1800" dirty="0" smtClean="0">
                <a:solidFill>
                  <a:srgbClr val="FFC000"/>
                </a:solidFill>
              </a:rPr>
              <a:t> </a:t>
            </a:r>
            <a:r>
              <a:rPr lang="en-US" altLang="en-US" sz="1800" dirty="0">
                <a:solidFill>
                  <a:srgbClr val="FFC000"/>
                </a:solidFill>
              </a:rPr>
              <a:t>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/>
          <a:lstStyle/>
          <a:p>
            <a:r>
              <a:rPr lang="en-CA" dirty="0" smtClean="0"/>
              <a:t>An effort control MP using mean length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 err="1" smtClean="0">
                <a:solidFill>
                  <a:srgbClr val="00B050"/>
                </a:solidFill>
              </a:rPr>
              <a:t>MLTarg</a:t>
            </a:r>
            <a:r>
              <a:rPr lang="en-CA" dirty="0" smtClean="0">
                <a:solidFill>
                  <a:srgbClr val="00B050"/>
                </a:solidFill>
              </a:rPr>
              <a:t>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 </a:t>
            </a:r>
            <a:r>
              <a:rPr lang="en-CA" dirty="0">
                <a:solidFill>
                  <a:srgbClr val="00B050"/>
                </a:solidFill>
              </a:rPr>
              <a:t>rec = new(‘</a:t>
            </a:r>
            <a:r>
              <a:rPr lang="en-CA" dirty="0" err="1">
                <a:solidFill>
                  <a:srgbClr val="00B050"/>
                </a:solidFill>
              </a:rPr>
              <a:t>InputRec</a:t>
            </a:r>
            <a:r>
              <a:rPr lang="en-CA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     </a:t>
            </a:r>
            <a:r>
              <a:rPr lang="en-CA" dirty="0" err="1" smtClean="0">
                <a:solidFill>
                  <a:srgbClr val="00B050"/>
                </a:solidFill>
              </a:rPr>
              <a:t>currentYR</a:t>
            </a:r>
            <a:r>
              <a:rPr lang="en-CA" dirty="0" smtClean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= length(</a:t>
            </a:r>
            <a:r>
              <a:rPr lang="en-CA" dirty="0" err="1" smtClean="0">
                <a:solidFill>
                  <a:srgbClr val="00B050"/>
                </a:solidFill>
              </a:rPr>
              <a:t>Data@Year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 </a:t>
            </a:r>
            <a:r>
              <a:rPr lang="en-CA" dirty="0" err="1" smtClean="0">
                <a:solidFill>
                  <a:srgbClr val="00B050"/>
                </a:solidFill>
              </a:rPr>
              <a:t>rec@Effort</a:t>
            </a:r>
            <a:r>
              <a:rPr lang="en-CA" dirty="0" smtClean="0">
                <a:solidFill>
                  <a:srgbClr val="00B050"/>
                </a:solidFill>
              </a:rPr>
              <a:t> = </a:t>
            </a:r>
            <a:r>
              <a:rPr lang="en-CA" dirty="0" err="1" smtClean="0">
                <a:solidFill>
                  <a:srgbClr val="00B050"/>
                </a:solidFill>
              </a:rPr>
              <a:t>Data@ML</a:t>
            </a:r>
            <a:r>
              <a:rPr lang="en-CA" dirty="0" smtClean="0">
                <a:solidFill>
                  <a:srgbClr val="00B050"/>
                </a:solidFill>
              </a:rPr>
              <a:t>[x</a:t>
            </a:r>
            <a:r>
              <a:rPr lang="en-CA" dirty="0" smtClean="0">
                <a:solidFill>
                  <a:srgbClr val="00B050"/>
                </a:solidFill>
              </a:rPr>
              <a:t>, </a:t>
            </a:r>
            <a:r>
              <a:rPr lang="en-CA" dirty="0" err="1" smtClean="0">
                <a:solidFill>
                  <a:srgbClr val="00B050"/>
                </a:solidFill>
              </a:rPr>
              <a:t>currentYR</a:t>
            </a:r>
            <a:r>
              <a:rPr lang="en-CA" dirty="0" smtClean="0">
                <a:solidFill>
                  <a:srgbClr val="00B050"/>
                </a:solidFill>
              </a:rPr>
              <a:t>] / Data@L50[x]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     </a:t>
            </a:r>
            <a:r>
              <a:rPr lang="en-CA" dirty="0" smtClean="0">
                <a:solidFill>
                  <a:srgbClr val="00B050"/>
                </a:solidFill>
              </a:rPr>
              <a:t>rec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}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7318" y="3853408"/>
            <a:ext cx="32611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No spatial reallocation </a:t>
            </a:r>
            <a:endParaRPr lang="en-CA" sz="2200" dirty="0">
              <a:solidFill>
                <a:srgbClr val="126D9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4" y="5013176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126D96"/>
                </a:solidFill>
              </a:rPr>
              <a:t>Effort is current Effort multiplied by the ratio of mean length in the catch (ML) to length at 50% maturity (L50)</a:t>
            </a:r>
            <a:endParaRPr lang="en-CA" sz="2400" dirty="0">
              <a:solidFill>
                <a:srgbClr val="126D9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7318" y="3440704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No spatial closure</a:t>
            </a:r>
            <a:endParaRPr lang="en-CA" sz="2200" dirty="0">
              <a:solidFill>
                <a:srgbClr val="126D9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318" y="4266112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Size limit is not specified</a:t>
            </a:r>
            <a:endParaRPr lang="en-CA" sz="2200" dirty="0">
              <a:solidFill>
                <a:srgbClr val="126D9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075384" y="3276600"/>
            <a:ext cx="552400" cy="1592560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>
            <a:normAutofit/>
          </a:bodyPr>
          <a:lstStyle/>
          <a:p>
            <a:r>
              <a:rPr lang="en-CA" dirty="0" smtClean="0"/>
              <a:t>A fixed spatial control MP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Close1 = function(x, Data, …){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    rec </a:t>
            </a:r>
            <a:r>
              <a:rPr lang="en-CA" dirty="0">
                <a:solidFill>
                  <a:srgbClr val="00B050"/>
                </a:solidFill>
              </a:rPr>
              <a:t>= new(‘</a:t>
            </a:r>
            <a:r>
              <a:rPr lang="en-CA" dirty="0" err="1">
                <a:solidFill>
                  <a:srgbClr val="00B050"/>
                </a:solidFill>
              </a:rPr>
              <a:t>InputRec</a:t>
            </a:r>
            <a:r>
              <a:rPr lang="en-CA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    </a:t>
            </a:r>
            <a:r>
              <a:rPr lang="en-CA" dirty="0" err="1" smtClean="0">
                <a:solidFill>
                  <a:srgbClr val="00B050"/>
                </a:solidFill>
              </a:rPr>
              <a:t>rec@Spatial</a:t>
            </a:r>
            <a:r>
              <a:rPr lang="en-CA" dirty="0" smtClean="0">
                <a:solidFill>
                  <a:srgbClr val="00B050"/>
                </a:solidFill>
              </a:rPr>
              <a:t> = c(0, 1)  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    rec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}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950" y="4946057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No spatial reallocation </a:t>
            </a:r>
            <a:endParaRPr lang="en-CA" sz="2200" dirty="0">
              <a:solidFill>
                <a:srgbClr val="126D9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119" y="441611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126D96"/>
                </a:solidFill>
              </a:rPr>
              <a:t>Effort is current effort</a:t>
            </a:r>
            <a:endParaRPr lang="en-CA" sz="2400" dirty="0">
              <a:solidFill>
                <a:srgbClr val="126D9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0347" y="3261371"/>
            <a:ext cx="1877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Area 1 is shut</a:t>
            </a:r>
            <a:endParaRPr lang="en-CA" sz="2200" dirty="0">
              <a:solidFill>
                <a:srgbClr val="126D9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950" y="5445224"/>
            <a:ext cx="3019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Size limit is not specified</a:t>
            </a:r>
            <a:endParaRPr lang="en-CA" sz="2200" dirty="0">
              <a:solidFill>
                <a:srgbClr val="126D96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203848" y="2810993"/>
            <a:ext cx="144016" cy="545999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>
            <a:normAutofit/>
          </a:bodyPr>
          <a:lstStyle/>
          <a:p>
            <a:r>
              <a:rPr lang="en-CA" dirty="0" smtClean="0"/>
              <a:t>A fixed size limit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SL95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  </a:t>
            </a:r>
            <a:r>
              <a:rPr lang="en-CA" dirty="0">
                <a:solidFill>
                  <a:srgbClr val="00B050"/>
                </a:solidFill>
              </a:rPr>
              <a:t>rec = new(‘</a:t>
            </a:r>
            <a:r>
              <a:rPr lang="en-CA" dirty="0" err="1">
                <a:solidFill>
                  <a:srgbClr val="00B050"/>
                </a:solidFill>
              </a:rPr>
              <a:t>InputRec</a:t>
            </a:r>
            <a:r>
              <a:rPr lang="en-CA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  rec@LR5 = 90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  </a:t>
            </a:r>
            <a:r>
              <a:rPr lang="en-CA" dirty="0" err="1" smtClean="0">
                <a:solidFill>
                  <a:srgbClr val="00B050"/>
                </a:solidFill>
              </a:rPr>
              <a:t>rec@LFS</a:t>
            </a:r>
            <a:r>
              <a:rPr lang="en-CA" dirty="0" smtClean="0">
                <a:solidFill>
                  <a:srgbClr val="00B050"/>
                </a:solidFill>
              </a:rPr>
              <a:t> = 100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      rec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}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662" y="5622135"/>
            <a:ext cx="3384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No spatial reallocation </a:t>
            </a:r>
            <a:endParaRPr lang="en-CA" sz="2200" dirty="0">
              <a:solidFill>
                <a:srgbClr val="126D9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787318"/>
            <a:ext cx="337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126D96"/>
                </a:solidFill>
              </a:rPr>
              <a:t>Effort is current effort</a:t>
            </a:r>
            <a:endParaRPr lang="en-CA" sz="2400" dirty="0">
              <a:solidFill>
                <a:srgbClr val="126D9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191248"/>
            <a:ext cx="2713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No spatial closure</a:t>
            </a:r>
            <a:endParaRPr lang="en-CA" sz="2200" dirty="0">
              <a:solidFill>
                <a:srgbClr val="126D9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3037472"/>
            <a:ext cx="34563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Size limit is ~95cm, with allowance for +/- 5cm. </a:t>
            </a:r>
          </a:p>
          <a:p>
            <a:r>
              <a:rPr lang="en-CA" sz="2200" dirty="0" smtClean="0">
                <a:solidFill>
                  <a:srgbClr val="126D96"/>
                </a:solidFill>
              </a:rPr>
              <a:t>In this case length at 5% vulnerability is 90cm, length at full vulnerability is 100cm</a:t>
            </a:r>
            <a:endParaRPr lang="en-CA" sz="2200" dirty="0">
              <a:solidFill>
                <a:srgbClr val="126D9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48436" y="2872719"/>
            <a:ext cx="1567580" cy="628289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Remember the 3 more things?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675562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CA" dirty="0"/>
              <a:t>We have to assign the right class to our new </a:t>
            </a:r>
            <a:r>
              <a:rPr lang="en-CA" dirty="0" smtClean="0"/>
              <a:t>MPs: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B050"/>
                </a:solidFill>
              </a:rPr>
              <a:t>   class(</a:t>
            </a:r>
            <a:r>
              <a:rPr lang="en-CA" dirty="0" err="1" smtClean="0">
                <a:solidFill>
                  <a:srgbClr val="00B050"/>
                </a:solidFill>
              </a:rPr>
              <a:t>MLTarg</a:t>
            </a:r>
            <a:r>
              <a:rPr lang="en-CA" dirty="0" smtClean="0">
                <a:solidFill>
                  <a:srgbClr val="00B050"/>
                </a:solidFill>
              </a:rPr>
              <a:t>) = class(Close1) = class(SL95) = “Input”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dirty="0" smtClean="0"/>
              <a:t>They have to </a:t>
            </a:r>
            <a:r>
              <a:rPr lang="en-CA" dirty="0"/>
              <a:t>be visible to </a:t>
            </a:r>
            <a:r>
              <a:rPr lang="en-CA" dirty="0" smtClean="0"/>
              <a:t>DLMtool: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dirty="0" smtClean="0">
                <a:solidFill>
                  <a:srgbClr val="00B050"/>
                </a:solidFill>
              </a:rPr>
              <a:t>   environment(</a:t>
            </a:r>
            <a:r>
              <a:rPr lang="en-CA" dirty="0" err="1" smtClean="0">
                <a:solidFill>
                  <a:srgbClr val="00B050"/>
                </a:solidFill>
              </a:rPr>
              <a:t>MLTarg</a:t>
            </a:r>
            <a:r>
              <a:rPr lang="en-CA" dirty="0" smtClean="0">
                <a:solidFill>
                  <a:srgbClr val="00B050"/>
                </a:solidFill>
              </a:rPr>
              <a:t>) =  environment(</a:t>
            </a:r>
            <a:r>
              <a:rPr lang="en-CA" dirty="0" err="1" smtClean="0">
                <a:solidFill>
                  <a:srgbClr val="00B050"/>
                </a:solidFill>
              </a:rPr>
              <a:t>MLTarg</a:t>
            </a:r>
            <a:r>
              <a:rPr lang="en-CA" dirty="0" smtClean="0">
                <a:solidFill>
                  <a:srgbClr val="00B050"/>
                </a:solidFill>
              </a:rPr>
              <a:t>) =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 smtClean="0">
                <a:solidFill>
                  <a:srgbClr val="00B050"/>
                </a:solidFill>
              </a:rPr>
              <a:t>                                                 environment(SL95) = “DLMtool”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/>
              <a:t>And </a:t>
            </a:r>
            <a:r>
              <a:rPr lang="en-CA" dirty="0" smtClean="0"/>
              <a:t>they should </a:t>
            </a:r>
            <a:r>
              <a:rPr lang="en-CA" dirty="0"/>
              <a:t>be compatible with parallel processing: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B050"/>
                </a:solidFill>
              </a:rPr>
              <a:t>   </a:t>
            </a:r>
            <a:r>
              <a:rPr lang="en-CA" dirty="0" err="1" smtClean="0">
                <a:solidFill>
                  <a:srgbClr val="00B050"/>
                </a:solidFill>
              </a:rPr>
              <a:t>sfExport</a:t>
            </a:r>
            <a:r>
              <a:rPr lang="en-CA" dirty="0" smtClean="0">
                <a:solidFill>
                  <a:srgbClr val="00B050"/>
                </a:solidFill>
              </a:rPr>
              <a:t>(list=c(“</a:t>
            </a:r>
            <a:r>
              <a:rPr lang="en-CA" dirty="0" err="1" smtClean="0">
                <a:solidFill>
                  <a:srgbClr val="00B050"/>
                </a:solidFill>
              </a:rPr>
              <a:t>MLTarg</a:t>
            </a:r>
            <a:r>
              <a:rPr lang="en-CA" dirty="0" smtClean="0">
                <a:solidFill>
                  <a:srgbClr val="00B050"/>
                </a:solidFill>
              </a:rPr>
              <a:t>”, ”Close1”, ”SL95”))</a:t>
            </a: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 smtClean="0"/>
              <a:t>How did they do for an Albacore OM?</a:t>
            </a:r>
            <a:endParaRPr lang="en-CA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354318" cy="457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164288" y="3861048"/>
            <a:ext cx="1080120" cy="936104"/>
          </a:xfrm>
          <a:prstGeom prst="ellipse">
            <a:avLst/>
          </a:prstGeom>
          <a:noFill/>
          <a:ln w="63500">
            <a:solidFill>
              <a:srgbClr val="FFC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1979712" y="2533020"/>
            <a:ext cx="1080120" cy="895980"/>
          </a:xfrm>
          <a:prstGeom prst="ellipse">
            <a:avLst/>
          </a:prstGeom>
          <a:noFill/>
          <a:ln w="63500">
            <a:solidFill>
              <a:srgbClr val="FFC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3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27584" y="1412776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75656" y="2420888"/>
            <a:ext cx="705678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Input control MP design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Effort controls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Spatial controls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Size limits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 smtClean="0"/>
              <a:t>Design of input control MPs (class ‘Input’)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r>
              <a:rPr lang="en-CA" sz="2000" b="1" dirty="0" err="1" smtClean="0">
                <a:solidFill>
                  <a:srgbClr val="00B050"/>
                </a:solidFill>
              </a:rPr>
              <a:t>AnInputMP</a:t>
            </a:r>
            <a:r>
              <a:rPr lang="en-CA" sz="2000" b="1" dirty="0" smtClean="0">
                <a:solidFill>
                  <a:srgbClr val="00B050"/>
                </a:solidFill>
              </a:rPr>
              <a:t> = </a:t>
            </a:r>
            <a:r>
              <a:rPr lang="en-CA" sz="2000" b="1" dirty="0">
                <a:solidFill>
                  <a:srgbClr val="00B050"/>
                </a:solidFill>
              </a:rPr>
              <a:t>function(x, Data, ...) {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</a:rPr>
              <a:t>   </a:t>
            </a:r>
            <a:r>
              <a:rPr lang="en-CA" sz="2000" b="1" dirty="0" smtClean="0">
                <a:solidFill>
                  <a:srgbClr val="00B050"/>
                </a:solidFill>
              </a:rPr>
              <a:t>rec = new(‘</a:t>
            </a:r>
            <a:r>
              <a:rPr lang="en-CA" sz="2000" b="1" dirty="0" err="1" smtClean="0">
                <a:solidFill>
                  <a:srgbClr val="00B050"/>
                </a:solidFill>
              </a:rPr>
              <a:t>InputRec</a:t>
            </a:r>
            <a:r>
              <a:rPr lang="en-CA" sz="2000" b="1" dirty="0" smtClean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</a:rPr>
              <a:t>  &lt; </a:t>
            </a:r>
            <a:r>
              <a:rPr lang="en-CA" sz="2000" b="1" dirty="0" smtClean="0">
                <a:solidFill>
                  <a:srgbClr val="00B050"/>
                </a:solidFill>
              </a:rPr>
              <a:t>code for calculating </a:t>
            </a:r>
            <a:r>
              <a:rPr lang="en-CA" sz="2000" b="1" dirty="0" smtClean="0">
                <a:solidFill>
                  <a:srgbClr val="00B050"/>
                </a:solidFill>
              </a:rPr>
              <a:t>Effort, Spatial, Allocate LR5, LFR, HS, </a:t>
            </a:r>
            <a:r>
              <a:rPr lang="en-CA" sz="2000" b="1" dirty="0" err="1" smtClean="0">
                <a:solidFill>
                  <a:srgbClr val="00B050"/>
                </a:solidFill>
              </a:rPr>
              <a:t>Rmaxlen</a:t>
            </a:r>
            <a:r>
              <a:rPr lang="en-CA" sz="2000" b="1" dirty="0" smtClean="0">
                <a:solidFill>
                  <a:srgbClr val="00B050"/>
                </a:solidFill>
              </a:rPr>
              <a:t>,        	based </a:t>
            </a:r>
            <a:r>
              <a:rPr lang="en-CA" sz="2000" b="1" dirty="0" smtClean="0">
                <a:solidFill>
                  <a:srgbClr val="00B050"/>
                </a:solidFill>
              </a:rPr>
              <a:t>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</a:t>
            </a:r>
            <a:r>
              <a:rPr lang="en-CA" sz="2000" b="1" dirty="0" smtClean="0">
                <a:solidFill>
                  <a:srgbClr val="00B050"/>
                </a:solidFill>
              </a:rPr>
              <a:t>  </a:t>
            </a:r>
            <a:r>
              <a:rPr lang="en-CA" sz="2000" b="1" dirty="0" smtClean="0">
                <a:solidFill>
                  <a:srgbClr val="00B050"/>
                </a:solidFill>
              </a:rPr>
              <a:t>rec</a:t>
            </a:r>
            <a:endParaRPr lang="en-CA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779912" y="3861048"/>
            <a:ext cx="360040" cy="927264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92698" y="4788312"/>
            <a:ext cx="60486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 smtClean="0">
                <a:solidFill>
                  <a:srgbClr val="126D96"/>
                </a:solidFill>
              </a:rPr>
              <a:t>TAE: expressed as the fraction of current effort (effort in last historical year) </a:t>
            </a:r>
          </a:p>
          <a:p>
            <a:r>
              <a:rPr lang="en-CA" sz="2400" dirty="0" smtClean="0">
                <a:solidFill>
                  <a:srgbClr val="126D96"/>
                </a:solidFill>
              </a:rPr>
              <a:t>A number: e.g. </a:t>
            </a:r>
            <a:r>
              <a:rPr lang="en-CA" sz="2400" b="1" dirty="0" smtClean="0">
                <a:solidFill>
                  <a:srgbClr val="00B050"/>
                </a:solidFill>
              </a:rPr>
              <a:t>Effort = 0.9</a:t>
            </a:r>
            <a:endParaRPr lang="en-CA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 smtClean="0"/>
              <a:t>Design of input control MPs (class ‘Input’)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r>
              <a:rPr lang="en-CA" sz="2000" b="1" dirty="0" err="1" smtClean="0">
                <a:solidFill>
                  <a:srgbClr val="00B050"/>
                </a:solidFill>
              </a:rPr>
              <a:t>AnInputMP</a:t>
            </a:r>
            <a:r>
              <a:rPr lang="en-CA" sz="2000" b="1" dirty="0" smtClean="0">
                <a:solidFill>
                  <a:srgbClr val="00B050"/>
                </a:solidFill>
              </a:rPr>
              <a:t> = </a:t>
            </a:r>
            <a:r>
              <a:rPr lang="en-CA" sz="2000" b="1" dirty="0">
                <a:solidFill>
                  <a:srgbClr val="00B050"/>
                </a:solidFill>
              </a:rPr>
              <a:t>function(x, Data, ...) {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</a:rPr>
              <a:t>   </a:t>
            </a:r>
            <a:r>
              <a:rPr lang="en-CA" sz="2000" b="1" dirty="0" smtClean="0">
                <a:solidFill>
                  <a:srgbClr val="00B050"/>
                </a:solidFill>
              </a:rPr>
              <a:t>rec = new(‘</a:t>
            </a:r>
            <a:r>
              <a:rPr lang="en-CA" sz="2000" b="1" dirty="0" err="1" smtClean="0">
                <a:solidFill>
                  <a:srgbClr val="00B050"/>
                </a:solidFill>
              </a:rPr>
              <a:t>InputRec</a:t>
            </a:r>
            <a:r>
              <a:rPr lang="en-CA" sz="2000" b="1" dirty="0" smtClean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</a:rPr>
              <a:t>  &lt; </a:t>
            </a:r>
            <a:r>
              <a:rPr lang="en-CA" sz="2000" b="1" dirty="0" smtClean="0">
                <a:solidFill>
                  <a:srgbClr val="00B050"/>
                </a:solidFill>
              </a:rPr>
              <a:t>code for calculating </a:t>
            </a:r>
            <a:r>
              <a:rPr lang="en-CA" sz="2000" b="1" dirty="0" smtClean="0">
                <a:solidFill>
                  <a:srgbClr val="00B050"/>
                </a:solidFill>
              </a:rPr>
              <a:t>Effort, Spatial, Allocate LR5, LFR, HS, </a:t>
            </a:r>
            <a:r>
              <a:rPr lang="en-CA" sz="2000" b="1" dirty="0" err="1" smtClean="0">
                <a:solidFill>
                  <a:srgbClr val="00B050"/>
                </a:solidFill>
              </a:rPr>
              <a:t>Rmaxlen</a:t>
            </a:r>
            <a:r>
              <a:rPr lang="en-CA" sz="2000" b="1" dirty="0" smtClean="0">
                <a:solidFill>
                  <a:srgbClr val="00B050"/>
                </a:solidFill>
              </a:rPr>
              <a:t>,        	based </a:t>
            </a:r>
            <a:r>
              <a:rPr lang="en-CA" sz="2000" b="1" dirty="0" smtClean="0">
                <a:solidFill>
                  <a:srgbClr val="00B050"/>
                </a:solidFill>
              </a:rPr>
              <a:t>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</a:t>
            </a:r>
            <a:r>
              <a:rPr lang="en-CA" sz="2000" b="1" dirty="0" smtClean="0">
                <a:solidFill>
                  <a:srgbClr val="00B050"/>
                </a:solidFill>
              </a:rPr>
              <a:t>  </a:t>
            </a:r>
            <a:r>
              <a:rPr lang="en-CA" sz="2000" b="1" dirty="0" smtClean="0">
                <a:solidFill>
                  <a:srgbClr val="00B050"/>
                </a:solidFill>
              </a:rPr>
              <a:t>rec</a:t>
            </a:r>
            <a:endParaRPr lang="en-CA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54910" y="3861049"/>
            <a:ext cx="89098" cy="1136026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75656" y="4997075"/>
            <a:ext cx="60486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 smtClean="0">
                <a:solidFill>
                  <a:srgbClr val="126D96"/>
                </a:solidFill>
              </a:rPr>
              <a:t>Degree of spatial closure (fraction of current effort) in the 2 areas of DLMtool. </a:t>
            </a:r>
          </a:p>
          <a:p>
            <a:r>
              <a:rPr lang="en-CA" sz="2400" dirty="0" smtClean="0">
                <a:solidFill>
                  <a:srgbClr val="126D96"/>
                </a:solidFill>
              </a:rPr>
              <a:t>A vector 2-long: e.g. </a:t>
            </a:r>
            <a:r>
              <a:rPr lang="en-CA" sz="2400" b="1" dirty="0" smtClean="0">
                <a:solidFill>
                  <a:srgbClr val="00B050"/>
                </a:solidFill>
              </a:rPr>
              <a:t>Spatial = c(0.5, 1)</a:t>
            </a:r>
            <a:endParaRPr lang="en-CA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 smtClean="0"/>
              <a:t>Design of input control MPs (class ‘Input’)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r>
              <a:rPr lang="en-CA" sz="2000" b="1" dirty="0" err="1" smtClean="0">
                <a:solidFill>
                  <a:srgbClr val="00B050"/>
                </a:solidFill>
              </a:rPr>
              <a:t>AnInputMP</a:t>
            </a:r>
            <a:r>
              <a:rPr lang="en-CA" sz="2000" b="1" dirty="0" smtClean="0">
                <a:solidFill>
                  <a:srgbClr val="00B050"/>
                </a:solidFill>
              </a:rPr>
              <a:t> = </a:t>
            </a:r>
            <a:r>
              <a:rPr lang="en-CA" sz="2000" b="1" dirty="0">
                <a:solidFill>
                  <a:srgbClr val="00B050"/>
                </a:solidFill>
              </a:rPr>
              <a:t>function(x, Data, ...) {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</a:rPr>
              <a:t>   </a:t>
            </a:r>
            <a:r>
              <a:rPr lang="en-CA" sz="2000" b="1" dirty="0" smtClean="0">
                <a:solidFill>
                  <a:srgbClr val="00B050"/>
                </a:solidFill>
              </a:rPr>
              <a:t>rec = new(‘</a:t>
            </a:r>
            <a:r>
              <a:rPr lang="en-CA" sz="2000" b="1" dirty="0" err="1" smtClean="0">
                <a:solidFill>
                  <a:srgbClr val="00B050"/>
                </a:solidFill>
              </a:rPr>
              <a:t>InputRec</a:t>
            </a:r>
            <a:r>
              <a:rPr lang="en-CA" sz="2000" b="1" dirty="0" smtClean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</a:rPr>
              <a:t>  &lt; </a:t>
            </a:r>
            <a:r>
              <a:rPr lang="en-CA" sz="2000" b="1" dirty="0" smtClean="0">
                <a:solidFill>
                  <a:srgbClr val="00B050"/>
                </a:solidFill>
              </a:rPr>
              <a:t>code for calculating </a:t>
            </a:r>
            <a:r>
              <a:rPr lang="en-CA" sz="2000" b="1" dirty="0" smtClean="0">
                <a:solidFill>
                  <a:srgbClr val="00B050"/>
                </a:solidFill>
              </a:rPr>
              <a:t>Effort, Spatial, Allocate LR5, LFR, HS, </a:t>
            </a:r>
            <a:r>
              <a:rPr lang="en-CA" sz="2000" b="1" dirty="0" err="1" smtClean="0">
                <a:solidFill>
                  <a:srgbClr val="00B050"/>
                </a:solidFill>
              </a:rPr>
              <a:t>Rmaxlen</a:t>
            </a:r>
            <a:r>
              <a:rPr lang="en-CA" sz="2000" b="1" dirty="0" smtClean="0">
                <a:solidFill>
                  <a:srgbClr val="00B050"/>
                </a:solidFill>
              </a:rPr>
              <a:t>,        	based </a:t>
            </a:r>
            <a:r>
              <a:rPr lang="en-CA" sz="2000" b="1" dirty="0" smtClean="0">
                <a:solidFill>
                  <a:srgbClr val="00B050"/>
                </a:solidFill>
              </a:rPr>
              <a:t>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</a:t>
            </a:r>
            <a:r>
              <a:rPr lang="en-CA" sz="2000" b="1" dirty="0" smtClean="0">
                <a:solidFill>
                  <a:srgbClr val="00B050"/>
                </a:solidFill>
              </a:rPr>
              <a:t>  </a:t>
            </a:r>
            <a:r>
              <a:rPr lang="en-CA" sz="2000" b="1" dirty="0" smtClean="0">
                <a:solidFill>
                  <a:srgbClr val="00B050"/>
                </a:solidFill>
              </a:rPr>
              <a:t>rec</a:t>
            </a:r>
            <a:endParaRPr lang="en-CA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60032" y="3861049"/>
            <a:ext cx="521146" cy="1136026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5656" y="4997075"/>
            <a:ext cx="60486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 smtClean="0">
                <a:solidFill>
                  <a:srgbClr val="126D96"/>
                </a:solidFill>
              </a:rPr>
              <a:t>The fraction of effort in newly closed areas that is reallocated to open areas. </a:t>
            </a:r>
          </a:p>
          <a:p>
            <a:r>
              <a:rPr lang="en-CA" sz="2400" dirty="0" smtClean="0">
                <a:solidFill>
                  <a:srgbClr val="126D96"/>
                </a:solidFill>
              </a:rPr>
              <a:t>A number: e.g. </a:t>
            </a:r>
            <a:r>
              <a:rPr lang="en-CA" sz="2400" b="1" dirty="0" smtClean="0">
                <a:solidFill>
                  <a:srgbClr val="00B050"/>
                </a:solidFill>
              </a:rPr>
              <a:t>Allocate = 0.5</a:t>
            </a:r>
            <a:endParaRPr lang="en-CA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 smtClean="0"/>
              <a:t>Design of input control MPs (class ‘Input’)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r>
              <a:rPr lang="en-CA" sz="2000" b="1" dirty="0" err="1" smtClean="0">
                <a:solidFill>
                  <a:srgbClr val="00B050"/>
                </a:solidFill>
              </a:rPr>
              <a:t>AnInputMP</a:t>
            </a:r>
            <a:r>
              <a:rPr lang="en-CA" sz="2000" b="1" dirty="0" smtClean="0">
                <a:solidFill>
                  <a:srgbClr val="00B050"/>
                </a:solidFill>
              </a:rPr>
              <a:t> = </a:t>
            </a:r>
            <a:r>
              <a:rPr lang="en-CA" sz="2000" b="1" dirty="0">
                <a:solidFill>
                  <a:srgbClr val="00B050"/>
                </a:solidFill>
              </a:rPr>
              <a:t>function(x, Data, ...) {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</a:rPr>
              <a:t>   </a:t>
            </a:r>
            <a:r>
              <a:rPr lang="en-CA" sz="2000" b="1" dirty="0" smtClean="0">
                <a:solidFill>
                  <a:srgbClr val="00B050"/>
                </a:solidFill>
              </a:rPr>
              <a:t>rec = new(‘</a:t>
            </a:r>
            <a:r>
              <a:rPr lang="en-CA" sz="2000" b="1" dirty="0" err="1" smtClean="0">
                <a:solidFill>
                  <a:srgbClr val="00B050"/>
                </a:solidFill>
              </a:rPr>
              <a:t>InputRec</a:t>
            </a:r>
            <a:r>
              <a:rPr lang="en-CA" sz="2000" b="1" dirty="0" smtClean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</a:rPr>
              <a:t>  &lt; </a:t>
            </a:r>
            <a:r>
              <a:rPr lang="en-CA" sz="2000" b="1" dirty="0" smtClean="0">
                <a:solidFill>
                  <a:srgbClr val="00B050"/>
                </a:solidFill>
              </a:rPr>
              <a:t>code for calculating </a:t>
            </a:r>
            <a:r>
              <a:rPr lang="en-CA" sz="2000" b="1" dirty="0" smtClean="0">
                <a:solidFill>
                  <a:srgbClr val="00B050"/>
                </a:solidFill>
              </a:rPr>
              <a:t>Effort, Spatial, Allocate LR5, LFR, HS, </a:t>
            </a:r>
            <a:r>
              <a:rPr lang="en-CA" sz="2000" b="1" dirty="0" err="1" smtClean="0">
                <a:solidFill>
                  <a:srgbClr val="00B050"/>
                </a:solidFill>
              </a:rPr>
              <a:t>Rmaxlen</a:t>
            </a:r>
            <a:r>
              <a:rPr lang="en-CA" sz="2000" b="1" dirty="0" smtClean="0">
                <a:solidFill>
                  <a:srgbClr val="00B050"/>
                </a:solidFill>
              </a:rPr>
              <a:t>,        	based </a:t>
            </a:r>
            <a:r>
              <a:rPr lang="en-CA" sz="2000" b="1" dirty="0" smtClean="0">
                <a:solidFill>
                  <a:srgbClr val="00B050"/>
                </a:solidFill>
              </a:rPr>
              <a:t>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</a:t>
            </a:r>
            <a:r>
              <a:rPr lang="en-CA" sz="2000" b="1" dirty="0" smtClean="0">
                <a:solidFill>
                  <a:srgbClr val="00B050"/>
                </a:solidFill>
              </a:rPr>
              <a:t>  </a:t>
            </a:r>
            <a:r>
              <a:rPr lang="en-CA" sz="2000" b="1" dirty="0" smtClean="0">
                <a:solidFill>
                  <a:srgbClr val="00B050"/>
                </a:solidFill>
              </a:rPr>
              <a:t>rec</a:t>
            </a:r>
            <a:endParaRPr lang="en-CA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60032" y="3861048"/>
            <a:ext cx="1296144" cy="1136027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5656" y="4997075"/>
            <a:ext cx="60486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 smtClean="0">
                <a:solidFill>
                  <a:srgbClr val="126D96"/>
                </a:solidFill>
              </a:rPr>
              <a:t>The </a:t>
            </a:r>
            <a:r>
              <a:rPr lang="en-CA" sz="2400" dirty="0" smtClean="0">
                <a:solidFill>
                  <a:srgbClr val="126D96"/>
                </a:solidFill>
              </a:rPr>
              <a:t>length at 5% retention </a:t>
            </a:r>
            <a:endParaRPr lang="en-CA" sz="2400" dirty="0" smtClean="0">
              <a:solidFill>
                <a:srgbClr val="126D96"/>
              </a:solidFill>
            </a:endParaRPr>
          </a:p>
          <a:p>
            <a:r>
              <a:rPr lang="en-CA" sz="2400" dirty="0" smtClean="0">
                <a:solidFill>
                  <a:srgbClr val="126D96"/>
                </a:solidFill>
              </a:rPr>
              <a:t>A number: e.g. </a:t>
            </a:r>
            <a:r>
              <a:rPr lang="en-CA" sz="2400" b="1" dirty="0" smtClean="0">
                <a:solidFill>
                  <a:srgbClr val="00B050"/>
                </a:solidFill>
              </a:rPr>
              <a:t>LR5= 57.8</a:t>
            </a:r>
            <a:endParaRPr lang="en-CA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 smtClean="0"/>
              <a:t>Design of input control MPs (class ‘Input’)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r>
              <a:rPr lang="en-CA" sz="2000" b="1" dirty="0" err="1" smtClean="0">
                <a:solidFill>
                  <a:srgbClr val="00B050"/>
                </a:solidFill>
              </a:rPr>
              <a:t>AnInputMP</a:t>
            </a:r>
            <a:r>
              <a:rPr lang="en-CA" sz="2000" b="1" dirty="0" smtClean="0">
                <a:solidFill>
                  <a:srgbClr val="00B050"/>
                </a:solidFill>
              </a:rPr>
              <a:t> = </a:t>
            </a:r>
            <a:r>
              <a:rPr lang="en-CA" sz="2000" b="1" dirty="0">
                <a:solidFill>
                  <a:srgbClr val="00B050"/>
                </a:solidFill>
              </a:rPr>
              <a:t>function(x, Data, ...) {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</a:rPr>
              <a:t>   </a:t>
            </a:r>
            <a:r>
              <a:rPr lang="en-CA" sz="2000" b="1" dirty="0" smtClean="0">
                <a:solidFill>
                  <a:srgbClr val="00B050"/>
                </a:solidFill>
              </a:rPr>
              <a:t>rec = new(‘</a:t>
            </a:r>
            <a:r>
              <a:rPr lang="en-CA" sz="2000" b="1" dirty="0" err="1" smtClean="0">
                <a:solidFill>
                  <a:srgbClr val="00B050"/>
                </a:solidFill>
              </a:rPr>
              <a:t>InputRec</a:t>
            </a:r>
            <a:r>
              <a:rPr lang="en-CA" sz="2000" b="1" dirty="0" smtClean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</a:rPr>
              <a:t>  &lt; </a:t>
            </a:r>
            <a:r>
              <a:rPr lang="en-CA" sz="2000" b="1" dirty="0" smtClean="0">
                <a:solidFill>
                  <a:srgbClr val="00B050"/>
                </a:solidFill>
              </a:rPr>
              <a:t>code for calculating </a:t>
            </a:r>
            <a:r>
              <a:rPr lang="en-CA" sz="2000" b="1" dirty="0" smtClean="0">
                <a:solidFill>
                  <a:srgbClr val="00B050"/>
                </a:solidFill>
              </a:rPr>
              <a:t>Effort, Spatial, Allocate LR5, LFR, HS, </a:t>
            </a:r>
            <a:r>
              <a:rPr lang="en-CA" sz="2000" b="1" dirty="0" err="1" smtClean="0">
                <a:solidFill>
                  <a:srgbClr val="00B050"/>
                </a:solidFill>
              </a:rPr>
              <a:t>Rmaxlen</a:t>
            </a:r>
            <a:r>
              <a:rPr lang="en-CA" sz="2000" b="1" dirty="0" smtClean="0">
                <a:solidFill>
                  <a:srgbClr val="00B050"/>
                </a:solidFill>
              </a:rPr>
              <a:t>,        	based </a:t>
            </a:r>
            <a:r>
              <a:rPr lang="en-CA" sz="2000" b="1" dirty="0" smtClean="0">
                <a:solidFill>
                  <a:srgbClr val="00B050"/>
                </a:solidFill>
              </a:rPr>
              <a:t>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</a:t>
            </a:r>
            <a:r>
              <a:rPr lang="en-CA" sz="2000" b="1" dirty="0" smtClean="0">
                <a:solidFill>
                  <a:srgbClr val="00B050"/>
                </a:solidFill>
              </a:rPr>
              <a:t>  </a:t>
            </a:r>
            <a:r>
              <a:rPr lang="en-CA" sz="2000" b="1" dirty="0" smtClean="0">
                <a:solidFill>
                  <a:srgbClr val="00B050"/>
                </a:solidFill>
              </a:rPr>
              <a:t>rec</a:t>
            </a:r>
            <a:endParaRPr lang="en-CA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436096" y="3861048"/>
            <a:ext cx="1296144" cy="1136027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5085184"/>
            <a:ext cx="60486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 smtClean="0">
                <a:solidFill>
                  <a:srgbClr val="126D96"/>
                </a:solidFill>
              </a:rPr>
              <a:t>The </a:t>
            </a:r>
            <a:r>
              <a:rPr lang="en-CA" sz="2400" dirty="0" smtClean="0">
                <a:solidFill>
                  <a:srgbClr val="126D96"/>
                </a:solidFill>
              </a:rPr>
              <a:t>length at 100% retention </a:t>
            </a:r>
            <a:endParaRPr lang="en-CA" sz="2400" dirty="0" smtClean="0">
              <a:solidFill>
                <a:srgbClr val="126D96"/>
              </a:solidFill>
            </a:endParaRPr>
          </a:p>
          <a:p>
            <a:r>
              <a:rPr lang="en-CA" sz="2400" dirty="0" smtClean="0">
                <a:solidFill>
                  <a:srgbClr val="126D96"/>
                </a:solidFill>
              </a:rPr>
              <a:t>A number: e.g. </a:t>
            </a:r>
            <a:r>
              <a:rPr lang="en-CA" sz="2400" b="1" dirty="0" smtClean="0">
                <a:solidFill>
                  <a:srgbClr val="00B050"/>
                </a:solidFill>
              </a:rPr>
              <a:t>LFR= 92.1</a:t>
            </a:r>
            <a:endParaRPr lang="en-CA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7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 smtClean="0"/>
              <a:t>Design of input control MPs (class ‘Input’)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r>
              <a:rPr lang="en-CA" sz="2000" b="1" dirty="0" err="1" smtClean="0">
                <a:solidFill>
                  <a:srgbClr val="00B050"/>
                </a:solidFill>
              </a:rPr>
              <a:t>AnInputMP</a:t>
            </a:r>
            <a:r>
              <a:rPr lang="en-CA" sz="2000" b="1" dirty="0" smtClean="0">
                <a:solidFill>
                  <a:srgbClr val="00B050"/>
                </a:solidFill>
              </a:rPr>
              <a:t> = </a:t>
            </a:r>
            <a:r>
              <a:rPr lang="en-CA" sz="2000" b="1" dirty="0">
                <a:solidFill>
                  <a:srgbClr val="00B050"/>
                </a:solidFill>
              </a:rPr>
              <a:t>function(x, Data, ...) {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</a:rPr>
              <a:t>   </a:t>
            </a:r>
            <a:r>
              <a:rPr lang="en-CA" sz="2000" b="1" dirty="0" smtClean="0">
                <a:solidFill>
                  <a:srgbClr val="00B050"/>
                </a:solidFill>
              </a:rPr>
              <a:t>rec = new(‘</a:t>
            </a:r>
            <a:r>
              <a:rPr lang="en-CA" sz="2000" b="1" dirty="0" err="1" smtClean="0">
                <a:solidFill>
                  <a:srgbClr val="00B050"/>
                </a:solidFill>
              </a:rPr>
              <a:t>InputRec</a:t>
            </a:r>
            <a:r>
              <a:rPr lang="en-CA" sz="2000" b="1" dirty="0" smtClean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</a:rPr>
              <a:t>  &lt; </a:t>
            </a:r>
            <a:r>
              <a:rPr lang="en-CA" sz="2000" b="1" dirty="0" smtClean="0">
                <a:solidFill>
                  <a:srgbClr val="00B050"/>
                </a:solidFill>
              </a:rPr>
              <a:t>code for calculating </a:t>
            </a:r>
            <a:r>
              <a:rPr lang="en-CA" sz="2000" b="1" dirty="0" smtClean="0">
                <a:solidFill>
                  <a:srgbClr val="00B050"/>
                </a:solidFill>
              </a:rPr>
              <a:t>Effort, Spatial, Allocate LR5, LFR, HS, </a:t>
            </a:r>
            <a:r>
              <a:rPr lang="en-CA" sz="2000" b="1" dirty="0" err="1" smtClean="0">
                <a:solidFill>
                  <a:srgbClr val="00B050"/>
                </a:solidFill>
              </a:rPr>
              <a:t>Rmaxlen</a:t>
            </a:r>
            <a:r>
              <a:rPr lang="en-CA" sz="2000" b="1" dirty="0" smtClean="0">
                <a:solidFill>
                  <a:srgbClr val="00B050"/>
                </a:solidFill>
              </a:rPr>
              <a:t>,        	based </a:t>
            </a:r>
            <a:r>
              <a:rPr lang="en-CA" sz="2000" b="1" dirty="0" smtClean="0">
                <a:solidFill>
                  <a:srgbClr val="00B050"/>
                </a:solidFill>
              </a:rPr>
              <a:t>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</a:t>
            </a:r>
            <a:r>
              <a:rPr lang="en-CA" sz="2000" b="1" dirty="0" smtClean="0">
                <a:solidFill>
                  <a:srgbClr val="00B050"/>
                </a:solidFill>
              </a:rPr>
              <a:t>  </a:t>
            </a:r>
            <a:r>
              <a:rPr lang="en-CA" sz="2000" b="1" dirty="0" smtClean="0">
                <a:solidFill>
                  <a:srgbClr val="00B050"/>
                </a:solidFill>
              </a:rPr>
              <a:t>rec</a:t>
            </a:r>
            <a:endParaRPr lang="en-CA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868144" y="3861048"/>
            <a:ext cx="1296144" cy="1136027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5085184"/>
            <a:ext cx="60486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 smtClean="0">
                <a:solidFill>
                  <a:srgbClr val="126D96"/>
                </a:solidFill>
              </a:rPr>
              <a:t>The </a:t>
            </a:r>
            <a:r>
              <a:rPr lang="en-CA" sz="2400" dirty="0" smtClean="0">
                <a:solidFill>
                  <a:srgbClr val="126D96"/>
                </a:solidFill>
              </a:rPr>
              <a:t>upper slot limit, a length above which there is zero retention.</a:t>
            </a:r>
            <a:endParaRPr lang="en-CA" sz="2400" dirty="0" smtClean="0">
              <a:solidFill>
                <a:srgbClr val="126D96"/>
              </a:solidFill>
            </a:endParaRPr>
          </a:p>
          <a:p>
            <a:r>
              <a:rPr lang="en-CA" sz="2400" dirty="0" smtClean="0">
                <a:solidFill>
                  <a:srgbClr val="126D96"/>
                </a:solidFill>
              </a:rPr>
              <a:t>A number: e.g. </a:t>
            </a:r>
            <a:r>
              <a:rPr lang="en-CA" sz="2400" b="1" dirty="0" smtClean="0">
                <a:solidFill>
                  <a:srgbClr val="00B050"/>
                </a:solidFill>
              </a:rPr>
              <a:t>HS = 100</a:t>
            </a:r>
            <a:endParaRPr lang="en-CA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 smtClean="0"/>
              <a:t>Design of input control MPs (class ‘Input’)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 smtClean="0"/>
          </a:p>
          <a:p>
            <a:pPr marL="0" indent="0">
              <a:buNone/>
            </a:pPr>
            <a:r>
              <a:rPr lang="en-CA" sz="2000" b="1" dirty="0" err="1" smtClean="0">
                <a:solidFill>
                  <a:srgbClr val="00B050"/>
                </a:solidFill>
              </a:rPr>
              <a:t>AnInputMP</a:t>
            </a:r>
            <a:r>
              <a:rPr lang="en-CA" sz="2000" b="1" dirty="0" smtClean="0">
                <a:solidFill>
                  <a:srgbClr val="00B050"/>
                </a:solidFill>
              </a:rPr>
              <a:t> = </a:t>
            </a:r>
            <a:r>
              <a:rPr lang="en-CA" sz="2000" b="1" dirty="0">
                <a:solidFill>
                  <a:srgbClr val="00B050"/>
                </a:solidFill>
              </a:rPr>
              <a:t>function(x, Data, ...) {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</a:rPr>
              <a:t>   </a:t>
            </a:r>
            <a:r>
              <a:rPr lang="en-CA" sz="2000" b="1" dirty="0" smtClean="0">
                <a:solidFill>
                  <a:srgbClr val="00B050"/>
                </a:solidFill>
              </a:rPr>
              <a:t>rec = new(‘</a:t>
            </a:r>
            <a:r>
              <a:rPr lang="en-CA" sz="2000" b="1" dirty="0" err="1" smtClean="0">
                <a:solidFill>
                  <a:srgbClr val="00B050"/>
                </a:solidFill>
              </a:rPr>
              <a:t>InputRec</a:t>
            </a:r>
            <a:r>
              <a:rPr lang="en-CA" sz="2000" b="1" dirty="0" smtClean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 smtClean="0">
                <a:solidFill>
                  <a:srgbClr val="00B050"/>
                </a:solidFill>
              </a:rPr>
              <a:t>  &lt; </a:t>
            </a:r>
            <a:r>
              <a:rPr lang="en-CA" sz="2000" b="1" dirty="0" smtClean="0">
                <a:solidFill>
                  <a:srgbClr val="00B050"/>
                </a:solidFill>
              </a:rPr>
              <a:t>code for calculating </a:t>
            </a:r>
            <a:r>
              <a:rPr lang="en-CA" sz="2000" b="1" dirty="0" smtClean="0">
                <a:solidFill>
                  <a:srgbClr val="00B050"/>
                </a:solidFill>
              </a:rPr>
              <a:t>Effort, Spatial, Allocate LR5, LFR, HS, </a:t>
            </a:r>
            <a:r>
              <a:rPr lang="en-CA" sz="2000" b="1" dirty="0" err="1" smtClean="0">
                <a:solidFill>
                  <a:srgbClr val="00B050"/>
                </a:solidFill>
              </a:rPr>
              <a:t>Rmaxlen</a:t>
            </a:r>
            <a:r>
              <a:rPr lang="en-CA" sz="2000" b="1" dirty="0" smtClean="0">
                <a:solidFill>
                  <a:srgbClr val="00B050"/>
                </a:solidFill>
              </a:rPr>
              <a:t>,        	based </a:t>
            </a:r>
            <a:r>
              <a:rPr lang="en-CA" sz="2000" b="1" dirty="0" smtClean="0">
                <a:solidFill>
                  <a:srgbClr val="00B050"/>
                </a:solidFill>
              </a:rPr>
              <a:t>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</a:t>
            </a:r>
            <a:r>
              <a:rPr lang="en-CA" sz="2000" b="1" dirty="0" smtClean="0">
                <a:solidFill>
                  <a:srgbClr val="00B050"/>
                </a:solidFill>
              </a:rPr>
              <a:t>  </a:t>
            </a:r>
            <a:r>
              <a:rPr lang="en-CA" sz="2000" b="1" dirty="0" smtClean="0">
                <a:solidFill>
                  <a:srgbClr val="00B050"/>
                </a:solidFill>
              </a:rPr>
              <a:t>rec</a:t>
            </a:r>
            <a:endParaRPr lang="en-CA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588224" y="3861048"/>
            <a:ext cx="1296144" cy="1136027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5085184"/>
            <a:ext cx="60486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 err="1" smtClean="0">
                <a:solidFill>
                  <a:srgbClr val="126D96"/>
                </a:solidFill>
              </a:rPr>
              <a:t>Th</a:t>
            </a:r>
            <a:r>
              <a:rPr lang="en-CA" sz="2400" dirty="0" smtClean="0">
                <a:solidFill>
                  <a:srgbClr val="126D96"/>
                </a:solidFill>
              </a:rPr>
              <a:t>            e retention of fish of maximum size.</a:t>
            </a:r>
            <a:endParaRPr lang="en-CA" sz="2400" dirty="0" smtClean="0">
              <a:solidFill>
                <a:srgbClr val="126D96"/>
              </a:solidFill>
            </a:endParaRPr>
          </a:p>
          <a:p>
            <a:r>
              <a:rPr lang="en-CA" sz="2400" dirty="0" smtClean="0">
                <a:solidFill>
                  <a:srgbClr val="126D96"/>
                </a:solidFill>
              </a:rPr>
              <a:t>A </a:t>
            </a:r>
            <a:r>
              <a:rPr lang="en-CA" sz="2400" dirty="0" smtClean="0">
                <a:solidFill>
                  <a:srgbClr val="126D96"/>
                </a:solidFill>
              </a:rPr>
              <a:t>fraction</a:t>
            </a:r>
            <a:r>
              <a:rPr lang="en-CA" sz="2400" dirty="0" smtClean="0">
                <a:solidFill>
                  <a:srgbClr val="126D96"/>
                </a:solidFill>
              </a:rPr>
              <a:t>: </a:t>
            </a:r>
            <a:r>
              <a:rPr lang="en-CA" sz="2400" dirty="0" smtClean="0">
                <a:solidFill>
                  <a:srgbClr val="126D96"/>
                </a:solidFill>
              </a:rPr>
              <a:t>e.g. </a:t>
            </a:r>
            <a:r>
              <a:rPr lang="en-CA" sz="2400" b="1" dirty="0" err="1" smtClean="0">
                <a:solidFill>
                  <a:srgbClr val="00B050"/>
                </a:solidFill>
              </a:rPr>
              <a:t>Rmaxlen</a:t>
            </a:r>
            <a:r>
              <a:rPr lang="en-CA" sz="2400" b="1" dirty="0" smtClean="0">
                <a:solidFill>
                  <a:srgbClr val="00B050"/>
                </a:solidFill>
              </a:rPr>
              <a:t> = 0.213</a:t>
            </a:r>
            <a:endParaRPr lang="en-CA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1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957</Words>
  <Application>Microsoft Office PowerPoint</Application>
  <PresentationFormat>On-screen Show (4:3)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Depth</vt:lpstr>
      <vt:lpstr>PowerPoint Presentation</vt:lpstr>
      <vt:lpstr>Agenda</vt:lpstr>
      <vt:lpstr>Design of input control MPs (class ‘Input’)</vt:lpstr>
      <vt:lpstr>Design of input control MPs (class ‘Input’)</vt:lpstr>
      <vt:lpstr>Design of input control MPs (class ‘Input’)</vt:lpstr>
      <vt:lpstr>Design of input control MPs (class ‘Input’)</vt:lpstr>
      <vt:lpstr>Design of input control MPs (class ‘Input’)</vt:lpstr>
      <vt:lpstr>Design of input control MPs (class ‘Input’)</vt:lpstr>
      <vt:lpstr>Design of input control MPs (class ‘Input’)</vt:lpstr>
      <vt:lpstr>An effort control MP using mean length data</vt:lpstr>
      <vt:lpstr>A fixed spatial control MP</vt:lpstr>
      <vt:lpstr>A fixed size limit</vt:lpstr>
      <vt:lpstr>Remember the 3 more things?</vt:lpstr>
      <vt:lpstr>How did they do for an Albacore OM?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104</cp:revision>
  <dcterms:created xsi:type="dcterms:W3CDTF">2017-03-29T20:35:38Z</dcterms:created>
  <dcterms:modified xsi:type="dcterms:W3CDTF">2017-10-20T22:03:15Z</dcterms:modified>
</cp:coreProperties>
</file>