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5" r:id="rId2"/>
    <p:sldId id="258" r:id="rId3"/>
    <p:sldId id="325" r:id="rId4"/>
    <p:sldId id="358" r:id="rId5"/>
    <p:sldId id="359" r:id="rId6"/>
    <p:sldId id="360" r:id="rId7"/>
    <p:sldId id="361" r:id="rId8"/>
    <p:sldId id="362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4C"/>
    <a:srgbClr val="F6BB00"/>
    <a:srgbClr val="285AF8"/>
    <a:srgbClr val="0631BA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06588" y="3219450"/>
            <a:ext cx="6267594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Time varying parameters and ecosystem considerations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 </a:t>
            </a:r>
            <a:r>
              <a:rPr lang="en-US" altLang="en-US" sz="1800" dirty="0" err="1" smtClean="0">
                <a:solidFill>
                  <a:schemeClr val="bg1"/>
                </a:solidFill>
              </a:rPr>
              <a:t>X</a:t>
            </a:r>
            <a:r>
              <a:rPr lang="en-US" altLang="en-US" sz="1800" dirty="0" err="1" smtClean="0">
                <a:solidFill>
                  <a:schemeClr val="bg1"/>
                </a:solidFill>
              </a:rPr>
              <a:t>b</a:t>
            </a:r>
            <a:r>
              <a:rPr lang="en-US" altLang="en-US" sz="1800" dirty="0" smtClean="0">
                <a:solidFill>
                  <a:schemeClr val="bg1"/>
                </a:solidFill>
              </a:rPr>
              <a:t>,  Dec </a:t>
            </a:r>
            <a:r>
              <a:rPr lang="en-US" altLang="en-US" sz="18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1325563"/>
          </a:xfrm>
        </p:spPr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4351338"/>
          </a:xfrm>
        </p:spPr>
        <p:txBody>
          <a:bodyPr/>
          <a:lstStyle/>
          <a:p>
            <a:r>
              <a:rPr lang="en-CA" dirty="0" smtClean="0"/>
              <a:t>It is straightforward to test robustness of MPs to time-varying growth and recruitment processes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Growth and recruitment phenomenon have unpredictable impacts on MP performance.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8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492896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Growth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M (natural mortality rate)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Recruitment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Growth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447615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Many papers have cited impacts on growth in response to changing ocean conditions, prey availability or increased predation.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While DLMtool does not contain explicit  climate models or (currently) explicit ecosystem dynamics models, it does allow for time-changing parameters.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These time-varying parameter values may be based on research and included in the reference set of operating models or alternatively plausible scenarios could be proposed for robustness testing.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Note that changes in growth are likely to affect various classes of MPs very differently 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7"/>
            <a:ext cx="7886700" cy="864096"/>
          </a:xfrm>
        </p:spPr>
        <p:txBody>
          <a:bodyPr>
            <a:normAutofit/>
          </a:bodyPr>
          <a:lstStyle/>
          <a:p>
            <a:r>
              <a:rPr lang="en-CA" sz="2800" dirty="0" smtClean="0"/>
              <a:t>Parameterizing growth changes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5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DLMtool currently provides temporal control of just two parameters: the maximum length (</a:t>
            </a:r>
            <a:r>
              <a:rPr lang="en-CA" sz="2200" dirty="0" err="1" smtClean="0"/>
              <a:t>Linf</a:t>
            </a:r>
            <a:r>
              <a:rPr lang="en-CA" sz="2200" dirty="0" smtClean="0"/>
              <a:t>) and the growth rate K.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In addition to uncertainty in their mean values, variability among years, you can also specify a % annual change (</a:t>
            </a:r>
            <a:r>
              <a:rPr lang="en-CA" sz="2200" dirty="0" err="1" smtClean="0"/>
              <a:t>Linfgrad</a:t>
            </a:r>
            <a:r>
              <a:rPr lang="en-CA" sz="2200" dirty="0" smtClean="0"/>
              <a:t>, </a:t>
            </a:r>
            <a:r>
              <a:rPr lang="en-CA" sz="2200" dirty="0" err="1" smtClean="0"/>
              <a:t>Kgrad</a:t>
            </a:r>
            <a:r>
              <a:rPr lang="en-CA" sz="22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For example if you wanted to specify a mean value of </a:t>
            </a:r>
            <a:r>
              <a:rPr lang="en-CA" sz="2200" dirty="0" err="1" smtClean="0"/>
              <a:t>Linf</a:t>
            </a:r>
            <a:r>
              <a:rPr lang="en-CA" sz="2200" dirty="0" smtClean="0"/>
              <a:t> of between 140 - 160 cm with a +/- 15 cm annual variability and up to a 0.5 % annual decrease, the R code would be:</a:t>
            </a:r>
            <a:endParaRPr lang="en-CA" sz="22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6" y="4149080"/>
            <a:ext cx="55446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471742" cy="68761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Effects of changes in growth are unpredictable</a:t>
            </a:r>
            <a:endParaRPr lang="en-CA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718"/>
            <a:ext cx="4680520" cy="504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45718"/>
            <a:ext cx="4713287" cy="50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73" y="1376772"/>
            <a:ext cx="41544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48780"/>
            <a:ext cx="381773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380312" y="3933056"/>
            <a:ext cx="396044" cy="108012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2160" y="3573016"/>
            <a:ext cx="0" cy="79208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9" y="2968239"/>
            <a:ext cx="3527226" cy="382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06" y="2924944"/>
            <a:ext cx="3567113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86700" cy="5760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Natural mortality rate 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3757" y="935068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Changes in M lead to fundamental shifts in the age-structure of the population and can have profound impacts on productivity and various data such as unfished mean size and catch composition.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For example, in the absence of First Nations hunting, 5 fold increases in the number of marine predators (harbour seals) have lead to estimated </a:t>
            </a:r>
            <a:r>
              <a:rPr lang="en-CA" sz="2100" dirty="0" smtClean="0"/>
              <a:t>annual increases </a:t>
            </a:r>
            <a:r>
              <a:rPr lang="en-CA" sz="2100" dirty="0" smtClean="0"/>
              <a:t>in M for BC rockfish </a:t>
            </a:r>
            <a:r>
              <a:rPr lang="en-CA" sz="2100" dirty="0" smtClean="0"/>
              <a:t>species. Lets see how a 2-3</a:t>
            </a:r>
            <a:r>
              <a:rPr lang="en-CA" sz="2100" dirty="0" smtClean="0"/>
              <a:t>% </a:t>
            </a:r>
            <a:r>
              <a:rPr lang="en-CA" sz="2100" dirty="0" smtClean="0"/>
              <a:t>pa </a:t>
            </a:r>
            <a:r>
              <a:rPr lang="en-CA" sz="2100" dirty="0" smtClean="0"/>
              <a:t>increase in M affects MP performance: </a:t>
            </a: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9568"/>
            <a:ext cx="2581703" cy="4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84268" y="3933056"/>
            <a:ext cx="468052" cy="1584176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84268" y="3798168"/>
            <a:ext cx="484438" cy="121500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Recruitment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25625"/>
            <a:ext cx="783666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DLMtool contains a number of slots for specifying recruitment:</a:t>
            </a:r>
          </a:p>
          <a:p>
            <a:pPr marL="0" indent="0">
              <a:buNone/>
            </a:pPr>
            <a:r>
              <a:rPr lang="en-CA" sz="2200" dirty="0" err="1" smtClean="0"/>
              <a:t>Stock@SRrel</a:t>
            </a:r>
            <a:r>
              <a:rPr lang="en-CA" sz="2200" dirty="0" smtClean="0"/>
              <a:t>	      	</a:t>
            </a:r>
            <a:r>
              <a:rPr lang="en-CA" sz="2200" b="1" dirty="0" smtClean="0">
                <a:solidFill>
                  <a:srgbClr val="F6BB00"/>
                </a:solidFill>
              </a:rPr>
              <a:t>The stock-recruitment relationship</a:t>
            </a:r>
          </a:p>
          <a:p>
            <a:pPr marL="0" indent="0">
              <a:buNone/>
            </a:pPr>
            <a:r>
              <a:rPr lang="en-CA" sz="2200" dirty="0" err="1" smtClean="0"/>
              <a:t>Stock@h</a:t>
            </a:r>
            <a:r>
              <a:rPr lang="en-CA" sz="2200" dirty="0" smtClean="0"/>
              <a:t>                    	</a:t>
            </a:r>
            <a:r>
              <a:rPr lang="en-CA" sz="2200" b="1" dirty="0" smtClean="0">
                <a:solidFill>
                  <a:srgbClr val="F6BB00"/>
                </a:solidFill>
              </a:rPr>
              <a:t>Recruitment compensation (steepness)</a:t>
            </a:r>
          </a:p>
          <a:p>
            <a:pPr marL="0" indent="0">
              <a:buNone/>
            </a:pPr>
            <a:r>
              <a:rPr lang="en-CA" sz="2200" dirty="0" err="1" smtClean="0"/>
              <a:t>Stock@Perr</a:t>
            </a:r>
            <a:r>
              <a:rPr lang="en-CA" sz="2200" dirty="0" smtClean="0"/>
              <a:t>		</a:t>
            </a:r>
            <a:r>
              <a:rPr lang="en-CA" sz="2200" b="1" dirty="0" smtClean="0">
                <a:solidFill>
                  <a:srgbClr val="F6BB00"/>
                </a:solidFill>
              </a:rPr>
              <a:t>Lognormal recruitment variation</a:t>
            </a:r>
          </a:p>
          <a:p>
            <a:pPr marL="0" indent="0">
              <a:buNone/>
            </a:pPr>
            <a:r>
              <a:rPr lang="en-CA" sz="2200" dirty="0" err="1" smtClean="0"/>
              <a:t>Stock@AC</a:t>
            </a:r>
            <a:r>
              <a:rPr lang="en-CA" sz="2200" dirty="0" smtClean="0"/>
              <a:t>			</a:t>
            </a:r>
            <a:r>
              <a:rPr lang="en-CA" sz="2200" b="1" dirty="0" smtClean="0">
                <a:solidFill>
                  <a:srgbClr val="F6BB00"/>
                </a:solidFill>
              </a:rPr>
              <a:t>Autocorrelation in recruitment</a:t>
            </a:r>
          </a:p>
          <a:p>
            <a:pPr marL="0" indent="0">
              <a:buNone/>
            </a:pPr>
            <a:r>
              <a:rPr lang="en-CA" sz="2200" dirty="0" err="1" smtClean="0"/>
              <a:t>Stock@Recgrad</a:t>
            </a:r>
            <a:r>
              <a:rPr lang="en-CA" sz="2200" dirty="0" smtClean="0"/>
              <a:t>          	</a:t>
            </a:r>
            <a:r>
              <a:rPr lang="en-CA" sz="2200" b="1" dirty="0" smtClean="0">
                <a:solidFill>
                  <a:srgbClr val="F6BB00"/>
                </a:solidFill>
              </a:rPr>
              <a:t>Gradient in recruitment</a:t>
            </a:r>
            <a:r>
              <a:rPr lang="en-CA" sz="2200" dirty="0" smtClean="0"/>
              <a:t>		</a:t>
            </a:r>
          </a:p>
          <a:p>
            <a:pPr marL="0" indent="0">
              <a:buNone/>
            </a:pPr>
            <a:r>
              <a:rPr lang="en-CA" sz="2200" dirty="0" err="1" smtClean="0"/>
              <a:t>Stock@Period</a:t>
            </a:r>
            <a:r>
              <a:rPr lang="en-CA" sz="2200" dirty="0" smtClean="0"/>
              <a:t>		</a:t>
            </a:r>
            <a:r>
              <a:rPr lang="en-CA" sz="2200" b="1" dirty="0" smtClean="0">
                <a:solidFill>
                  <a:srgbClr val="F6BB00"/>
                </a:solidFill>
              </a:rPr>
              <a:t>The duration of phases</a:t>
            </a:r>
          </a:p>
          <a:p>
            <a:pPr marL="0" indent="0">
              <a:buNone/>
            </a:pPr>
            <a:r>
              <a:rPr lang="en-CA" sz="2200" dirty="0" err="1" smtClean="0"/>
              <a:t>Stock@Amplitude</a:t>
            </a:r>
            <a:r>
              <a:rPr lang="en-CA" sz="2200" dirty="0" smtClean="0"/>
              <a:t>	</a:t>
            </a:r>
            <a:r>
              <a:rPr lang="en-CA" sz="2200" b="1" dirty="0" smtClean="0">
                <a:solidFill>
                  <a:srgbClr val="F6BB00"/>
                </a:solidFill>
              </a:rPr>
              <a:t>The size of phase shifts</a:t>
            </a:r>
            <a:endParaRPr lang="en-CA" sz="22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98" y="332656"/>
            <a:ext cx="7886700" cy="1325563"/>
          </a:xfrm>
        </p:spPr>
        <p:txBody>
          <a:bodyPr/>
          <a:lstStyle/>
          <a:p>
            <a:r>
              <a:rPr lang="en-CA" dirty="0" smtClean="0"/>
              <a:t>Recruitment phase shifts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4064256"/>
            <a:ext cx="427090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03" y="4149080"/>
            <a:ext cx="3816424" cy="1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8230" y="1493193"/>
            <a:ext cx="3347814" cy="126979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Short phases, large magnitude in shift</a:t>
            </a:r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31382" y="1484784"/>
            <a:ext cx="3347814" cy="12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CA" sz="2100" dirty="0" smtClean="0"/>
              <a:t>Longer phases, shallow shifts</a:t>
            </a:r>
            <a:endParaRPr lang="en-CA" sz="2200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CA" sz="2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841655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81" y="2348880"/>
            <a:ext cx="3795647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70" y="1617950"/>
            <a:ext cx="4752528" cy="521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7951"/>
            <a:ext cx="4752528" cy="52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5"/>
            <a:ext cx="3864967" cy="17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636404" cy="18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940152" y="3138636"/>
            <a:ext cx="882098" cy="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4209" y="3212976"/>
            <a:ext cx="144015" cy="648072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48264" y="4653136"/>
            <a:ext cx="432048" cy="720080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00664" y="4653136"/>
            <a:ext cx="432048" cy="72008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0152" y="3284984"/>
            <a:ext cx="882098" cy="18002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364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Agenda</vt:lpstr>
      <vt:lpstr>Growth</vt:lpstr>
      <vt:lpstr>Parameterizing growth changes</vt:lpstr>
      <vt:lpstr>Effects of changes in growth are unpredictable</vt:lpstr>
      <vt:lpstr>Natural mortality rate   </vt:lpstr>
      <vt:lpstr>Recruitment</vt:lpstr>
      <vt:lpstr>Recruitment phase shifts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136</cp:revision>
  <dcterms:created xsi:type="dcterms:W3CDTF">2017-03-29T20:35:38Z</dcterms:created>
  <dcterms:modified xsi:type="dcterms:W3CDTF">2017-10-20T22:11:55Z</dcterms:modified>
</cp:coreProperties>
</file>