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3"/>
    <p:sldId id="291" r:id="rId4"/>
    <p:sldId id="292" r:id="rId5"/>
    <p:sldId id="293" r:id="rId6"/>
    <p:sldId id="294" r:id="rId7"/>
    <p:sldId id="295" r:id="rId8"/>
    <p:sldId id="305" r:id="rId9"/>
    <p:sldId id="306" r:id="rId10"/>
    <p:sldId id="307" r:id="rId11"/>
    <p:sldId id="311" r:id="rId12"/>
    <p:sldId id="308" r:id="rId13"/>
    <p:sldId id="309" r:id="rId14"/>
    <p:sldId id="296" r:id="rId15"/>
    <p:sldId id="301" r:id="rId16"/>
    <p:sldId id="310" r:id="rId17"/>
    <p:sldId id="297" r:id="rId18"/>
    <p:sldId id="302" r:id="rId19"/>
    <p:sldId id="303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1A"/>
    <a:srgbClr val="FF0000"/>
    <a:srgbClr val="FF9933"/>
    <a:srgbClr val="04DFF6"/>
    <a:srgbClr val="03ABBF"/>
    <a:srgbClr val="03B3C5"/>
    <a:srgbClr val="3EEAFC"/>
    <a:srgbClr val="6F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2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570" y="-102"/>
      </p:cViewPr>
      <p:guideLst>
        <p:guide orient="horz" pos="21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27AD-292B-4D87-A1BA-EF54BE3B4D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5A9A-932F-4CAB-9A01-0828E9DBF16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27AD-292B-4D87-A1BA-EF54BE3B4DF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5A9A-932F-4CAB-9A01-0828E9DBF16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en.wikipedia.org/wiki/Humanoid_robot" TargetMode="External"/><Relationship Id="rId2" Type="http://schemas.openxmlformats.org/officeDocument/2006/relationships/hyperlink" Target="https://www.simplilearn.com/tutorials/artificial-intelligence-tutorial/humanoid-robots" TargetMode="External"/><Relationship Id="rId1" Type="http://schemas.openxmlformats.org/officeDocument/2006/relationships/hyperlink" Target="https://www.humanoid.waseda.ac.jp/booklet/kato_2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>
                <a:alpha val="100000"/>
              </a:srgbClr>
            </a:gs>
            <a:gs pos="74001">
              <a:srgbClr val="B5D2EC">
                <a:alpha val="100000"/>
              </a:srgbClr>
            </a:gs>
            <a:gs pos="83000">
              <a:srgbClr val="B5D2EC">
                <a:alpha val="100000"/>
              </a:srgbClr>
            </a:gs>
            <a:gs pos="100000">
              <a:srgbClr val="CEE1F2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esktop-wallpaper-fond-human-robot-body-thumbnail-removebg-pre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34" y="1214422"/>
            <a:ext cx="3857652" cy="50480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416685" y="370114"/>
            <a:ext cx="9546590" cy="1223645"/>
          </a:xfrm>
        </p:spPr>
        <p:txBody>
          <a:bodyPr>
            <a:noAutofit/>
          </a:bodyPr>
          <a:lstStyle/>
          <a:p>
            <a:pPr algn="ctr"/>
            <a:r>
              <a:rPr lang="en-US" sz="7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rPr>
              <a:t>HUMANIOD ROBOTS</a:t>
            </a:r>
            <a:endParaRPr lang="en-US" sz="7200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921625" y="5245735"/>
            <a:ext cx="3808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Name      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 :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D.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Lalitha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Prasanna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  <a:p>
            <a:pPr algn="just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Regd. No. : 23MTS0013 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7" grpId="0"/>
      <p:bldP spid="7" grpId="1"/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lh3.googleusercontent.com/hUOCzrKX_n1APYBD2itVGYDGg_BUCe53OpYmpvl4M584F7oMmgNwaokINCBYmetViaIhCXXTLMPLvFtFnsxTFqqx8pWChPyA4gHEvU9PPnDlAK-TCDBjRegBZdIqlSs3CkkHSK0K1wc1BshCCA_ciJwtIeqCF5yn27OrlMS1B5cdPWK7bj7oi9FB2Ffc_Q"/>
          <p:cNvPicPr>
            <a:picLocks noChangeAspect="1" noChangeArrowheads="1"/>
          </p:cNvPicPr>
          <p:nvPr/>
        </p:nvPicPr>
        <p:blipFill>
          <a:blip r:embed="rId1"/>
          <a:srcRect l="43353" r="18835"/>
          <a:stretch>
            <a:fillRect/>
          </a:stretch>
        </p:blipFill>
        <p:spPr bwMode="auto">
          <a:xfrm>
            <a:off x="483326" y="556708"/>
            <a:ext cx="2142308" cy="3186954"/>
          </a:xfrm>
          <a:prstGeom prst="rect">
            <a:avLst/>
          </a:prstGeom>
          <a:noFill/>
        </p:spPr>
      </p:pic>
      <p:pic>
        <p:nvPicPr>
          <p:cNvPr id="25604" name="Picture 4" descr="https://lh4.googleusercontent.com/raYaX92Ll0Lvb6_tJcRxCnZFwXpyAKDjaFCHxATPXVwOV3FxWBb7qSyeNFa0opF3mFhtGWPQLDyfxAdPPhzZ6KCtc9VaOQotZ5Fhy0Wm1Sh6YyVxygYsMx1GC8B1sGG5izkfU9uRh7v6oDmcVbY_6xNKowHZvjmrEPF-pehrDMYIebpBRF9-KyQkRTe99Q"/>
          <p:cNvPicPr>
            <a:picLocks noChangeAspect="1" noChangeArrowheads="1"/>
          </p:cNvPicPr>
          <p:nvPr/>
        </p:nvPicPr>
        <p:blipFill>
          <a:blip r:embed="rId2"/>
          <a:srcRect l="32707" r="30258"/>
          <a:stretch>
            <a:fillRect/>
          </a:stretch>
        </p:blipFill>
        <p:spPr bwMode="auto">
          <a:xfrm>
            <a:off x="4598670" y="556895"/>
            <a:ext cx="2292350" cy="3482340"/>
          </a:xfrm>
          <a:prstGeom prst="rect">
            <a:avLst/>
          </a:prstGeom>
          <a:noFill/>
        </p:spPr>
      </p:pic>
      <p:pic>
        <p:nvPicPr>
          <p:cNvPr id="25606" name="Picture 6" descr="https://lh3.googleusercontent.com/LW-d_MoAyZm5ILsP8E6BKrbpDTnDKH8XfstFkFZI6hBaNj1ys1tnO-uU2jKeoy3h76V7enj51NlcHAqnAjiyUpyMV2_wr4wXIW10R5Ya2v8ESUx2MHgyHiQOkzf4bGC_V-TPsouvMOClFeQOslW4m2cnjdIY61HLSg1pLMDZXJCPMd9KWsk2MRlRU_sXdg"/>
          <p:cNvPicPr>
            <a:picLocks noChangeAspect="1" noChangeArrowheads="1"/>
          </p:cNvPicPr>
          <p:nvPr/>
        </p:nvPicPr>
        <p:blipFill>
          <a:blip r:embed="rId3"/>
          <a:srcRect l="40498" r="10191"/>
          <a:stretch>
            <a:fillRect/>
          </a:stretch>
        </p:blipFill>
        <p:spPr bwMode="auto">
          <a:xfrm>
            <a:off x="8524875" y="587375"/>
            <a:ext cx="2924810" cy="33362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61703" y="4075611"/>
            <a:ext cx="15675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Manav</a:t>
            </a:r>
            <a:endParaRPr lang="en-US" sz="2800" dirty="0" err="1" smtClean="0">
              <a:solidFill>
                <a:schemeClr val="bg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5113" y="4201884"/>
            <a:ext cx="15675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IRA</a:t>
            </a:r>
            <a:endParaRPr lang="en-US" sz="2800" dirty="0" smtClean="0">
              <a:solidFill>
                <a:schemeClr val="bg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53154" y="4162695"/>
            <a:ext cx="15675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Mitra</a:t>
            </a:r>
            <a:endParaRPr lang="en-US" sz="2800" dirty="0" err="1" smtClean="0">
              <a:solidFill>
                <a:schemeClr val="bg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FURTHER DEVELOPMENT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1985 – Hitachi’s WHL-11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1986-1991 – Honda’s E series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1989 – Pacific Northwest Laboratories’ Manny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Present Day: Honda, Hitachi, Military intuitions, NASA compete  with designs</a:t>
            </a:r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CHARACTERISTICS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Self-maintenance.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Avoiding harmful situations to people, property and itself.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Safe interacting with human beings and the environment.</a:t>
            </a:r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Arm control and dexterous manipulation.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Legged locomotion.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 descr="download-removebg-preview (1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684" y="522514"/>
            <a:ext cx="4372049" cy="5826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053"/>
            <a:ext cx="109728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ADVANTAGES &amp; DISADVANTAGES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4" y="1538239"/>
            <a:ext cx="5105400" cy="292925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ADVANTAGES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Good efficiency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High accuracy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Less time consuming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Self interacting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 descr="download__1_-removebg-pre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1117" y="1266058"/>
            <a:ext cx="4782039" cy="2482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20931" y="4709887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DISADVANTAGES</a:t>
            </a:r>
            <a:endParaRPr lang="en-US" sz="28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Hard to implement</a:t>
            </a:r>
            <a:endParaRPr lang="en-US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High cost</a:t>
            </a:r>
            <a:endParaRPr lang="en-US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Requires specialized people for maintenance</a:t>
            </a:r>
            <a:endParaRPr lang="en-US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 descr="download__2_-removebg-preview (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12" y="3775166"/>
            <a:ext cx="3598062" cy="2882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3" grpId="0" build="p"/>
      <p:bldP spid="3" grpId="1" build="p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APPLICATIONS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pic>
        <p:nvPicPr>
          <p:cNvPr id="4" name="Picture 3" descr="Tc04623125_g-removebg-pre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6811" y="490085"/>
            <a:ext cx="6200000" cy="365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9531627">
            <a:off x="8085164" y="2020947"/>
            <a:ext cx="875211" cy="22294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497948">
            <a:off x="8408904" y="4101064"/>
            <a:ext cx="875211" cy="22294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1416415">
            <a:off x="2774864" y="2122555"/>
            <a:ext cx="875211" cy="22294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8862684">
            <a:off x="3227236" y="4365463"/>
            <a:ext cx="875211" cy="22294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908869" y="718457"/>
            <a:ext cx="1907177" cy="15414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322526" y="3940628"/>
            <a:ext cx="1767840" cy="15414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0081" y="1210491"/>
            <a:ext cx="1850572" cy="15414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0080" y="4432662"/>
            <a:ext cx="2264230" cy="15414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73338" y="5133703"/>
            <a:ext cx="1841862" cy="15414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5400000">
            <a:off x="5818187" y="4588835"/>
            <a:ext cx="717009" cy="1869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7829" y="1476103"/>
            <a:ext cx="1998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Research </a:t>
            </a:r>
            <a:endParaRPr lang="en-US" b="1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and </a:t>
            </a:r>
            <a:endParaRPr lang="en-US" b="1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space exploration</a:t>
            </a:r>
            <a:endParaRPr lang="en-US" b="1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653144" y="4807132"/>
            <a:ext cx="2338251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Personal assistance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caregiving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60422" y="5521235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Education</a:t>
            </a:r>
            <a:endParaRPr lang="en-US" b="1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and entertainment</a:t>
            </a:r>
            <a:endParaRPr lang="en-U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383485" y="4223655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Search</a:t>
            </a:r>
            <a:endParaRPr lang="en-US" b="1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and </a:t>
            </a:r>
            <a:endParaRPr lang="en-US" b="1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rescue</a:t>
            </a:r>
            <a:endParaRPr lang="en-U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39496" y="1031966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Manufacturing and maintenance</a:t>
            </a:r>
            <a:endParaRPr lang="en-U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12" grpId="0" animBg="1"/>
      <p:bldP spid="12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4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/>
      <p:bldP spid="38" grpId="1"/>
      <p:bldP spid="5121" grpId="0" animBg="1"/>
      <p:bldP spid="5121" grpId="1" animBg="1"/>
      <p:bldP spid="40" grpId="0"/>
      <p:bldP spid="40" grpId="1"/>
      <p:bldP spid="41" grpId="0"/>
      <p:bldP spid="41" grpId="1"/>
      <p:bldP spid="42" grpId="0"/>
      <p:bldP spid="4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0843"/>
            <a:ext cx="109728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FUTURE SCOPE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There is an excellent scope of humanoids in the future as technology gets better every day.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Aviation Industry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Medical Industry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Agriculture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Transportation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Military sector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 descr="the-rise-of-humanoid-robots-removebg-pre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8391" y="2551203"/>
            <a:ext cx="5934075" cy="381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0843"/>
            <a:ext cx="109728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CONCLUSION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Humanoid robots have a great future. Currently, humanoids have constraints. They can function according to the algorithm that's added to their programs. Although some humanoid robots learn and work in real-time according to certain situations due to recurrent AI development, they still have limits. It's still a long way to go to bridge the gap. 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 descr="istockphoto-1426131553-612x612-removebg-pre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646" y="3135085"/>
            <a:ext cx="6623327" cy="3722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REFERENCES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hlinkClick r:id="rId1"/>
              </a:rPr>
              <a:t>Humanoid History -WABOT- (waseda.ac.jp)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hlinkClick r:id="rId2"/>
              </a:rPr>
              <a:t>https://www.simplilearn.com/tutorials/artificial-intelligence-tutorial/humanoid-robots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hlinkClick r:id="rId3"/>
              </a:rPr>
              <a:t>https://en.wikipedia.org/wiki/Humanoid_robot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umanoid-robot-removebg-pre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898806"/>
            <a:ext cx="7262785" cy="48418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89195" y="1898650"/>
            <a:ext cx="6059170" cy="285623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lgerian" panose="04020705040A02060702" pitchFamily="82" charset="0"/>
              </a:rPr>
              <a:t>THANK</a:t>
            </a:r>
            <a:br>
              <a:rPr lang="en-US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lgerian" panose="04020705040A02060702" pitchFamily="82" charset="0"/>
              </a:rPr>
            </a:br>
            <a:r>
              <a:rPr lang="en-US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lgerian" panose="04020705040A02060702" pitchFamily="82" charset="0"/>
              </a:rPr>
              <a:t> YOU</a:t>
            </a:r>
            <a:endParaRPr lang="en-US" sz="96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97" y="169820"/>
            <a:ext cx="10972800" cy="61134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CONTENTS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69" y="950410"/>
            <a:ext cx="10515600" cy="4351338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What is Humanoid Robots?</a:t>
            </a:r>
            <a:endParaRPr lang="en-US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History of Humanoid Robots</a:t>
            </a:r>
            <a:endParaRPr lang="en-US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WABOT 1</a:t>
            </a:r>
            <a:endParaRPr lang="en-US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WABOT 2</a:t>
            </a:r>
            <a:endParaRPr lang="en-US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ASIMO</a:t>
            </a:r>
            <a:endParaRPr lang="en-US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Few Humanoid Robots</a:t>
            </a:r>
            <a:endParaRPr lang="en-US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Further Development</a:t>
            </a:r>
            <a:endParaRPr lang="en-US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Characteristics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Advantages &amp; Disadvantages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Applications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Future Scope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Conclusion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References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WHAT IS HUMANIOD ROBOTS?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095" y="1530716"/>
            <a:ext cx="5329246" cy="465420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just">
              <a:buClrTx/>
            </a:pPr>
            <a:r>
              <a:rPr lang="en-US" sz="30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Humanoid robots are professional service robots built to mimic human motion and interaction</a:t>
            </a:r>
            <a:endParaRPr lang="en-US" sz="3000" dirty="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just">
              <a:buClrTx/>
            </a:pPr>
            <a:r>
              <a:rPr lang="en-US" sz="30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It is similar to all the service robots.</a:t>
            </a:r>
            <a:endParaRPr lang="en-US" sz="3000" dirty="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just">
              <a:buClrTx/>
            </a:pPr>
            <a:r>
              <a:rPr lang="en-US" sz="30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They provide value by automating tasks in a way </a:t>
            </a:r>
            <a:r>
              <a:rPr lang="en-US" sz="30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that leads </a:t>
            </a:r>
            <a:r>
              <a:rPr lang="en-US" sz="3000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to cost-savings and productivity</a:t>
            </a:r>
            <a:endParaRPr lang="en-US" sz="3000" dirty="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1680325301143-removebg-pre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8948" y="1497723"/>
            <a:ext cx="3857652" cy="3857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3" grpId="0" bldLvl="5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HISTORY OF HUMANOID ROBOTS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430"/>
            <a:ext cx="10574655" cy="4768850"/>
          </a:xfrm>
        </p:spPr>
        <p:txBody>
          <a:bodyPr/>
          <a:lstStyle/>
          <a:p>
            <a:pPr>
              <a:buClrTx/>
            </a:pPr>
            <a:r>
              <a:rPr lang="en-US" sz="32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The first humanoid robot was a soldier with a trumpet, made in 1810 by Friedrich Kaufmann in Dresden, Germany.</a:t>
            </a:r>
            <a:endParaRPr lang="en-US" sz="3200" dirty="0" err="1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buClrTx/>
            </a:pPr>
            <a:r>
              <a:rPr lang="en-US" sz="32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Karel</a:t>
            </a:r>
            <a:r>
              <a:rPr lang="en-US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Capek coins the term “Robot” – 1921</a:t>
            </a:r>
            <a:endParaRPr lang="en-US" sz="32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buClrTx/>
            </a:pPr>
            <a:r>
              <a:rPr lang="en-US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1930’s to 70’s: Theory of humanoid shapes, electronics and movements</a:t>
            </a:r>
            <a:endParaRPr lang="en-US" sz="32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buClrTx/>
            </a:pPr>
            <a:r>
              <a:rPr lang="en-US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Not until 1970’s a practical autonomous Robot of this type</a:t>
            </a:r>
            <a:endParaRPr lang="en-US" sz="32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buClrTx/>
            </a:pPr>
            <a:r>
              <a:rPr lang="en-US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Boom in development from 1980 to present</a:t>
            </a:r>
            <a:endParaRPr lang="en-US" sz="32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buClrTx/>
              <a:buNone/>
            </a:pPr>
            <a:endParaRPr lang="en-US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3" grpId="0" bldLvl="5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EVOLUTION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pic>
        <p:nvPicPr>
          <p:cNvPr id="4" name="Content Placeholder 3" descr="hqdefault-removebg-preview.png"/>
          <p:cNvPicPr>
            <a:picLocks noGrp="1" noChangeAspect="1"/>
          </p:cNvPicPr>
          <p:nvPr>
            <p:ph idx="1"/>
          </p:nvPr>
        </p:nvPicPr>
        <p:blipFill>
          <a:blip r:embed="rId1"/>
          <a:srcRect t="42188" r="78750"/>
          <a:stretch>
            <a:fillRect/>
          </a:stretch>
        </p:blipFill>
        <p:spPr>
          <a:xfrm>
            <a:off x="378825" y="2599509"/>
            <a:ext cx="2035844" cy="4153989"/>
          </a:xfrm>
        </p:spPr>
      </p:pic>
      <p:pic>
        <p:nvPicPr>
          <p:cNvPr id="7" name="Content Placeholder 3" descr="hqdefault-removebg-preview.png"/>
          <p:cNvPicPr>
            <a:picLocks noChangeAspect="1"/>
          </p:cNvPicPr>
          <p:nvPr/>
        </p:nvPicPr>
        <p:blipFill>
          <a:blip r:embed="rId1"/>
          <a:srcRect l="20357" t="25998" r="61607"/>
          <a:stretch>
            <a:fillRect/>
          </a:stretch>
        </p:blipFill>
        <p:spPr>
          <a:xfrm>
            <a:off x="2730137" y="1688000"/>
            <a:ext cx="1619795" cy="4984646"/>
          </a:xfrm>
          <a:prstGeom prst="rect">
            <a:avLst/>
          </a:prstGeom>
        </p:spPr>
      </p:pic>
      <p:pic>
        <p:nvPicPr>
          <p:cNvPr id="8" name="Content Placeholder 3" descr="hqdefault-removebg-preview.png"/>
          <p:cNvPicPr>
            <a:picLocks noChangeAspect="1"/>
          </p:cNvPicPr>
          <p:nvPr/>
        </p:nvPicPr>
        <p:blipFill>
          <a:blip r:embed="rId1"/>
          <a:srcRect l="40357" t="21474" r="41786" b="6383"/>
          <a:stretch>
            <a:fillRect/>
          </a:stretch>
        </p:blipFill>
        <p:spPr>
          <a:xfrm>
            <a:off x="5212079" y="1220070"/>
            <a:ext cx="1567543" cy="4749655"/>
          </a:xfrm>
          <a:prstGeom prst="rect">
            <a:avLst/>
          </a:prstGeom>
        </p:spPr>
      </p:pic>
      <p:pic>
        <p:nvPicPr>
          <p:cNvPr id="9" name="Content Placeholder 3" descr="hqdefault-removebg-preview.png"/>
          <p:cNvPicPr>
            <a:picLocks noChangeAspect="1"/>
          </p:cNvPicPr>
          <p:nvPr/>
        </p:nvPicPr>
        <p:blipFill>
          <a:blip r:embed="rId1"/>
          <a:srcRect l="54285" t="14093" r="26429" b="5907"/>
          <a:stretch>
            <a:fillRect/>
          </a:stretch>
        </p:blipFill>
        <p:spPr>
          <a:xfrm>
            <a:off x="7158445" y="567508"/>
            <a:ext cx="1828801" cy="5689601"/>
          </a:xfrm>
          <a:prstGeom prst="rect">
            <a:avLst/>
          </a:prstGeom>
        </p:spPr>
      </p:pic>
      <p:pic>
        <p:nvPicPr>
          <p:cNvPr id="10" name="Content Placeholder 3" descr="hqdefault-removebg-preview.png"/>
          <p:cNvPicPr>
            <a:picLocks noChangeAspect="1"/>
          </p:cNvPicPr>
          <p:nvPr/>
        </p:nvPicPr>
        <p:blipFill>
          <a:blip r:embed="rId1"/>
          <a:srcRect l="73392" t="11474" r="-10000" b="5907"/>
          <a:stretch>
            <a:fillRect/>
          </a:stretch>
        </p:blipFill>
        <p:spPr>
          <a:xfrm>
            <a:off x="9548947" y="326573"/>
            <a:ext cx="3472762" cy="5878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WABOT – 1  (1970~1973)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799"/>
            <a:ext cx="6829697" cy="43481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It was developed by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Waseda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University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The first humanoid robot developed in the world.</a:t>
            </a:r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2292" name="Picture 4" descr="The WABOT-1 was the first fun-scale anthropomorphic robot developed in the  world. The WABOT-1 was able to communicate-with a perso… | Lower limb,  Lamp, Novelty lam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51520" y="941160"/>
            <a:ext cx="3200400" cy="5524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WABOT – 2  (1980~1984)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6150429" cy="462248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It was developed by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Waseda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University.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This robot is a specialist robot.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This is popular as “Robot musician”.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 descr="534a1.180.lar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7966" y="1797352"/>
            <a:ext cx="4197531" cy="4080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ASIMO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It was created in 2000 b Honda.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ASIMO – Advanced Step in Innovative Mobility.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It is the 4</a:t>
            </a:r>
            <a:r>
              <a:rPr lang="en-US" baseline="30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th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man like humanoid robot.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It understand human gestures and movements.</a:t>
            </a:r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 descr="H20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2443" y="1267097"/>
            <a:ext cx="3565934" cy="4774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FEW HUMANIOD ROBOTS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8194" name="AutoShape 2" descr="C:\Users\lalit\Downloads\Realistic-Robot-Jia-Jia-696x464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196" name="AutoShape 4" descr="C:\Users\lalit\Downloads\Realistic-Robot-Jia-Jia-696x464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198" name="AutoShape 6" descr="C:\Users\lalit\Downloads\Realistic-Robot-Jia-Jia-696x464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" name="Picture 7" descr="The-Sophia-Robot-first-shown-in-2015-by-Hanson-Robotics-Courtesy-of-Hanson-Robotics.png"/>
          <p:cNvPicPr>
            <a:picLocks noChangeAspect="1"/>
          </p:cNvPicPr>
          <p:nvPr/>
        </p:nvPicPr>
        <p:blipFill>
          <a:blip r:embed="rId1"/>
          <a:srcRect l="17661" r="7522"/>
          <a:stretch>
            <a:fillRect/>
          </a:stretch>
        </p:blipFill>
        <p:spPr>
          <a:xfrm>
            <a:off x="3200399" y="3233280"/>
            <a:ext cx="2495006" cy="3272023"/>
          </a:xfrm>
          <a:prstGeom prst="rect">
            <a:avLst/>
          </a:prstGeom>
        </p:spPr>
      </p:pic>
      <p:pic>
        <p:nvPicPr>
          <p:cNvPr id="9" name="Picture 8" descr="Rashm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948" y="1267096"/>
            <a:ext cx="1891343" cy="32720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6389" y="4715691"/>
            <a:ext cx="15675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Rashmi</a:t>
            </a:r>
            <a:endParaRPr lang="en-US" sz="2800" dirty="0" smtClean="0">
              <a:solidFill>
                <a:schemeClr val="bg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1622" y="2608216"/>
            <a:ext cx="15675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Sophia</a:t>
            </a:r>
            <a:endParaRPr lang="en-US" sz="2800" dirty="0" smtClean="0">
              <a:solidFill>
                <a:schemeClr val="bg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pic>
        <p:nvPicPr>
          <p:cNvPr id="8203" name="Picture 11" descr="Robonaut 2 has 'no relation to Boba Fett' says NASA - CSMonitor.com"/>
          <p:cNvPicPr>
            <a:picLocks noChangeAspect="1" noChangeArrowheads="1"/>
          </p:cNvPicPr>
          <p:nvPr/>
        </p:nvPicPr>
        <p:blipFill>
          <a:blip r:embed="rId3"/>
          <a:srcRect l="17080" r="16329"/>
          <a:stretch>
            <a:fillRect/>
          </a:stretch>
        </p:blipFill>
        <p:spPr bwMode="auto">
          <a:xfrm>
            <a:off x="6100354" y="1397727"/>
            <a:ext cx="2922735" cy="2926080"/>
          </a:xfrm>
          <a:prstGeom prst="rect">
            <a:avLst/>
          </a:prstGeom>
          <a:noFill/>
        </p:spPr>
      </p:pic>
      <p:pic>
        <p:nvPicPr>
          <p:cNvPr id="14" name="Picture 8" descr="https://lh5.googleusercontent.com/m988gxmjnIdY5_SvsAL3GxJiNFfYumswkrtj_7OFz1jb9XNc3yx1ihwBrXvd52e1Yphv4IIygx7ISlhyWQ3fUb4EgTeaY82p6B3EvRBXCU6kh2RpibIWlf4RtndubmRNRolu70G6DZaFnB0cxowMVpAR3b-hbrU80ejcyJ4mzp_WZFZ5D4coYLI4zX4iSw"/>
          <p:cNvPicPr>
            <a:picLocks noChangeAspect="1" noChangeArrowheads="1"/>
          </p:cNvPicPr>
          <p:nvPr/>
        </p:nvPicPr>
        <p:blipFill>
          <a:blip r:embed="rId4"/>
          <a:srcRect l="69747"/>
          <a:stretch>
            <a:fillRect/>
          </a:stretch>
        </p:blipFill>
        <p:spPr bwMode="auto">
          <a:xfrm>
            <a:off x="9968882" y="3403257"/>
            <a:ext cx="1694330" cy="315028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631577" y="4619895"/>
            <a:ext cx="15675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Robonaut</a:t>
            </a:r>
            <a:endParaRPr lang="en-US" sz="2800" dirty="0" err="1" smtClean="0">
              <a:solidFill>
                <a:schemeClr val="bg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23564" y="2728351"/>
            <a:ext cx="15675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RoboCop</a:t>
            </a:r>
            <a:endParaRPr lang="en-US" sz="2800" dirty="0" err="1" smtClean="0">
              <a:solidFill>
                <a:schemeClr val="bg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/>
      <p:bldP spid="10" grpId="1"/>
      <p:bldP spid="11" grpId="0"/>
      <p:bldP spid="11" grpId="1"/>
      <p:bldP spid="15" grpId="0"/>
      <p:bldP spid="15" grpId="1"/>
      <p:bldP spid="16" grpId="0"/>
      <p:bldP spid="16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2770</Words>
  <Application>WPS Presentation</Application>
  <PresentationFormat>Custom</PresentationFormat>
  <Paragraphs>143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Calibri Light</vt:lpstr>
      <vt:lpstr>Algerian</vt:lpstr>
      <vt:lpstr>Arial Narrow</vt:lpstr>
      <vt:lpstr>Times New Roman</vt:lpstr>
      <vt:lpstr>Microsoft YaHei</vt:lpstr>
      <vt:lpstr>Arial Unicode MS</vt:lpstr>
      <vt:lpstr>Office 主题</vt:lpstr>
      <vt:lpstr>HUMANIOD ROBOTS</vt:lpstr>
      <vt:lpstr>CONTENTS</vt:lpstr>
      <vt:lpstr>WHAT IS HUMANIOD ROBOTS?</vt:lpstr>
      <vt:lpstr>HISTORY OF HUMANOID ROBOTS</vt:lpstr>
      <vt:lpstr>EVOLUTION</vt:lpstr>
      <vt:lpstr>WABOT – 1  (1970~1973)</vt:lpstr>
      <vt:lpstr>WABOT – 2  (1980~1984)</vt:lpstr>
      <vt:lpstr>ASIMO</vt:lpstr>
      <vt:lpstr>FEW HUMANIOD ROBOTS</vt:lpstr>
      <vt:lpstr>PowerPoint 演示文稿</vt:lpstr>
      <vt:lpstr>FURTHER DEVELOPMENT</vt:lpstr>
      <vt:lpstr>CHARACTERISTICS</vt:lpstr>
      <vt:lpstr>ADVANTAGES &amp; DISADVANTAGES</vt:lpstr>
      <vt:lpstr>APPLICATIONS</vt:lpstr>
      <vt:lpstr>FUTURE SCOPE</vt:lpstr>
      <vt:lpstr>CONCLUSION</vt:lpstr>
      <vt:lpstr>REFERENCES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 L Prasanna</cp:lastModifiedBy>
  <cp:revision>134</cp:revision>
  <dcterms:created xsi:type="dcterms:W3CDTF">2014-11-03T08:29:00Z</dcterms:created>
  <dcterms:modified xsi:type="dcterms:W3CDTF">2023-08-24T17:06:20Z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4XcTMlnklC59949.ppt</vt:lpwstr>
  </property>
  <property fmtid="{D5CDD505-2E9C-101B-9397-08002B2CF9AE}" pid="3" name="fileid">
    <vt:lpwstr>518304</vt:lpwstr>
  </property>
  <property fmtid="{D5CDD505-2E9C-101B-9397-08002B2CF9AE}" pid="4" name="KSOProductBuildVer">
    <vt:lpwstr>1033-12.2.0.13110</vt:lpwstr>
  </property>
  <property fmtid="{D5CDD505-2E9C-101B-9397-08002B2CF9AE}" pid="5" name="ICV">
    <vt:lpwstr>D16B06CB17F745BEBBF7683925ADC012_13</vt:lpwstr>
  </property>
</Properties>
</file>