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8"/>
  </p:notesMasterIdLst>
  <p:handoutMasterIdLst>
    <p:handoutMasterId r:id="rId39"/>
  </p:handoutMasterIdLst>
  <p:sldIdLst>
    <p:sldId id="257" r:id="rId2"/>
    <p:sldId id="271" r:id="rId3"/>
    <p:sldId id="258" r:id="rId4"/>
    <p:sldId id="259" r:id="rId5"/>
    <p:sldId id="260" r:id="rId6"/>
    <p:sldId id="261" r:id="rId7"/>
    <p:sldId id="262" r:id="rId8"/>
    <p:sldId id="288" r:id="rId9"/>
    <p:sldId id="289" r:id="rId10"/>
    <p:sldId id="265" r:id="rId11"/>
    <p:sldId id="290" r:id="rId12"/>
    <p:sldId id="291" r:id="rId13"/>
    <p:sldId id="292" r:id="rId14"/>
    <p:sldId id="293" r:id="rId15"/>
    <p:sldId id="287" r:id="rId16"/>
    <p:sldId id="302" r:id="rId17"/>
    <p:sldId id="304" r:id="rId18"/>
    <p:sldId id="297" r:id="rId19"/>
    <p:sldId id="267" r:id="rId20"/>
    <p:sldId id="274" r:id="rId21"/>
    <p:sldId id="300" r:id="rId22"/>
    <p:sldId id="301" r:id="rId23"/>
    <p:sldId id="279" r:id="rId24"/>
    <p:sldId id="280" r:id="rId25"/>
    <p:sldId id="282" r:id="rId26"/>
    <p:sldId id="283" r:id="rId27"/>
    <p:sldId id="284" r:id="rId28"/>
    <p:sldId id="295" r:id="rId29"/>
    <p:sldId id="298" r:id="rId30"/>
    <p:sldId id="299" r:id="rId31"/>
    <p:sldId id="296" r:id="rId32"/>
    <p:sldId id="273" r:id="rId33"/>
    <p:sldId id="294" r:id="rId34"/>
    <p:sldId id="269" r:id="rId35"/>
    <p:sldId id="270" r:id="rId36"/>
    <p:sldId id="272" r:id="rId3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DC"/>
    <a:srgbClr val="FDECFE"/>
    <a:srgbClr val="F9D4FC"/>
    <a:srgbClr val="FBECE9"/>
    <a:srgbClr val="FBEBD9"/>
    <a:srgbClr val="DDF6FF"/>
    <a:srgbClr val="FAF9C3"/>
    <a:srgbClr val="F6BCFA"/>
    <a:srgbClr val="F5D2CB"/>
    <a:srgbClr val="F6D3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1C016-BD26-4A5D-B065-EF357D09F5BB}" v="49" dt="2021-05-04T06:20:36.843"/>
    <p1510:client id="{00C12F03-E8CF-4777-8A90-06B96992B854}" v="249" dt="2021-05-09T05:18:54.697"/>
    <p1510:client id="{0C650764-7F37-4779-BC11-27F67740F9A3}" v="17" dt="2021-05-04T06:25:28.920"/>
    <p1510:client id="{149DBB0A-4388-4C28-89CA-D5E2A0C5C8A1}" v="9" dt="2021-05-06T05:36:53.545"/>
    <p1510:client id="{3559778C-DEB5-4F2F-BA37-3805FE0BDAC6}" v="217" dt="2021-05-09T10:53:54.478"/>
    <p1510:client id="{383ABD3C-32F7-49D3-B57F-00E4CB096D5C}" v="158" dt="2021-05-07T05:33:34.380"/>
    <p1510:client id="{3C9670AA-6899-45CA-A27E-AE3AFF212658}" v="5" dt="2021-05-09T02:47:26.879"/>
    <p1510:client id="{4A1F2C4B-70AB-4801-8353-5B7D77FA6A88}" v="9" dt="2021-05-07T12:15:19.388"/>
    <p1510:client id="{4CB2BD4F-C48D-4313-939A-BC48E82FB918}" v="46" dt="2021-05-06T12:21:24.996"/>
    <p1510:client id="{5F47F25D-95D1-4127-A4D4-448800AA6859}" v="7" dt="2021-05-03T09:03:12.590"/>
    <p1510:client id="{5FA9AE8C-54C2-4F5C-837F-F3F91BC86BA1}" v="19" dt="2021-05-06T14:12:25.431"/>
    <p1510:client id="{7EE3AC7D-A48F-45AC-BAC9-F80EB8359C43}" v="23" dt="2021-05-08T16:46:52.503"/>
    <p1510:client id="{875C0C1C-F21A-41F0-9554-CBBD726AE65A}" v="754" dt="2021-05-06T13:46:36.615"/>
    <p1510:client id="{88411B79-183F-4860-93E1-D74F9BD98BFE}" v="182" dt="2021-05-08T04:50:42.572"/>
    <p1510:client id="{8CBE4137-F404-4563-8DBE-5ACA6A452F08}" v="11" dt="2021-05-06T16:05:37.123"/>
    <p1510:client id="{93CB9DA7-32DC-43D5-8E07-10B58A69DEB7}" v="34" dt="2021-05-08T12:14:44.783"/>
    <p1510:client id="{A5FE223E-3074-4A04-9AA1-9AFE3889AFEC}" v="4" dt="2021-05-06T11:47:20.296"/>
    <p1510:client id="{A7DA6169-F0B1-4131-A054-05AB307699F9}" v="145" dt="2021-05-06T16:00:21.040"/>
    <p1510:client id="{CDB37316-CB8F-438D-9FD7-012AAE96F03B}" v="206" dt="2021-05-06T15:06:50.958"/>
    <p1510:client id="{D4DC6E53-D7C6-4FD5-B24F-3C42D2C198D2}" v="1288" dt="2021-05-06T11:27:34.664"/>
    <p1510:client id="{E9CBE1C9-0FF0-4218-992B-2952F1E8DDBA}" v="320" dt="2021-05-06T04:19:33.170"/>
    <p1510:client id="{FB4F2810-A51F-4060-9A41-B3EDD79C97FC}" v="116" dt="2021-05-04T05:32:23.912"/>
    <p1510:client id="{FFF2E0CC-FBAA-4967-A70E-F3446CAD7D38}" v="64" dt="2021-05-07T12:25:32.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81495" autoAdjust="0"/>
  </p:normalViewPr>
  <p:slideViewPr>
    <p:cSldViewPr snapToGrid="0">
      <p:cViewPr varScale="1">
        <p:scale>
          <a:sx n="74" d="100"/>
          <a:sy n="74" d="100"/>
        </p:scale>
        <p:origin x="-606" y="-90"/>
      </p:cViewPr>
      <p:guideLst>
        <p:guide orient="horz" pos="2160"/>
        <p:guide pos="3840"/>
      </p:guideLst>
    </p:cSldViewPr>
  </p:slideViewPr>
  <p:outlineViewPr>
    <p:cViewPr>
      <p:scale>
        <a:sx n="33" d="100"/>
        <a:sy n="33" d="100"/>
      </p:scale>
      <p:origin x="0" y="11694"/>
    </p:cViewPr>
  </p:outlineViewPr>
  <p:notesTextViewPr>
    <p:cViewPr>
      <p:scale>
        <a:sx n="1" d="1"/>
        <a:sy n="1" d="1"/>
      </p:scale>
      <p:origin x="0" y="0"/>
    </p:cViewPr>
  </p:notesTextViewPr>
  <p:sorterViewPr>
    <p:cViewPr>
      <p:scale>
        <a:sx n="136" d="100"/>
        <a:sy n="136" d="100"/>
      </p:scale>
      <p:origin x="0" y="186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0224179-3F7A-418B-9D8B-60AA8B1C68B8}" type="datetimeFigureOut">
              <a:rPr lang="en-IN" smtClean="0"/>
              <a:t>08-07-2021</a:t>
            </a:fld>
            <a:endParaRPr lang="en-IN"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0CC5EBF-0419-4071-9C08-34127180AC1E}" type="slidenum">
              <a:rPr lang="en-IN" smtClean="0"/>
              <a:t>‹#›</a:t>
            </a:fld>
            <a:endParaRPr lang="en-IN" dirty="0"/>
          </a:p>
        </p:txBody>
      </p:sp>
    </p:spTree>
    <p:extLst>
      <p:ext uri="{BB962C8B-B14F-4D97-AF65-F5344CB8AC3E}">
        <p14:creationId xmlns:p14="http://schemas.microsoft.com/office/powerpoint/2010/main" val="17509701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DDC12F8-DE65-4AFB-9DDE-A79EEA1B5F43}" type="datetimeFigureOut">
              <a:rPr lang="en-IN" smtClean="0"/>
              <a:t>08-07-2021</a:t>
            </a:fld>
            <a:endParaRPr lang="en-IN"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650798B-652D-462F-BAAD-B8E340A9AF88}" type="slidenum">
              <a:rPr lang="en-IN" smtClean="0"/>
              <a:t>‹#›</a:t>
            </a:fld>
            <a:endParaRPr lang="en-IN" dirty="0"/>
          </a:p>
        </p:txBody>
      </p:sp>
    </p:spTree>
    <p:extLst>
      <p:ext uri="{BB962C8B-B14F-4D97-AF65-F5344CB8AC3E}">
        <p14:creationId xmlns:p14="http://schemas.microsoft.com/office/powerpoint/2010/main" val="16928473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50798B-652D-462F-BAAD-B8E340A9AF88}" type="slidenum">
              <a:rPr lang="en-IN" smtClean="0"/>
              <a:t>1</a:t>
            </a:fld>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51186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B650798B-652D-462F-BAAD-B8E340A9AF88}" type="slidenum">
              <a:rPr lang="en-IN" smtClean="0"/>
              <a:t>22</a:t>
            </a:fld>
            <a:endParaRPr lang="en-IN" dirty="0"/>
          </a:p>
        </p:txBody>
      </p:sp>
    </p:spTree>
    <p:extLst>
      <p:ext uri="{BB962C8B-B14F-4D97-AF65-F5344CB8AC3E}">
        <p14:creationId xmlns:p14="http://schemas.microsoft.com/office/powerpoint/2010/main" val="201018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2C7A1A-41EE-4E5E-B7C4-F62CC0E76B66}" type="datetime1">
              <a:rPr lang="en-US" smtClean="0"/>
              <a:t>08-Jul-21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058DD-5FB2-4ABD-966B-AA068D758CC6}" type="datetime1">
              <a:rPr lang="en-US" smtClean="0"/>
              <a:t>08-Jul-21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46927-D8D4-46BE-9824-15E632D7DA63}" type="datetime1">
              <a:rPr lang="en-US" smtClean="0"/>
              <a:t>08-Jul-21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4DCDA-F594-4E84-8715-A398EE0A10FD}" type="datetime1">
              <a:rPr lang="en-US" smtClean="0"/>
              <a:t>08-Jul-21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7C705C-F053-420C-95AC-A8C9F73D9807}" type="datetime1">
              <a:rPr lang="en-US" smtClean="0"/>
              <a:t>08-Jul-21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46BD7A-1285-43B0-964D-3A580DCE6091}" type="datetime1">
              <a:rPr lang="en-US" smtClean="0"/>
              <a:t>08-Jul-21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D35FF-4CE4-423A-960A-9C34438E7F4B}" type="datetime1">
              <a:rPr lang="en-US" smtClean="0"/>
              <a:t>08-Jul-21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42B533-1550-4759-88D0-A02218A25F36}" type="datetime1">
              <a:rPr lang="en-US" smtClean="0"/>
              <a:t>08-Jul-21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392E6-D77A-4ADF-9F3F-2B00DC2ABC61}" type="datetime1">
              <a:rPr lang="en-US" smtClean="0"/>
              <a:t>08-Jul-21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03633-3C26-4B50-A70B-FF2224BEADD1}" type="datetime1">
              <a:rPr lang="en-US" smtClean="0"/>
              <a:t>08-Jul-21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AFAD9D-0E8C-4E78-B80A-95ABFB39B693}" type="datetime1">
              <a:rPr lang="en-US" smtClean="0"/>
              <a:t>08-Jul-21</a:t>
            </a:fld>
            <a:endParaRPr lang="en-US" dirty="0"/>
          </a:p>
        </p:txBody>
      </p:sp>
      <p:sp>
        <p:nvSpPr>
          <p:cNvPr id="9" name="Slide Number Placeholder 8"/>
          <p:cNvSpPr>
            <a:spLocks noGrp="1"/>
          </p:cNvSpPr>
          <p:nvPr>
            <p:ph type="sldNum" sz="quarter" idx="11"/>
          </p:nvPr>
        </p:nvSpPr>
        <p:spPr/>
        <p:txBody>
          <a:bodyPr/>
          <a:lstStyle/>
          <a:p>
            <a:fld id="{D57F1E4F-1CFF-5643-939E-02111984F56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02111984F565}"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96988020-2FFE-4B80-AD28-CA3609B047BB}" type="datetime1">
              <a:rPr lang="en-US" smtClean="0"/>
              <a:t>08-Jul-21</a:t>
            </a:fld>
            <a:endParaRPr lang="en-US" dirty="0"/>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BE055-038D-4D43-8C49-3294EEE9857B}"/>
              </a:ext>
            </a:extLst>
          </p:cNvPr>
          <p:cNvSpPr>
            <a:spLocks noGrp="1"/>
          </p:cNvSpPr>
          <p:nvPr>
            <p:ph type="title"/>
          </p:nvPr>
        </p:nvSpPr>
        <p:spPr>
          <a:xfrm>
            <a:off x="608432" y="94658"/>
            <a:ext cx="10173868" cy="1236685"/>
          </a:xfrm>
        </p:spPr>
        <p:txBody>
          <a:bodyPr/>
          <a:lstStyle/>
          <a:p>
            <a:pPr algn="ctr"/>
            <a:r>
              <a:rPr lang="en-US" sz="3200" b="1" dirty="0"/>
              <a:t>      </a:t>
            </a:r>
            <a:r>
              <a:rPr lang="en-US" sz="3200" b="1" dirty="0" smtClean="0"/>
              <a:t>Optimal</a:t>
            </a:r>
            <a:r>
              <a:rPr lang="en-US" sz="3200" b="1" dirty="0"/>
              <a:t> </a:t>
            </a:r>
            <a:r>
              <a:rPr lang="en-US" sz="3200" b="1" dirty="0" smtClean="0"/>
              <a:t>Design of Dual Band Band pass</a:t>
            </a:r>
            <a:r>
              <a:rPr lang="en-US" sz="3200" b="1" dirty="0"/>
              <a:t> F</a:t>
            </a:r>
            <a:r>
              <a:rPr lang="en-US" sz="3200" b="1" dirty="0" smtClean="0"/>
              <a:t>ilter using</a:t>
            </a:r>
            <a:r>
              <a:rPr lang="en-US" sz="3200" b="1" dirty="0"/>
              <a:t> </a:t>
            </a:r>
            <a:r>
              <a:rPr lang="en-US" sz="3200" b="1" dirty="0" smtClean="0"/>
              <a:t>Stepped-Impedance Resonators</a:t>
            </a:r>
            <a:endParaRPr lang="en-US" sz="3200" dirty="0"/>
          </a:p>
        </p:txBody>
      </p:sp>
      <p:sp>
        <p:nvSpPr>
          <p:cNvPr id="3" name="Content Placeholder 2">
            <a:extLst>
              <a:ext uri="{FF2B5EF4-FFF2-40B4-BE49-F238E27FC236}">
                <a16:creationId xmlns:a16="http://schemas.microsoft.com/office/drawing/2014/main" xmlns="" id="{9997CD4C-AD44-4723-B625-ED5C1F45EE17}"/>
              </a:ext>
            </a:extLst>
          </p:cNvPr>
          <p:cNvSpPr>
            <a:spLocks noGrp="1"/>
          </p:cNvSpPr>
          <p:nvPr>
            <p:ph idx="1"/>
          </p:nvPr>
        </p:nvSpPr>
        <p:spPr>
          <a:xfrm>
            <a:off x="2386787" y="1607220"/>
            <a:ext cx="5855409" cy="2312046"/>
          </a:xfrm>
        </p:spPr>
        <p:txBody>
          <a:bodyPr vert="horz" lIns="91440" tIns="45720" rIns="91440" bIns="45720" rtlCol="0" anchor="t">
            <a:normAutofit/>
          </a:bodyPr>
          <a:lstStyle/>
          <a:p>
            <a:pPr marL="0" indent="0" algn="ctr">
              <a:buNone/>
            </a:pPr>
            <a:r>
              <a:rPr lang="en-US" b="1" dirty="0"/>
              <a:t>        </a:t>
            </a:r>
            <a:r>
              <a:rPr lang="en-US" sz="2100" b="1" u="sng" dirty="0"/>
              <a:t>TEAM MEMBERS</a:t>
            </a:r>
            <a:r>
              <a:rPr lang="en-US" sz="2100" b="1" dirty="0"/>
              <a:t>:</a:t>
            </a:r>
            <a:endParaRPr lang="en-US" sz="2100" dirty="0"/>
          </a:p>
          <a:p>
            <a:pPr marL="0" indent="0" algn="ctr">
              <a:buNone/>
            </a:pPr>
            <a:r>
              <a:rPr lang="en-US" dirty="0" smtClean="0"/>
              <a:t>BH .</a:t>
            </a:r>
            <a:r>
              <a:rPr lang="en-US" dirty="0"/>
              <a:t>V.L.S.D.N.JYOTHI                      </a:t>
            </a:r>
            <a:r>
              <a:rPr lang="en-US" dirty="0" smtClean="0"/>
              <a:t>17B01A0410</a:t>
            </a:r>
          </a:p>
          <a:p>
            <a:pPr marL="0" indent="0" algn="ctr">
              <a:buNone/>
            </a:pPr>
            <a:r>
              <a:rPr lang="en-US" dirty="0"/>
              <a:t>D. SATYASRI V L PRASANNA          </a:t>
            </a:r>
            <a:r>
              <a:rPr lang="en-US" dirty="0" smtClean="0"/>
              <a:t>17B01A0427</a:t>
            </a:r>
          </a:p>
          <a:p>
            <a:pPr marL="0" indent="0" algn="ctr">
              <a:buNone/>
            </a:pPr>
            <a:r>
              <a:rPr lang="en-US" dirty="0" smtClean="0"/>
              <a:t>B. SAI </a:t>
            </a:r>
            <a:r>
              <a:rPr lang="en-US" dirty="0"/>
              <a:t>SRILEKHA                             </a:t>
            </a:r>
            <a:r>
              <a:rPr lang="en-US" dirty="0" smtClean="0"/>
              <a:t> 17B01A0413</a:t>
            </a:r>
          </a:p>
          <a:p>
            <a:pPr marL="0" indent="0" algn="ctr">
              <a:buNone/>
            </a:pPr>
            <a:r>
              <a:rPr lang="en-US" dirty="0" smtClean="0"/>
              <a:t>D. LALITHA </a:t>
            </a:r>
            <a:r>
              <a:rPr lang="en-US" dirty="0"/>
              <a:t>PRASANNA                  17B01A0461</a:t>
            </a:r>
          </a:p>
        </p:txBody>
      </p:sp>
      <p:sp>
        <p:nvSpPr>
          <p:cNvPr id="4" name="TextBox 3">
            <a:extLst>
              <a:ext uri="{FF2B5EF4-FFF2-40B4-BE49-F238E27FC236}">
                <a16:creationId xmlns:a16="http://schemas.microsoft.com/office/drawing/2014/main" xmlns="" id="{04D61C22-28B1-4F1E-81E5-257FE076E536}"/>
              </a:ext>
            </a:extLst>
          </p:cNvPr>
          <p:cNvSpPr txBox="1"/>
          <p:nvPr/>
        </p:nvSpPr>
        <p:spPr>
          <a:xfrm>
            <a:off x="8289985" y="1331343"/>
            <a:ext cx="3016369"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entury Gothic"/>
                <a:cs typeface="Calibri"/>
              </a:rPr>
              <a:t>Project Batch No. 25</a:t>
            </a:r>
          </a:p>
        </p:txBody>
      </p:sp>
      <p:sp>
        <p:nvSpPr>
          <p:cNvPr id="11" name="TextBox 10">
            <a:extLst>
              <a:ext uri="{FF2B5EF4-FFF2-40B4-BE49-F238E27FC236}">
                <a16:creationId xmlns:a16="http://schemas.microsoft.com/office/drawing/2014/main" xmlns="" id="{4E0FF46D-7DE5-4E7B-87BF-746963410EFB}"/>
              </a:ext>
            </a:extLst>
          </p:cNvPr>
          <p:cNvSpPr txBox="1"/>
          <p:nvPr/>
        </p:nvSpPr>
        <p:spPr>
          <a:xfrm>
            <a:off x="3499968" y="3864465"/>
            <a:ext cx="436902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u="sng" dirty="0"/>
              <a:t>PROJECT GUIDE</a:t>
            </a:r>
          </a:p>
          <a:p>
            <a:pPr algn="ctr"/>
            <a:r>
              <a:rPr lang="en-US" sz="2200" dirty="0">
                <a:ea typeface="+mn-lt"/>
                <a:cs typeface="+mn-lt"/>
              </a:rPr>
              <a:t>MR. G. CHALLA </a:t>
            </a:r>
            <a:r>
              <a:rPr lang="en-US" sz="2200" dirty="0" smtClean="0">
                <a:ea typeface="+mn-lt"/>
                <a:cs typeface="+mn-lt"/>
              </a:rPr>
              <a:t>RAM</a:t>
            </a:r>
          </a:p>
          <a:p>
            <a:pPr algn="ctr"/>
            <a:r>
              <a:rPr lang="en-US" sz="2200" dirty="0" smtClean="0">
                <a:ea typeface="+mn-lt"/>
                <a:cs typeface="+mn-lt"/>
              </a:rPr>
              <a:t>Assistant Professor , M.Tech(Ph.D)</a:t>
            </a:r>
            <a:endParaRPr lang="en-US" sz="2200" dirty="0"/>
          </a:p>
        </p:txBody>
      </p:sp>
      <p:pic>
        <p:nvPicPr>
          <p:cNvPr id="12" name="Picture 12" descr="Logo, company name&#10;&#10;Description automatically generated">
            <a:extLst>
              <a:ext uri="{FF2B5EF4-FFF2-40B4-BE49-F238E27FC236}">
                <a16:creationId xmlns:a16="http://schemas.microsoft.com/office/drawing/2014/main" xmlns="" id="{48C8EF3F-D55B-4289-AFC1-6B5E4EE20027}"/>
              </a:ext>
            </a:extLst>
          </p:cNvPr>
          <p:cNvPicPr>
            <a:picLocks noChangeAspect="1"/>
          </p:cNvPicPr>
          <p:nvPr/>
        </p:nvPicPr>
        <p:blipFill>
          <a:blip r:embed="rId3"/>
          <a:stretch>
            <a:fillRect/>
          </a:stretch>
        </p:blipFill>
        <p:spPr>
          <a:xfrm>
            <a:off x="608432" y="5134874"/>
            <a:ext cx="1457325" cy="1447800"/>
          </a:xfrm>
          <a:prstGeom prst="rect">
            <a:avLst/>
          </a:prstGeom>
        </p:spPr>
      </p:pic>
      <p:sp>
        <p:nvSpPr>
          <p:cNvPr id="13" name="TextBox 12">
            <a:extLst>
              <a:ext uri="{FF2B5EF4-FFF2-40B4-BE49-F238E27FC236}">
                <a16:creationId xmlns:a16="http://schemas.microsoft.com/office/drawing/2014/main" xmlns="" id="{4E2A8A8B-B2C9-4519-A118-B754D180ECFC}"/>
              </a:ext>
            </a:extLst>
          </p:cNvPr>
          <p:cNvSpPr txBox="1"/>
          <p:nvPr/>
        </p:nvSpPr>
        <p:spPr>
          <a:xfrm>
            <a:off x="2465058" y="5312074"/>
            <a:ext cx="8939839"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DEPARTMENT OF ELECTRONICS AND COMMUNICATION ENGINEERING</a:t>
            </a:r>
          </a:p>
        </p:txBody>
      </p:sp>
      <p:sp>
        <p:nvSpPr>
          <p:cNvPr id="14" name="TextBox 13">
            <a:extLst>
              <a:ext uri="{FF2B5EF4-FFF2-40B4-BE49-F238E27FC236}">
                <a16:creationId xmlns:a16="http://schemas.microsoft.com/office/drawing/2014/main" xmlns="" id="{06F26D13-73ED-4178-A5C7-384508B1AA64}"/>
              </a:ext>
            </a:extLst>
          </p:cNvPr>
          <p:cNvSpPr txBox="1"/>
          <p:nvPr/>
        </p:nvSpPr>
        <p:spPr>
          <a:xfrm>
            <a:off x="2273733" y="5814384"/>
            <a:ext cx="9256143"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dirty="0"/>
              <a:t>SHRI VISHNU ENGINEERING COLLEGE FOR WOMEN :: BHIMAVARAM</a:t>
            </a:r>
          </a:p>
          <a:p>
            <a:pPr algn="ctr"/>
            <a:r>
              <a:rPr lang="en-US" sz="2200" dirty="0"/>
              <a:t>(AUTONOMOUS)</a:t>
            </a:r>
          </a:p>
        </p:txBody>
      </p:sp>
      <p:sp>
        <p:nvSpPr>
          <p:cNvPr id="6" name="Slide Number Placeholder 5"/>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534480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B03AF-60E0-4339-AABE-8EFB4DA87906}"/>
              </a:ext>
            </a:extLst>
          </p:cNvPr>
          <p:cNvSpPr>
            <a:spLocks noGrp="1"/>
          </p:cNvSpPr>
          <p:nvPr>
            <p:ph type="title"/>
          </p:nvPr>
        </p:nvSpPr>
        <p:spPr>
          <a:xfrm>
            <a:off x="1159695" y="808056"/>
            <a:ext cx="9971160" cy="1077229"/>
          </a:xfrm>
        </p:spPr>
        <p:txBody>
          <a:bodyPr/>
          <a:lstStyle/>
          <a:p>
            <a:pPr algn="ctr"/>
            <a:r>
              <a:rPr lang="en-US" dirty="0"/>
              <a:t>PROBLEM IDENTIFICATION AND PROPOSED SOLUTION</a:t>
            </a:r>
          </a:p>
        </p:txBody>
      </p:sp>
      <p:sp>
        <p:nvSpPr>
          <p:cNvPr id="5" name="Content Placeholder 2">
            <a:extLst>
              <a:ext uri="{FF2B5EF4-FFF2-40B4-BE49-F238E27FC236}">
                <a16:creationId xmlns:a16="http://schemas.microsoft.com/office/drawing/2014/main" xmlns="" id="{C19A068A-1515-4A21-B43D-4D9A1683F7FA}"/>
              </a:ext>
            </a:extLst>
          </p:cNvPr>
          <p:cNvSpPr txBox="1">
            <a:spLocks/>
          </p:cNvSpPr>
          <p:nvPr/>
        </p:nvSpPr>
        <p:spPr>
          <a:xfrm>
            <a:off x="819164" y="2297332"/>
            <a:ext cx="9708541" cy="387917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accent1"/>
              </a:buClr>
              <a:buFont typeface="Wingdings"/>
              <a:buChar char="Ø"/>
            </a:pPr>
            <a:r>
              <a:rPr lang="en-US" sz="2400" dirty="0">
                <a:ea typeface="+mj-lt"/>
                <a:cs typeface="+mj-lt"/>
              </a:rPr>
              <a:t>The challenges faced while designing dual-band BPF are </a:t>
            </a:r>
            <a:r>
              <a:rPr lang="en-US" sz="2400" dirty="0" smtClean="0">
                <a:ea typeface="+mj-lt"/>
                <a:cs typeface="+mj-lt"/>
              </a:rPr>
              <a:t>pass band </a:t>
            </a:r>
            <a:r>
              <a:rPr lang="en-US" sz="2400" dirty="0">
                <a:ea typeface="+mj-lt"/>
                <a:cs typeface="+mj-lt"/>
              </a:rPr>
              <a:t>selectivity, compact size and simple design procedures. </a:t>
            </a:r>
            <a:endParaRPr lang="en-US" sz="2400" dirty="0"/>
          </a:p>
          <a:p>
            <a:pPr algn="just">
              <a:buClr>
                <a:schemeClr val="accent1"/>
              </a:buClr>
              <a:buFont typeface="Wingdings"/>
              <a:buChar char="Ø"/>
            </a:pPr>
            <a:endParaRPr lang="en-US" sz="2400" dirty="0"/>
          </a:p>
          <a:p>
            <a:pPr algn="just">
              <a:buClr>
                <a:schemeClr val="accent1"/>
              </a:buClr>
              <a:buFont typeface="Wingdings"/>
              <a:buChar char="Ø"/>
            </a:pPr>
            <a:r>
              <a:rPr lang="en-US" sz="2400" dirty="0">
                <a:ea typeface="+mj-lt"/>
                <a:cs typeface="+mj-lt"/>
              </a:rPr>
              <a:t>To overcome this a pair of quarter-wave stepped-Impedance resonators are used due to advantage of their harmonic frequency behavior, simple structure and simple established design methodology.</a:t>
            </a:r>
            <a:endParaRPr lang="en-US" sz="2400" dirty="0"/>
          </a:p>
          <a:p>
            <a:pPr algn="just">
              <a:buClr>
                <a:schemeClr val="accent1"/>
              </a:buClr>
              <a:buFont typeface="Wingdings"/>
              <a:buChar char="Ø"/>
            </a:pPr>
            <a:endParaRPr lang="en-US" sz="2400" dirty="0"/>
          </a:p>
          <a:p>
            <a:pPr algn="just">
              <a:buClr>
                <a:schemeClr val="accent1"/>
              </a:buClr>
              <a:buFont typeface="Wingdings"/>
              <a:buChar char="Ø"/>
            </a:pPr>
            <a:endParaRPr lang="en-US" sz="2400" dirty="0"/>
          </a:p>
        </p:txBody>
      </p:sp>
      <p:sp>
        <p:nvSpPr>
          <p:cNvPr id="3" name="Slide Number Placeholder 2"/>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961288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0"/>
            <a:ext cx="11629623" cy="768150"/>
          </a:xfrm>
        </p:spPr>
        <p:txBody>
          <a:bodyPr/>
          <a:lstStyle/>
          <a:p>
            <a:pPr algn="ctr"/>
            <a:r>
              <a:rPr lang="en-US" sz="4000" dirty="0" smtClean="0"/>
              <a:t>MATHEMATICAL FOUNDATIONS OF THE PROJECT</a:t>
            </a:r>
            <a:endParaRPr lang="en-IN" sz="4000" dirty="0"/>
          </a:p>
        </p:txBody>
      </p:sp>
      <p:sp>
        <p:nvSpPr>
          <p:cNvPr id="3" name="Content Placeholder 2"/>
          <p:cNvSpPr>
            <a:spLocks noGrp="1"/>
          </p:cNvSpPr>
          <p:nvPr>
            <p:ph idx="1"/>
          </p:nvPr>
        </p:nvSpPr>
        <p:spPr>
          <a:xfrm>
            <a:off x="388700" y="1006072"/>
            <a:ext cx="10852597" cy="5763028"/>
          </a:xfrm>
        </p:spPr>
        <p:txBody>
          <a:bodyPr>
            <a:normAutofit fontScale="92500" lnSpcReduction="20000"/>
          </a:bodyPr>
          <a:lstStyle/>
          <a:p>
            <a:pPr algn="just">
              <a:buFont typeface="Wingdings" pitchFamily="2" charset="2"/>
              <a:buChar char="Ø"/>
            </a:pPr>
            <a:r>
              <a:rPr lang="en-US" sz="2000" dirty="0" smtClean="0"/>
              <a:t>Our design of dual band band pass filter will start at with a simple low pass filter with resonant frequency of 1.8 GHz and 5.8 GHz</a:t>
            </a:r>
            <a:r>
              <a:rPr lang="en-US" dirty="0" smtClean="0"/>
              <a:t>.</a:t>
            </a:r>
          </a:p>
          <a:p>
            <a:pPr algn="just">
              <a:buFont typeface="Wingdings" pitchFamily="2" charset="2"/>
              <a:buChar char="Ø"/>
            </a:pPr>
            <a:endParaRPr lang="en-US" dirty="0"/>
          </a:p>
          <a:p>
            <a:pPr algn="just">
              <a:buFont typeface="Wingdings" pitchFamily="2" charset="2"/>
              <a:buChar char="Ø"/>
            </a:pPr>
            <a:endParaRPr lang="en-US" dirty="0" smtClean="0"/>
          </a:p>
          <a:p>
            <a:pPr algn="just">
              <a:buFont typeface="Wingdings" pitchFamily="2" charset="2"/>
              <a:buChar char="Ø"/>
            </a:pPr>
            <a:endParaRPr lang="en-IN" dirty="0" smtClean="0"/>
          </a:p>
          <a:p>
            <a:pPr algn="just">
              <a:buFont typeface="Wingdings" pitchFamily="2" charset="2"/>
              <a:buChar char="Ø"/>
            </a:pPr>
            <a:endParaRPr lang="en-IN" sz="2400" dirty="0" smtClean="0"/>
          </a:p>
          <a:p>
            <a:pPr algn="just">
              <a:buFont typeface="Wingdings" pitchFamily="2" charset="2"/>
              <a:buChar char="Ø"/>
            </a:pPr>
            <a:endParaRPr lang="en-IN" sz="2400" dirty="0" smtClean="0"/>
          </a:p>
          <a:p>
            <a:pPr algn="just">
              <a:buFont typeface="Wingdings" pitchFamily="2" charset="2"/>
              <a:buChar char="Ø"/>
            </a:pPr>
            <a:endParaRPr lang="en-IN" sz="2400" dirty="0" smtClean="0"/>
          </a:p>
          <a:p>
            <a:pPr algn="just">
              <a:buFont typeface="Wingdings" pitchFamily="2" charset="2"/>
              <a:buChar char="Ø"/>
            </a:pPr>
            <a:r>
              <a:rPr lang="en-IN" sz="2400" dirty="0" smtClean="0"/>
              <a:t>FREQUENCY </a:t>
            </a:r>
            <a:r>
              <a:rPr lang="en-IN" sz="2400" dirty="0"/>
              <a:t>AND ELEMENT </a:t>
            </a:r>
            <a:r>
              <a:rPr lang="en-IN" sz="2400" dirty="0" smtClean="0"/>
              <a:t>TRANSFORMATIONS</a:t>
            </a:r>
          </a:p>
          <a:p>
            <a:pPr lvl="1" algn="just">
              <a:buClr>
                <a:schemeClr val="accent1"/>
              </a:buClr>
              <a:buFont typeface="Wingdings" pitchFamily="2" charset="2"/>
              <a:buChar char="ü"/>
            </a:pPr>
            <a:r>
              <a:rPr lang="en-US" dirty="0" smtClean="0"/>
              <a:t>A low pass </a:t>
            </a:r>
            <a:r>
              <a:rPr lang="en-US" dirty="0"/>
              <a:t>prototype response is to be transformed to a </a:t>
            </a:r>
            <a:r>
              <a:rPr lang="en-US" dirty="0" smtClean="0"/>
              <a:t>band pass </a:t>
            </a:r>
            <a:r>
              <a:rPr lang="en-US" dirty="0"/>
              <a:t>response having a </a:t>
            </a:r>
            <a:r>
              <a:rPr lang="en-US" dirty="0" smtClean="0"/>
              <a:t>pass band </a:t>
            </a:r>
            <a:r>
              <a:rPr lang="en-US" dirty="0"/>
              <a:t>ω</a:t>
            </a:r>
            <a:r>
              <a:rPr lang="en-US" sz="1200" dirty="0"/>
              <a:t>2</a:t>
            </a:r>
            <a:r>
              <a:rPr lang="en-US" dirty="0"/>
              <a:t> − ω</a:t>
            </a:r>
            <a:r>
              <a:rPr lang="en-US" sz="1200" dirty="0"/>
              <a:t>1</a:t>
            </a:r>
            <a:r>
              <a:rPr lang="en-US" dirty="0"/>
              <a:t>, where ω</a:t>
            </a:r>
            <a:r>
              <a:rPr lang="en-US" sz="1200" dirty="0"/>
              <a:t>1</a:t>
            </a:r>
            <a:r>
              <a:rPr lang="en-US" dirty="0"/>
              <a:t> and ω</a:t>
            </a:r>
            <a:r>
              <a:rPr lang="en-US" sz="1200" dirty="0"/>
              <a:t>2</a:t>
            </a:r>
            <a:r>
              <a:rPr lang="en-US" dirty="0"/>
              <a:t> indicate the </a:t>
            </a:r>
            <a:r>
              <a:rPr lang="en-US" dirty="0" smtClean="0"/>
              <a:t>pass </a:t>
            </a:r>
            <a:r>
              <a:rPr lang="en-US" dirty="0"/>
              <a:t>band-edge angular frequency. The required frequency </a:t>
            </a:r>
            <a:r>
              <a:rPr lang="en-US" dirty="0" smtClean="0"/>
              <a:t>transformation is</a:t>
            </a:r>
          </a:p>
          <a:p>
            <a:pPr lvl="1" algn="just">
              <a:buClr>
                <a:schemeClr val="accent1"/>
              </a:buClr>
              <a:buFont typeface="Wingdings" pitchFamily="2" charset="2"/>
              <a:buChar char="Ø"/>
            </a:pPr>
            <a:endParaRPr lang="en-US" dirty="0" smtClean="0"/>
          </a:p>
          <a:p>
            <a:pPr marL="411480" lvl="1" indent="0" algn="just">
              <a:buClr>
                <a:schemeClr val="accent1"/>
              </a:buClr>
              <a:buNone/>
            </a:pPr>
            <a:r>
              <a:rPr lang="en-US" dirty="0" smtClean="0"/>
              <a:t>   </a:t>
            </a:r>
            <a:endParaRPr lang="en-US" dirty="0"/>
          </a:p>
          <a:p>
            <a:pPr lvl="1" algn="just">
              <a:buClr>
                <a:schemeClr val="accent1"/>
              </a:buClr>
              <a:buFont typeface="Wingdings" pitchFamily="2" charset="2"/>
              <a:buChar char="Ø"/>
            </a:pPr>
            <a:endParaRPr lang="en-US" dirty="0" smtClean="0"/>
          </a:p>
          <a:p>
            <a:pPr lvl="1" algn="just">
              <a:buClr>
                <a:schemeClr val="accent1"/>
              </a:buClr>
              <a:buFont typeface="Wingdings" pitchFamily="2" charset="2"/>
              <a:buChar char="Ø"/>
            </a:pPr>
            <a:endParaRPr lang="en-US" dirty="0" smtClean="0"/>
          </a:p>
          <a:p>
            <a:pPr lvl="1" algn="just">
              <a:buClr>
                <a:schemeClr val="accent1"/>
              </a:buClr>
              <a:buFont typeface="Wingdings" pitchFamily="2" charset="2"/>
              <a:buChar char="Ø"/>
            </a:pPr>
            <a:endParaRPr lang="en-US" dirty="0"/>
          </a:p>
          <a:p>
            <a:pPr lvl="1" algn="just">
              <a:buClr>
                <a:schemeClr val="accent1"/>
              </a:buClr>
              <a:buFont typeface="Wingdings" pitchFamily="2" charset="2"/>
              <a:buChar char="Ø"/>
            </a:pPr>
            <a:endParaRPr lang="en-US" dirty="0" smtClean="0"/>
          </a:p>
          <a:p>
            <a:pPr marL="411480" lvl="1" indent="0" algn="just">
              <a:buClr>
                <a:schemeClr val="accent1"/>
              </a:buClr>
              <a:buNone/>
            </a:pPr>
            <a:r>
              <a:rPr lang="en-US" dirty="0" smtClean="0"/>
              <a:t>Where ω</a:t>
            </a:r>
            <a:r>
              <a:rPr lang="en-US" sz="1200" dirty="0" smtClean="0"/>
              <a:t>0</a:t>
            </a:r>
            <a:r>
              <a:rPr lang="en-US" dirty="0" smtClean="0"/>
              <a:t> </a:t>
            </a:r>
            <a:r>
              <a:rPr lang="en-US" dirty="0"/>
              <a:t>denotes the center angular frequency and FBW is defined as the fractional bandwidth.</a:t>
            </a:r>
            <a:endParaRPr lang="en-US" dirty="0" smtClean="0"/>
          </a:p>
          <a:p>
            <a:pPr lvl="1" algn="just">
              <a:buClr>
                <a:schemeClr val="accent1"/>
              </a:buClr>
              <a:buFont typeface="Wingdings" pitchFamily="2" charset="2"/>
              <a:buChar char="Ø"/>
            </a:pPr>
            <a:endParaRPr lang="en-IN" dirty="0" smtClean="0"/>
          </a:p>
        </p:txBody>
      </p:sp>
      <mc:AlternateContent xmlns:mc="http://schemas.openxmlformats.org/markup-compatibility/2006" xmlns:a14="http://schemas.microsoft.com/office/drawing/2010/main">
        <mc:Choice Requires="a14">
          <p:sp>
            <p:nvSpPr>
              <p:cNvPr id="6" name="TextBox 5"/>
              <p:cNvSpPr txBox="1"/>
              <p:nvPr/>
            </p:nvSpPr>
            <p:spPr>
              <a:xfrm>
                <a:off x="3526716" y="4362063"/>
                <a:ext cx="3486150" cy="575542"/>
              </a:xfrm>
              <a:prstGeom prst="rect">
                <a:avLst/>
              </a:prstGeom>
              <a:noFill/>
            </p:spPr>
            <p:txBody>
              <a:bodyPr wrap="square" rtlCol="0">
                <a:spAutoFit/>
              </a:bodyPr>
              <a:lstStyle/>
              <a:p>
                <a:r>
                  <a:rPr lang="el-GR" sz="2000" dirty="0" smtClean="0"/>
                  <a:t>Ω</a:t>
                </a:r>
                <a:r>
                  <a:rPr lang="en-US" sz="2000" dirty="0" smtClean="0"/>
                  <a:t> = </a:t>
                </a:r>
                <a14:m>
                  <m:oMath xmlns:m="http://schemas.openxmlformats.org/officeDocument/2006/math">
                    <m:f>
                      <m:fPr>
                        <m:ctrlPr>
                          <a:rPr lang="en-US" sz="2000" i="1" smtClean="0">
                            <a:latin typeface="Cambria Math"/>
                          </a:rPr>
                        </m:ctrlPr>
                      </m:fPr>
                      <m:num>
                        <m:r>
                          <m:rPr>
                            <m:nor/>
                          </m:rPr>
                          <a:rPr lang="el-GR" sz="2000" dirty="0" smtClean="0"/>
                          <m:t>Ω</m:t>
                        </m:r>
                        <m:r>
                          <a:rPr lang="en-US" sz="2000" b="0" i="1" dirty="0" smtClean="0">
                            <a:latin typeface="Cambria Math"/>
                          </a:rPr>
                          <m:t>𝑐</m:t>
                        </m:r>
                      </m:num>
                      <m:den>
                        <m:r>
                          <a:rPr lang="en-US" sz="2000" b="0" i="1" smtClean="0">
                            <a:latin typeface="Cambria Math"/>
                          </a:rPr>
                          <m:t>𝐹𝐵𝑊</m:t>
                        </m:r>
                      </m:den>
                    </m:f>
                    <m:r>
                      <a:rPr lang="en-US" sz="2000" b="0" i="0" smtClean="0">
                        <a:latin typeface="Cambria Math"/>
                      </a:rPr>
                      <m:t> ( </m:t>
                    </m:r>
                    <m:f>
                      <m:fPr>
                        <m:ctrlPr>
                          <a:rPr lang="en-IN" sz="2000" i="1" dirty="0" smtClean="0">
                            <a:latin typeface="Cambria Math"/>
                          </a:rPr>
                        </m:ctrlPr>
                      </m:fPr>
                      <m:num>
                        <m:r>
                          <m:rPr>
                            <m:sty m:val="p"/>
                          </m:rPr>
                          <a:rPr lang="el-GR" sz="2000" i="1" dirty="0" smtClean="0">
                            <a:latin typeface="Cambria Math"/>
                          </a:rPr>
                          <m:t>ω</m:t>
                        </m:r>
                      </m:num>
                      <m:den>
                        <m:r>
                          <m:rPr>
                            <m:sty m:val="p"/>
                          </m:rPr>
                          <a:rPr lang="el-GR" sz="2000" i="1" dirty="0" smtClean="0">
                            <a:latin typeface="Cambria Math"/>
                          </a:rPr>
                          <m:t>ω</m:t>
                        </m:r>
                        <m:r>
                          <a:rPr lang="en-US" sz="2000" b="0" i="1" dirty="0" smtClean="0">
                            <a:latin typeface="Cambria Math"/>
                          </a:rPr>
                          <m:t>0</m:t>
                        </m:r>
                      </m:den>
                    </m:f>
                    <m:r>
                      <a:rPr lang="en-US" sz="2000" b="0" i="1" dirty="0" smtClean="0">
                        <a:latin typeface="Cambria Math"/>
                      </a:rPr>
                      <m:t> −</m:t>
                    </m:r>
                    <m:f>
                      <m:fPr>
                        <m:ctrlPr>
                          <a:rPr lang="en-IN" sz="2000" i="1" dirty="0" smtClean="0">
                            <a:latin typeface="Cambria Math"/>
                          </a:rPr>
                        </m:ctrlPr>
                      </m:fPr>
                      <m:num>
                        <m:r>
                          <m:rPr>
                            <m:sty m:val="p"/>
                          </m:rPr>
                          <a:rPr lang="el-GR" sz="2000" i="1" dirty="0" smtClean="0">
                            <a:latin typeface="Cambria Math"/>
                          </a:rPr>
                          <m:t>ω</m:t>
                        </m:r>
                        <m:r>
                          <a:rPr lang="en-US" sz="2000" b="0" i="1" dirty="0" smtClean="0">
                            <a:latin typeface="Cambria Math"/>
                          </a:rPr>
                          <m:t>0</m:t>
                        </m:r>
                      </m:num>
                      <m:den>
                        <m:r>
                          <m:rPr>
                            <m:sty m:val="p"/>
                          </m:rPr>
                          <a:rPr lang="el-GR" sz="2000" i="1" dirty="0" smtClean="0">
                            <a:latin typeface="Cambria Math"/>
                          </a:rPr>
                          <m:t>ω</m:t>
                        </m:r>
                      </m:den>
                    </m:f>
                    <m:r>
                      <a:rPr lang="en-US" sz="2000" b="0" i="1" dirty="0" smtClean="0">
                        <a:latin typeface="Cambria Math"/>
                      </a:rPr>
                      <m:t> )</m:t>
                    </m:r>
                  </m:oMath>
                </a14:m>
                <a:endParaRPr lang="en-IN"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526716" y="4362063"/>
                <a:ext cx="3486150" cy="575542"/>
              </a:xfrm>
              <a:prstGeom prst="rect">
                <a:avLst/>
              </a:prstGeom>
              <a:blipFill rotWithShape="1">
                <a:blip r:embed="rId2"/>
                <a:stretch>
                  <a:fillRect l="-1926" b="-74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87063" y="5077096"/>
                <a:ext cx="1827936" cy="586892"/>
              </a:xfrm>
              <a:prstGeom prst="rect">
                <a:avLst/>
              </a:prstGeom>
              <a:noFill/>
            </p:spPr>
            <p:txBody>
              <a:bodyPr wrap="none" rtlCol="0">
                <a:spAutoFit/>
              </a:bodyPr>
              <a:lstStyle/>
              <a:p>
                <a:r>
                  <a:rPr lang="en-IN" sz="2000" dirty="0" smtClean="0"/>
                  <a:t>FBW = </a:t>
                </a:r>
                <a14:m>
                  <m:oMath xmlns:m="http://schemas.openxmlformats.org/officeDocument/2006/math">
                    <m:f>
                      <m:fPr>
                        <m:ctrlPr>
                          <a:rPr lang="en-IN" sz="2000" i="1" smtClean="0">
                            <a:latin typeface="Cambria Math"/>
                          </a:rPr>
                        </m:ctrlPr>
                      </m:fPr>
                      <m:num>
                        <m:r>
                          <m:rPr>
                            <m:nor/>
                          </m:rPr>
                          <a:rPr lang="el-GR" sz="2000" dirty="0" smtClean="0"/>
                          <m:t>ω</m:t>
                        </m:r>
                        <m:r>
                          <m:rPr>
                            <m:nor/>
                          </m:rPr>
                          <a:rPr lang="en-US" sz="2000" dirty="0" smtClean="0"/>
                          <m:t>2 – </m:t>
                        </m:r>
                        <m:r>
                          <m:rPr>
                            <m:nor/>
                          </m:rPr>
                          <a:rPr lang="el-GR" sz="2000" dirty="0" smtClean="0"/>
                          <m:t>ω</m:t>
                        </m:r>
                        <m:r>
                          <m:rPr>
                            <m:nor/>
                          </m:rPr>
                          <a:rPr lang="en-US" sz="2000" dirty="0" smtClean="0"/>
                          <m:t>1</m:t>
                        </m:r>
                        <m:r>
                          <m:rPr>
                            <m:nor/>
                          </m:rPr>
                          <a:rPr lang="en-IN" sz="2000" dirty="0" smtClean="0"/>
                          <m:t> </m:t>
                        </m:r>
                      </m:num>
                      <m:den>
                        <m:r>
                          <m:rPr>
                            <m:nor/>
                          </m:rPr>
                          <a:rPr lang="el-GR" sz="2000" dirty="0" smtClean="0"/>
                          <m:t>ω</m:t>
                        </m:r>
                        <m:r>
                          <m:rPr>
                            <m:nor/>
                          </m:rPr>
                          <a:rPr lang="en-US" sz="2000" b="0" i="0" dirty="0" smtClean="0"/>
                          <m:t>0</m:t>
                        </m:r>
                      </m:den>
                    </m:f>
                  </m:oMath>
                </a14:m>
                <a:endParaRPr lang="en-I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987063" y="5077096"/>
                <a:ext cx="1827936" cy="586892"/>
              </a:xfrm>
              <a:prstGeom prst="rect">
                <a:avLst/>
              </a:prstGeom>
              <a:blipFill rotWithShape="1">
                <a:blip r:embed="rId3"/>
                <a:stretch>
                  <a:fillRect l="-3333" r="-6000" b="-72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76863" y="5698084"/>
                <a:ext cx="1648336" cy="431144"/>
              </a:xfrm>
              <a:prstGeom prst="rect">
                <a:avLst/>
              </a:prstGeom>
              <a:noFill/>
            </p:spPr>
            <p:txBody>
              <a:bodyPr wrap="none" rtlCol="0">
                <a:spAutoFit/>
              </a:bodyPr>
              <a:lstStyle/>
              <a:p>
                <a14:m>
                  <m:oMath xmlns:m="http://schemas.openxmlformats.org/officeDocument/2006/math">
                    <m:r>
                      <m:rPr>
                        <m:nor/>
                      </m:rPr>
                      <a:rPr lang="el-GR" sz="2000" dirty="0" smtClean="0"/>
                      <m:t>ω</m:t>
                    </m:r>
                    <m:r>
                      <m:rPr>
                        <m:nor/>
                      </m:rPr>
                      <a:rPr lang="en-US" sz="2000" b="0" i="0" dirty="0" smtClean="0"/>
                      <m:t>0</m:t>
                    </m:r>
                  </m:oMath>
                </a14:m>
                <a:r>
                  <a:rPr lang="en-IN" sz="2000" dirty="0" smtClean="0"/>
                  <a:t> = </a:t>
                </a:r>
                <a14:m>
                  <m:oMath xmlns:m="http://schemas.openxmlformats.org/officeDocument/2006/math">
                    <m:rad>
                      <m:radPr>
                        <m:degHide m:val="on"/>
                        <m:ctrlPr>
                          <a:rPr lang="en-IN" sz="2000" i="1" smtClean="0">
                            <a:latin typeface="Cambria Math"/>
                          </a:rPr>
                        </m:ctrlPr>
                      </m:radPr>
                      <m:deg/>
                      <m:e>
                        <m:r>
                          <m:rPr>
                            <m:nor/>
                          </m:rPr>
                          <a:rPr lang="el-GR" sz="2000" dirty="0" smtClean="0"/>
                          <m:t>ω</m:t>
                        </m:r>
                        <m:r>
                          <m:rPr>
                            <m:nor/>
                          </m:rPr>
                          <a:rPr lang="en-US" sz="2000" dirty="0" smtClean="0"/>
                          <m:t>1</m:t>
                        </m:r>
                        <m:r>
                          <m:rPr>
                            <m:nor/>
                          </m:rPr>
                          <a:rPr lang="en-US" sz="2000" b="0" i="0" dirty="0" smtClean="0"/>
                          <m:t>∗</m:t>
                        </m:r>
                        <m:r>
                          <m:rPr>
                            <m:nor/>
                          </m:rPr>
                          <a:rPr lang="el-GR" sz="2000" dirty="0" smtClean="0"/>
                          <m:t>ω</m:t>
                        </m:r>
                        <m:r>
                          <m:rPr>
                            <m:nor/>
                          </m:rPr>
                          <a:rPr lang="en-US" sz="2000" dirty="0" smtClean="0"/>
                          <m:t>2</m:t>
                        </m:r>
                      </m:e>
                    </m:rad>
                  </m:oMath>
                </a14:m>
                <a:endParaRPr lang="en-IN"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076863" y="5698084"/>
                <a:ext cx="1648336" cy="431144"/>
              </a:xfrm>
              <a:prstGeom prst="rect">
                <a:avLst/>
              </a:prstGeom>
              <a:blipFill rotWithShape="1">
                <a:blip r:embed="rId4"/>
                <a:stretch>
                  <a:fillRect r="-6667" b="-25714"/>
                </a:stretch>
              </a:blipFill>
            </p:spPr>
            <p:txBody>
              <a:bodyPr/>
              <a:lstStyle/>
              <a:p>
                <a:r>
                  <a:rPr lang="en-IN">
                    <a:noFill/>
                  </a:rPr>
                  <a:t> </a:t>
                </a:r>
              </a:p>
            </p:txBody>
          </p:sp>
        </mc:Fallback>
      </mc:AlternateContent>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50" t="10301" r="7429" b="12060"/>
          <a:stretch/>
        </p:blipFill>
        <p:spPr bwMode="auto">
          <a:xfrm>
            <a:off x="3175864" y="1471572"/>
            <a:ext cx="3250335" cy="188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806700" y="2150052"/>
            <a:ext cx="457200" cy="400110"/>
          </a:xfrm>
          <a:prstGeom prst="rect">
            <a:avLst/>
          </a:prstGeom>
          <a:noFill/>
        </p:spPr>
        <p:txBody>
          <a:bodyPr wrap="square" rtlCol="0">
            <a:spAutoFit/>
          </a:bodyPr>
          <a:lstStyle/>
          <a:p>
            <a:r>
              <a:rPr lang="en-US" sz="2000" dirty="0" smtClean="0"/>
              <a:t>g</a:t>
            </a:r>
            <a:r>
              <a:rPr lang="en-US" sz="1600" dirty="0" smtClean="0"/>
              <a:t>0</a:t>
            </a:r>
            <a:endParaRPr lang="en-IN" sz="2000" dirty="0"/>
          </a:p>
        </p:txBody>
      </p:sp>
      <p:sp>
        <p:nvSpPr>
          <p:cNvPr id="12" name="TextBox 11"/>
          <p:cNvSpPr txBox="1"/>
          <p:nvPr/>
        </p:nvSpPr>
        <p:spPr>
          <a:xfrm>
            <a:off x="4698999" y="2096048"/>
            <a:ext cx="621591" cy="400110"/>
          </a:xfrm>
          <a:prstGeom prst="rect">
            <a:avLst/>
          </a:prstGeom>
          <a:noFill/>
        </p:spPr>
        <p:txBody>
          <a:bodyPr wrap="square" rtlCol="0">
            <a:spAutoFit/>
          </a:bodyPr>
          <a:lstStyle/>
          <a:p>
            <a:r>
              <a:rPr lang="en-US" sz="2000" dirty="0" smtClean="0"/>
              <a:t>g</a:t>
            </a:r>
            <a:r>
              <a:rPr lang="en-US" sz="1600" dirty="0" smtClean="0"/>
              <a:t>2</a:t>
            </a:r>
            <a:endParaRPr lang="en-IN" sz="2000" dirty="0"/>
          </a:p>
        </p:txBody>
      </p:sp>
      <p:sp>
        <p:nvSpPr>
          <p:cNvPr id="13" name="TextBox 12"/>
          <p:cNvSpPr txBox="1"/>
          <p:nvPr/>
        </p:nvSpPr>
        <p:spPr>
          <a:xfrm>
            <a:off x="3886200" y="1807093"/>
            <a:ext cx="762000" cy="400110"/>
          </a:xfrm>
          <a:prstGeom prst="rect">
            <a:avLst/>
          </a:prstGeom>
          <a:noFill/>
        </p:spPr>
        <p:txBody>
          <a:bodyPr wrap="square" rtlCol="0">
            <a:spAutoFit/>
          </a:bodyPr>
          <a:lstStyle/>
          <a:p>
            <a:r>
              <a:rPr lang="en-US" sz="2000" dirty="0" smtClean="0"/>
              <a:t>g</a:t>
            </a:r>
            <a:r>
              <a:rPr lang="en-US" sz="1600" dirty="0" smtClean="0"/>
              <a:t>1</a:t>
            </a:r>
            <a:endParaRPr lang="en-IN" sz="2000" dirty="0"/>
          </a:p>
        </p:txBody>
      </p:sp>
      <p:sp>
        <p:nvSpPr>
          <p:cNvPr id="14" name="TextBox 13"/>
          <p:cNvSpPr txBox="1"/>
          <p:nvPr/>
        </p:nvSpPr>
        <p:spPr>
          <a:xfrm>
            <a:off x="5715000" y="2356637"/>
            <a:ext cx="480099" cy="400110"/>
          </a:xfrm>
          <a:prstGeom prst="rect">
            <a:avLst/>
          </a:prstGeom>
          <a:noFill/>
        </p:spPr>
        <p:txBody>
          <a:bodyPr wrap="square" rtlCol="0">
            <a:spAutoFit/>
          </a:bodyPr>
          <a:lstStyle/>
          <a:p>
            <a:r>
              <a:rPr lang="en-US" sz="2000" dirty="0" smtClean="0"/>
              <a:t>g</a:t>
            </a:r>
            <a:r>
              <a:rPr lang="en-US" sz="1400" dirty="0"/>
              <a:t>3</a:t>
            </a:r>
            <a:endParaRPr lang="en-IN" sz="2000" dirty="0"/>
          </a:p>
        </p:txBody>
      </p:sp>
      <p:sp>
        <p:nvSpPr>
          <p:cNvPr id="15" name="TextBox 14"/>
          <p:cNvSpPr txBox="1"/>
          <p:nvPr/>
        </p:nvSpPr>
        <p:spPr>
          <a:xfrm>
            <a:off x="6426198" y="2374536"/>
            <a:ext cx="4178301" cy="400110"/>
          </a:xfrm>
          <a:prstGeom prst="rect">
            <a:avLst/>
          </a:prstGeom>
          <a:noFill/>
        </p:spPr>
        <p:txBody>
          <a:bodyPr wrap="square" rtlCol="0">
            <a:spAutoFit/>
          </a:bodyPr>
          <a:lstStyle/>
          <a:p>
            <a:r>
              <a:rPr lang="en-US" sz="2000" dirty="0" smtClean="0"/>
              <a:t>Fig.1 : Prototype low pass filter for n=2</a:t>
            </a:r>
            <a:endParaRPr lang="en-IN"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516924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994" y="180303"/>
            <a:ext cx="10742411" cy="6439438"/>
          </a:xfrm>
        </p:spPr>
        <p:txBody>
          <a:bodyPr>
            <a:normAutofit/>
          </a:bodyPr>
          <a:lstStyle/>
          <a:p>
            <a:pPr lvl="1" algn="just">
              <a:buClr>
                <a:schemeClr val="accent1"/>
              </a:buClr>
              <a:buFont typeface="Wingdings" pitchFamily="2" charset="2"/>
              <a:buChar char="ü"/>
            </a:pPr>
            <a:r>
              <a:rPr lang="en-US" dirty="0" smtClean="0"/>
              <a:t>On applying the frequency </a:t>
            </a:r>
            <a:r>
              <a:rPr lang="en-US" dirty="0"/>
              <a:t>transformation </a:t>
            </a:r>
            <a:r>
              <a:rPr lang="en-US" dirty="0" smtClean="0"/>
              <a:t>to </a:t>
            </a:r>
            <a:r>
              <a:rPr lang="en-US" dirty="0"/>
              <a:t>reactive element g of the </a:t>
            </a:r>
            <a:r>
              <a:rPr lang="en-US" dirty="0" smtClean="0"/>
              <a:t>low pass prototype, is given by</a:t>
            </a:r>
            <a:endParaRPr lang="en-US" dirty="0"/>
          </a:p>
          <a:p>
            <a:pPr lvl="1" algn="just">
              <a:buClr>
                <a:schemeClr val="accent1"/>
              </a:buClr>
              <a:buFont typeface="Wingdings" pitchFamily="2" charset="2"/>
              <a:buChar char="ü"/>
            </a:pPr>
            <a:endParaRPr lang="en-US" dirty="0"/>
          </a:p>
          <a:p>
            <a:pPr lvl="1" algn="just">
              <a:buClr>
                <a:schemeClr val="accent1"/>
              </a:buClr>
              <a:buFont typeface="Wingdings" pitchFamily="2" charset="2"/>
              <a:buChar char="ü"/>
            </a:pPr>
            <a:endParaRPr lang="en-US" dirty="0"/>
          </a:p>
          <a:p>
            <a:pPr lvl="1" algn="just">
              <a:buClr>
                <a:schemeClr val="accent1"/>
              </a:buClr>
              <a:buFont typeface="Wingdings" pitchFamily="2" charset="2"/>
              <a:buChar char="ü"/>
            </a:pPr>
            <a:r>
              <a:rPr lang="en-US" dirty="0" smtClean="0"/>
              <a:t>which </a:t>
            </a:r>
            <a:r>
              <a:rPr lang="en-US" dirty="0"/>
              <a:t>implies that an inductive/capacitive element g in the </a:t>
            </a:r>
            <a:r>
              <a:rPr lang="en-US" dirty="0" smtClean="0"/>
              <a:t>low pass </a:t>
            </a:r>
            <a:r>
              <a:rPr lang="en-US" dirty="0"/>
              <a:t>prototype will </a:t>
            </a:r>
            <a:r>
              <a:rPr lang="en-US" dirty="0" smtClean="0"/>
              <a:t>transform           to </a:t>
            </a:r>
            <a:r>
              <a:rPr lang="en-US" dirty="0"/>
              <a:t>a series/parallel LC resonant circuit in the </a:t>
            </a:r>
            <a:r>
              <a:rPr lang="en-US" dirty="0" smtClean="0"/>
              <a:t>band pass </a:t>
            </a:r>
            <a:r>
              <a:rPr lang="en-US" dirty="0"/>
              <a:t>filter</a:t>
            </a:r>
            <a:r>
              <a:rPr lang="en-US" dirty="0" smtClean="0"/>
              <a:t>.</a:t>
            </a:r>
          </a:p>
          <a:p>
            <a:pPr lvl="1" algn="just">
              <a:buClr>
                <a:schemeClr val="accent1"/>
              </a:buClr>
              <a:buFont typeface="Wingdings" pitchFamily="2" charset="2"/>
              <a:buChar char="ü"/>
            </a:pPr>
            <a:r>
              <a:rPr lang="en-US" dirty="0"/>
              <a:t>The elements for the series LC resonator in the </a:t>
            </a:r>
            <a:r>
              <a:rPr lang="en-US" dirty="0" smtClean="0"/>
              <a:t>band pass </a:t>
            </a:r>
            <a:r>
              <a:rPr lang="en-US" dirty="0"/>
              <a:t>filter </a:t>
            </a:r>
            <a:r>
              <a:rPr lang="en-US" dirty="0" smtClean="0"/>
              <a:t>are </a:t>
            </a:r>
          </a:p>
          <a:p>
            <a:pPr marL="411480" lvl="1" indent="0" algn="just">
              <a:buClr>
                <a:schemeClr val="accent1"/>
              </a:buClr>
              <a:buNone/>
            </a:pPr>
            <a:r>
              <a:rPr lang="en-US" dirty="0" smtClean="0"/>
              <a:t>    (</a:t>
            </a:r>
            <a:r>
              <a:rPr lang="en-US" dirty="0"/>
              <a:t>Where g representing the inductance</a:t>
            </a:r>
            <a:r>
              <a:rPr lang="en-US" dirty="0" smtClean="0"/>
              <a:t>)</a:t>
            </a:r>
          </a:p>
          <a:p>
            <a:pPr lvl="1" algn="just">
              <a:buClr>
                <a:schemeClr val="accent1"/>
              </a:buClr>
              <a:buFont typeface="Wingdings" pitchFamily="2" charset="2"/>
              <a:buChar char="ü"/>
            </a:pPr>
            <a:endParaRPr lang="en-US" dirty="0"/>
          </a:p>
          <a:p>
            <a:pPr lvl="1" algn="just">
              <a:buClr>
                <a:schemeClr val="accent1"/>
              </a:buClr>
              <a:buFont typeface="Wingdings" pitchFamily="2" charset="2"/>
              <a:buChar char="ü"/>
            </a:pPr>
            <a:endParaRPr lang="en-US" dirty="0" smtClean="0"/>
          </a:p>
          <a:p>
            <a:pPr lvl="1" algn="just">
              <a:buClr>
                <a:schemeClr val="accent1"/>
              </a:buClr>
              <a:buFont typeface="Wingdings" pitchFamily="2" charset="2"/>
              <a:buChar char="ü"/>
            </a:pPr>
            <a:endParaRPr lang="en-US" dirty="0"/>
          </a:p>
          <a:p>
            <a:pPr lvl="1" algn="just">
              <a:buClr>
                <a:schemeClr val="accent1"/>
              </a:buClr>
              <a:buFont typeface="Wingdings" pitchFamily="2" charset="2"/>
              <a:buChar char="ü"/>
            </a:pPr>
            <a:endParaRPr lang="en-US" dirty="0" smtClean="0"/>
          </a:p>
          <a:p>
            <a:pPr lvl="1" algn="just">
              <a:buClr>
                <a:schemeClr val="accent1"/>
              </a:buClr>
              <a:buFont typeface="Wingdings" pitchFamily="2" charset="2"/>
              <a:buChar char="ü"/>
            </a:pPr>
            <a:r>
              <a:rPr lang="en-US" dirty="0" smtClean="0"/>
              <a:t>The </a:t>
            </a:r>
            <a:r>
              <a:rPr lang="en-US" dirty="0"/>
              <a:t>elements for the parallel LC resonator in the </a:t>
            </a:r>
            <a:r>
              <a:rPr lang="en-US" dirty="0" smtClean="0"/>
              <a:t>band pass </a:t>
            </a:r>
            <a:r>
              <a:rPr lang="en-US" dirty="0"/>
              <a:t>filter </a:t>
            </a:r>
            <a:r>
              <a:rPr lang="en-US" dirty="0" smtClean="0"/>
              <a:t>are</a:t>
            </a:r>
          </a:p>
          <a:p>
            <a:pPr marL="411480" lvl="1" indent="0" algn="just">
              <a:buClr>
                <a:schemeClr val="accent1"/>
              </a:buClr>
              <a:buNone/>
            </a:pPr>
            <a:r>
              <a:rPr lang="en-US" dirty="0" smtClean="0"/>
              <a:t>   (where g </a:t>
            </a:r>
            <a:r>
              <a:rPr lang="en-US" dirty="0"/>
              <a:t>representing the capacitance)</a:t>
            </a:r>
          </a:p>
          <a:p>
            <a:pPr lvl="1" algn="just">
              <a:buClr>
                <a:schemeClr val="accent1"/>
              </a:buClr>
              <a:buFont typeface="Wingdings" pitchFamily="2" charset="2"/>
              <a:buChar char="ü"/>
            </a:pPr>
            <a:endParaRPr lang="en-US" dirty="0" smtClean="0"/>
          </a:p>
          <a:p>
            <a:pPr lvl="1" algn="just">
              <a:buClr>
                <a:schemeClr val="accent1"/>
              </a:buClr>
              <a:buFont typeface="Wingdings" pitchFamily="2" charset="2"/>
              <a:buChar char="ü"/>
            </a:pPr>
            <a:endParaRPr lang="en-US" dirty="0"/>
          </a:p>
          <a:p>
            <a:pPr lvl="1" algn="just">
              <a:buClr>
                <a:schemeClr val="accent1"/>
              </a:buClr>
              <a:buFont typeface="Wingdings" pitchFamily="2" charset="2"/>
              <a:buChar char="ü"/>
            </a:pPr>
            <a:endParaRPr lang="en-US" dirty="0" smtClean="0"/>
          </a:p>
        </p:txBody>
      </p:sp>
      <mc:AlternateContent xmlns:mc="http://schemas.openxmlformats.org/markup-compatibility/2006" xmlns:a14="http://schemas.microsoft.com/office/drawing/2010/main">
        <mc:Choice Requires="a14">
          <p:sp>
            <p:nvSpPr>
              <p:cNvPr id="6" name="TextBox 5"/>
              <p:cNvSpPr txBox="1"/>
              <p:nvPr/>
            </p:nvSpPr>
            <p:spPr>
              <a:xfrm>
                <a:off x="2438400" y="597993"/>
                <a:ext cx="5660606" cy="714106"/>
              </a:xfrm>
              <a:prstGeom prst="rect">
                <a:avLst/>
              </a:prstGeom>
              <a:noFill/>
            </p:spPr>
            <p:txBody>
              <a:bodyPr wrap="square" rtlCol="0">
                <a:spAutoFit/>
              </a:bodyPr>
              <a:lstStyle/>
              <a:p>
                <a:r>
                  <a:rPr lang="en-US" sz="2500" dirty="0" smtClean="0">
                    <a:latin typeface="+mj-lt"/>
                  </a:rPr>
                  <a:t>j</a:t>
                </a:r>
                <a:r>
                  <a:rPr lang="el-GR" sz="2500" dirty="0" smtClean="0">
                    <a:latin typeface="+mj-lt"/>
                  </a:rPr>
                  <a:t>Ω</a:t>
                </a:r>
                <a:r>
                  <a:rPr lang="en-US" sz="2500" dirty="0" smtClean="0">
                    <a:latin typeface="+mj-lt"/>
                  </a:rPr>
                  <a:t>g 	     j</a:t>
                </a:r>
                <a:r>
                  <a:rPr lang="el-GR" sz="2500" dirty="0" smtClean="0">
                    <a:latin typeface="+mj-lt"/>
                  </a:rPr>
                  <a:t>ω</a:t>
                </a:r>
                <a14:m>
                  <m:oMath xmlns:m="http://schemas.openxmlformats.org/officeDocument/2006/math">
                    <m:r>
                      <a:rPr lang="en-US" sz="2500" b="0" i="0" smtClean="0">
                        <a:latin typeface="Cambria Math"/>
                      </a:rPr>
                      <m:t> </m:t>
                    </m:r>
                    <m:f>
                      <m:fPr>
                        <m:ctrlPr>
                          <a:rPr lang="el-GR" sz="2500" i="1" smtClean="0">
                            <a:latin typeface="Cambria Math"/>
                          </a:rPr>
                        </m:ctrlPr>
                      </m:fPr>
                      <m:num>
                        <m:r>
                          <m:rPr>
                            <m:nor/>
                          </m:rPr>
                          <a:rPr lang="en-US" sz="2500" b="0" i="0" smtClean="0">
                            <a:latin typeface="+mj-lt"/>
                          </a:rPr>
                          <m:t>g</m:t>
                        </m:r>
                        <m:r>
                          <m:rPr>
                            <m:nor/>
                          </m:rPr>
                          <a:rPr lang="en-US" sz="2500" b="0" i="0" smtClean="0">
                            <a:latin typeface="+mj-lt"/>
                          </a:rPr>
                          <m:t>∗</m:t>
                        </m:r>
                        <m:r>
                          <m:rPr>
                            <m:nor/>
                          </m:rPr>
                          <a:rPr lang="el-GR" sz="2500" dirty="0" smtClean="0">
                            <a:latin typeface="+mj-lt"/>
                          </a:rPr>
                          <m:t>Ω</m:t>
                        </m:r>
                        <m:r>
                          <a:rPr lang="en-US" sz="2500" b="0" i="1" dirty="0" smtClean="0">
                            <a:latin typeface="Cambria Math"/>
                          </a:rPr>
                          <m:t>𝑐</m:t>
                        </m:r>
                      </m:num>
                      <m:den>
                        <m:r>
                          <a:rPr lang="en-US" sz="2500" b="0" i="1" smtClean="0">
                            <a:latin typeface="Cambria Math"/>
                          </a:rPr>
                          <m:t>𝐹𝐵𝑊</m:t>
                        </m:r>
                        <m:r>
                          <a:rPr lang="en-US" sz="2500" b="0" i="1" smtClean="0">
                            <a:latin typeface="Cambria Math"/>
                          </a:rPr>
                          <m:t>∗ </m:t>
                        </m:r>
                        <m:r>
                          <m:rPr>
                            <m:sty m:val="p"/>
                          </m:rPr>
                          <a:rPr lang="el-GR" sz="2500" b="0" i="1" smtClean="0">
                            <a:latin typeface="Cambria Math"/>
                          </a:rPr>
                          <m:t>ω</m:t>
                        </m:r>
                        <m:r>
                          <a:rPr lang="en-US" sz="2500" b="0" i="1" smtClean="0">
                            <a:latin typeface="Cambria Math"/>
                          </a:rPr>
                          <m:t>0</m:t>
                        </m:r>
                      </m:den>
                    </m:f>
                  </m:oMath>
                </a14:m>
                <a:r>
                  <a:rPr lang="en-IN" sz="2500" dirty="0" smtClean="0">
                    <a:latin typeface="+mj-lt"/>
                  </a:rPr>
                  <a:t>  +  </a:t>
                </a:r>
                <a14:m>
                  <m:oMath xmlns:m="http://schemas.openxmlformats.org/officeDocument/2006/math">
                    <m:f>
                      <m:fPr>
                        <m:ctrlPr>
                          <a:rPr lang="en-IN" sz="2500" i="1" smtClean="0">
                            <a:latin typeface="Cambria Math"/>
                          </a:rPr>
                        </m:ctrlPr>
                      </m:fPr>
                      <m:num>
                        <m:r>
                          <a:rPr lang="en-US" sz="2500" b="0" i="1" smtClean="0">
                            <a:latin typeface="Cambria Math"/>
                          </a:rPr>
                          <m:t>1</m:t>
                        </m:r>
                      </m:num>
                      <m:den>
                        <m:r>
                          <m:rPr>
                            <m:nor/>
                          </m:rPr>
                          <a:rPr lang="en-US" sz="2500" dirty="0"/>
                          <m:t>j</m:t>
                        </m:r>
                        <m:r>
                          <m:rPr>
                            <m:nor/>
                          </m:rPr>
                          <a:rPr lang="el-GR" sz="2500" dirty="0"/>
                          <m:t>ω</m:t>
                        </m:r>
                      </m:den>
                    </m:f>
                  </m:oMath>
                </a14:m>
                <a:r>
                  <a:rPr lang="el-GR" sz="2500" dirty="0" smtClean="0"/>
                  <a:t> </a:t>
                </a:r>
                <a14:m>
                  <m:oMath xmlns:m="http://schemas.openxmlformats.org/officeDocument/2006/math">
                    <m:f>
                      <m:fPr>
                        <m:ctrlPr>
                          <a:rPr lang="el-GR" sz="2500" i="1" smtClean="0">
                            <a:latin typeface="Cambria Math"/>
                          </a:rPr>
                        </m:ctrlPr>
                      </m:fPr>
                      <m:num>
                        <m:r>
                          <m:rPr>
                            <m:sty m:val="p"/>
                          </m:rPr>
                          <a:rPr lang="el-GR" sz="2500" b="0" i="1" smtClean="0">
                            <a:latin typeface="Cambria Math"/>
                          </a:rPr>
                          <m:t>ω</m:t>
                        </m:r>
                        <m:r>
                          <a:rPr lang="en-US" sz="2500" b="0" i="1" smtClean="0">
                            <a:latin typeface="Cambria Math"/>
                          </a:rPr>
                          <m:t>0</m:t>
                        </m:r>
                        <m:r>
                          <m:rPr>
                            <m:nor/>
                          </m:rPr>
                          <a:rPr lang="en-US" sz="2500" b="0" i="0" smtClean="0">
                            <a:latin typeface="Cambria Math"/>
                          </a:rPr>
                          <m:t> ∗</m:t>
                        </m:r>
                        <m:r>
                          <m:rPr>
                            <m:nor/>
                          </m:rPr>
                          <a:rPr lang="en-US" sz="2500"/>
                          <m:t>g</m:t>
                        </m:r>
                        <m:r>
                          <m:rPr>
                            <m:nor/>
                          </m:rPr>
                          <a:rPr lang="en-US" sz="2500" b="0" i="0" smtClean="0"/>
                          <m:t>∗</m:t>
                        </m:r>
                        <m:r>
                          <m:rPr>
                            <m:nor/>
                          </m:rPr>
                          <a:rPr lang="el-GR" sz="2500" dirty="0"/>
                          <m:t>Ω</m:t>
                        </m:r>
                        <m:r>
                          <a:rPr lang="en-US" sz="2500" b="0" i="1" dirty="0" smtClean="0">
                            <a:latin typeface="Cambria Math"/>
                          </a:rPr>
                          <m:t>𝑐</m:t>
                        </m:r>
                      </m:num>
                      <m:den>
                        <m:r>
                          <a:rPr lang="en-US" sz="2500" b="0" i="1" smtClean="0">
                            <a:latin typeface="Cambria Math"/>
                          </a:rPr>
                          <m:t>𝐹𝐵𝑊</m:t>
                        </m:r>
                      </m:den>
                    </m:f>
                  </m:oMath>
                </a14:m>
                <a:endParaRPr lang="en-IN" sz="2500" dirty="0">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38400" y="597993"/>
                <a:ext cx="5660606" cy="714106"/>
              </a:xfrm>
              <a:prstGeom prst="rect">
                <a:avLst/>
              </a:prstGeom>
              <a:blipFill rotWithShape="1">
                <a:blip r:embed="rId2"/>
                <a:stretch>
                  <a:fillRect l="-1722" b="-4274"/>
                </a:stretch>
              </a:blipFill>
            </p:spPr>
            <p:txBody>
              <a:bodyPr/>
              <a:lstStyle/>
              <a:p>
                <a:r>
                  <a:rPr lang="en-IN">
                    <a:noFill/>
                  </a:rPr>
                  <a:t> </a:t>
                </a:r>
              </a:p>
            </p:txBody>
          </p:sp>
        </mc:Fallback>
      </mc:AlternateContent>
      <p:cxnSp>
        <p:nvCxnSpPr>
          <p:cNvPr id="7" name="Straight Arrow Connector 6"/>
          <p:cNvCxnSpPr/>
          <p:nvPr/>
        </p:nvCxnSpPr>
        <p:spPr>
          <a:xfrm>
            <a:off x="2997200" y="1008392"/>
            <a:ext cx="6985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168900" y="2598455"/>
                <a:ext cx="4038600" cy="1623137"/>
              </a:xfrm>
              <a:prstGeom prst="rect">
                <a:avLst/>
              </a:prstGeom>
              <a:noFill/>
            </p:spPr>
            <p:txBody>
              <a:bodyPr wrap="square" rtlCol="0">
                <a:spAutoFit/>
              </a:bodyPr>
              <a:lstStyle/>
              <a:p>
                <a:r>
                  <a:rPr lang="en-US" sz="2500" dirty="0" smtClean="0">
                    <a:latin typeface="Cambria Math" pitchFamily="18" charset="0"/>
                    <a:ea typeface="Cambria Math" pitchFamily="18" charset="0"/>
                  </a:rPr>
                  <a:t>L</a:t>
                </a:r>
                <a:r>
                  <a:rPr lang="en-US" sz="2000" dirty="0" smtClean="0">
                    <a:latin typeface="Cambria Math" pitchFamily="18" charset="0"/>
                    <a:ea typeface="Cambria Math" pitchFamily="18" charset="0"/>
                  </a:rPr>
                  <a:t>s</a:t>
                </a:r>
                <a:r>
                  <a:rPr lang="en-US" sz="2500" dirty="0" smtClean="0">
                    <a:latin typeface="Cambria Math" pitchFamily="18" charset="0"/>
                    <a:ea typeface="Cambria Math" pitchFamily="18" charset="0"/>
                  </a:rPr>
                  <a:t> = ( </a:t>
                </a:r>
                <a14:m>
                  <m:oMath xmlns:m="http://schemas.openxmlformats.org/officeDocument/2006/math">
                    <m:f>
                      <m:fPr>
                        <m:ctrlPr>
                          <a:rPr lang="el-GR" sz="2500" i="1" dirty="0" smtClean="0">
                            <a:latin typeface="Cambria Math"/>
                            <a:ea typeface="Cambria Math" pitchFamily="18" charset="0"/>
                          </a:rPr>
                        </m:ctrlPr>
                      </m:fPr>
                      <m:num>
                        <m:r>
                          <m:rPr>
                            <m:sty m:val="p"/>
                          </m:rPr>
                          <a:rPr lang="el-GR" sz="2500" i="1" dirty="0">
                            <a:latin typeface="Cambria Math" pitchFamily="18" charset="0"/>
                            <a:ea typeface="Cambria Math" pitchFamily="18" charset="0"/>
                          </a:rPr>
                          <m:t>Ω</m:t>
                        </m:r>
                        <m:r>
                          <a:rPr lang="en-US" sz="2500" b="0" i="1" dirty="0" smtClean="0">
                            <a:latin typeface="Cambria Math" pitchFamily="18" charset="0"/>
                            <a:ea typeface="Cambria Math" pitchFamily="18" charset="0"/>
                          </a:rPr>
                          <m:t>𝑐</m:t>
                        </m:r>
                      </m:num>
                      <m:den>
                        <m:r>
                          <a:rPr lang="en-US" sz="2500" b="0" i="1" dirty="0" smtClean="0">
                            <a:latin typeface="Cambria Math" pitchFamily="18" charset="0"/>
                            <a:ea typeface="Cambria Math" pitchFamily="18" charset="0"/>
                          </a:rPr>
                          <m:t>𝐹𝐵𝑊</m:t>
                        </m:r>
                        <m:r>
                          <a:rPr lang="en-US" sz="2500" b="0" i="1" dirty="0" smtClean="0">
                            <a:latin typeface="Cambria Math" pitchFamily="18" charset="0"/>
                            <a:ea typeface="Cambria Math" pitchFamily="18" charset="0"/>
                          </a:rPr>
                          <m:t> ∗ </m:t>
                        </m:r>
                        <m:r>
                          <m:rPr>
                            <m:sty m:val="p"/>
                          </m:rPr>
                          <a:rPr lang="el-GR" sz="2500" b="0" i="1" dirty="0" smtClean="0">
                            <a:latin typeface="Cambria Math" pitchFamily="18" charset="0"/>
                            <a:ea typeface="Cambria Math" pitchFamily="18" charset="0"/>
                          </a:rPr>
                          <m:t>ω</m:t>
                        </m:r>
                        <m:r>
                          <a:rPr lang="en-US" sz="2500" b="0" i="1" dirty="0" smtClean="0">
                            <a:latin typeface="Cambria Math" pitchFamily="18" charset="0"/>
                            <a:ea typeface="Cambria Math" pitchFamily="18" charset="0"/>
                          </a:rPr>
                          <m:t>𝑜</m:t>
                        </m:r>
                      </m:den>
                    </m:f>
                    <m:r>
                      <a:rPr lang="en-US" sz="2500" b="0" i="1" dirty="0" smtClean="0">
                        <a:latin typeface="Cambria Math" pitchFamily="18" charset="0"/>
                        <a:ea typeface="Cambria Math" pitchFamily="18" charset="0"/>
                      </a:rPr>
                      <m:t> </m:t>
                    </m:r>
                    <m:r>
                      <a:rPr lang="en-US" sz="2500" b="0" i="0" dirty="0" smtClean="0">
                        <a:latin typeface="Cambria Math" pitchFamily="18" charset="0"/>
                        <a:ea typeface="Cambria Math" pitchFamily="18" charset="0"/>
                      </a:rPr>
                      <m:t>) </m:t>
                    </m:r>
                  </m:oMath>
                </a14:m>
                <a:r>
                  <a:rPr lang="el-GR" sz="2500" dirty="0" smtClean="0">
                    <a:latin typeface="Cambria Math" pitchFamily="18" charset="0"/>
                    <a:ea typeface="Cambria Math" pitchFamily="18" charset="0"/>
                  </a:rPr>
                  <a:t>ϒ</a:t>
                </a:r>
                <a:r>
                  <a:rPr lang="en-US" sz="1600" dirty="0" smtClean="0">
                    <a:latin typeface="Cambria Math" pitchFamily="18" charset="0"/>
                    <a:ea typeface="Cambria Math" pitchFamily="18" charset="0"/>
                  </a:rPr>
                  <a:t>0</a:t>
                </a:r>
                <a:r>
                  <a:rPr lang="en-US" sz="2500" dirty="0" smtClean="0">
                    <a:latin typeface="Cambria Math" pitchFamily="18" charset="0"/>
                    <a:ea typeface="Cambria Math" pitchFamily="18" charset="0"/>
                  </a:rPr>
                  <a:t> *g</a:t>
                </a:r>
              </a:p>
              <a:p>
                <a:endParaRPr lang="en-US" sz="2500" dirty="0" smtClean="0">
                  <a:latin typeface="Cambria Math" pitchFamily="18" charset="0"/>
                  <a:ea typeface="Cambria Math" pitchFamily="18" charset="0"/>
                </a:endParaRPr>
              </a:p>
              <a:p>
                <a:r>
                  <a:rPr lang="en-US" sz="2500" dirty="0">
                    <a:latin typeface="Cambria Math" pitchFamily="18" charset="0"/>
                    <a:ea typeface="Cambria Math" pitchFamily="18" charset="0"/>
                  </a:rPr>
                  <a:t>C</a:t>
                </a:r>
                <a:r>
                  <a:rPr lang="en-US" sz="2000" dirty="0" smtClean="0">
                    <a:latin typeface="Cambria Math" pitchFamily="18" charset="0"/>
                    <a:ea typeface="Cambria Math" pitchFamily="18" charset="0"/>
                  </a:rPr>
                  <a:t>s</a:t>
                </a:r>
                <a:r>
                  <a:rPr lang="en-US" sz="2500" dirty="0" smtClean="0">
                    <a:latin typeface="Cambria Math" pitchFamily="18" charset="0"/>
                    <a:ea typeface="Cambria Math" pitchFamily="18" charset="0"/>
                  </a:rPr>
                  <a:t> = ( </a:t>
                </a:r>
                <a14:m>
                  <m:oMath xmlns:m="http://schemas.openxmlformats.org/officeDocument/2006/math">
                    <m:f>
                      <m:fPr>
                        <m:ctrlPr>
                          <a:rPr lang="el-GR" sz="2400" i="1" dirty="0" smtClean="0">
                            <a:latin typeface="Cambria Math"/>
                            <a:ea typeface="Cambria Math" pitchFamily="18" charset="0"/>
                          </a:rPr>
                        </m:ctrlPr>
                      </m:fPr>
                      <m:num>
                        <m:r>
                          <a:rPr lang="en-US" sz="2400" b="0" i="1" dirty="0" smtClean="0">
                            <a:latin typeface="Cambria Math" pitchFamily="18" charset="0"/>
                            <a:ea typeface="Cambria Math" pitchFamily="18" charset="0"/>
                          </a:rPr>
                          <m:t>𝐹𝐵𝑊</m:t>
                        </m:r>
                      </m:num>
                      <m:den>
                        <m:r>
                          <m:rPr>
                            <m:sty m:val="p"/>
                          </m:rPr>
                          <a:rPr lang="el-GR" sz="2400" i="1" dirty="0" smtClean="0">
                            <a:latin typeface="Cambria Math" pitchFamily="18" charset="0"/>
                            <a:ea typeface="Cambria Math" pitchFamily="18" charset="0"/>
                          </a:rPr>
                          <m:t>Ω</m:t>
                        </m:r>
                        <m:r>
                          <a:rPr lang="en-US" sz="2400" b="0" i="1" dirty="0" smtClean="0">
                            <a:latin typeface="Cambria Math" pitchFamily="18" charset="0"/>
                            <a:ea typeface="Cambria Math" pitchFamily="18" charset="0"/>
                          </a:rPr>
                          <m:t>𝑐</m:t>
                        </m:r>
                        <m:r>
                          <a:rPr lang="en-US" sz="2400" b="0" i="1" dirty="0" smtClean="0">
                            <a:latin typeface="Cambria Math" pitchFamily="18" charset="0"/>
                            <a:ea typeface="Cambria Math" pitchFamily="18" charset="0"/>
                          </a:rPr>
                          <m:t>∗ </m:t>
                        </m:r>
                        <m:r>
                          <m:rPr>
                            <m:sty m:val="p"/>
                          </m:rPr>
                          <a:rPr lang="el-GR" sz="2400" b="0" i="1" dirty="0" smtClean="0">
                            <a:latin typeface="Cambria Math" pitchFamily="18" charset="0"/>
                            <a:ea typeface="Cambria Math" pitchFamily="18" charset="0"/>
                          </a:rPr>
                          <m:t>ω</m:t>
                        </m:r>
                        <m:r>
                          <a:rPr lang="en-US" sz="2400" b="0" i="1" dirty="0" smtClean="0">
                            <a:latin typeface="Cambria Math" pitchFamily="18" charset="0"/>
                            <a:ea typeface="Cambria Math" pitchFamily="18" charset="0"/>
                          </a:rPr>
                          <m:t>𝑜</m:t>
                        </m:r>
                      </m:den>
                    </m:f>
                    <m:r>
                      <a:rPr lang="en-US" sz="2400" b="0" i="1" dirty="0" smtClean="0">
                        <a:latin typeface="Cambria Math" pitchFamily="18" charset="0"/>
                        <a:ea typeface="Cambria Math" pitchFamily="18" charset="0"/>
                      </a:rPr>
                      <m:t> </m:t>
                    </m:r>
                    <m:r>
                      <a:rPr lang="en-US" sz="2400" b="0" i="0" dirty="0" smtClean="0">
                        <a:latin typeface="Cambria Math" pitchFamily="18" charset="0"/>
                        <a:ea typeface="Cambria Math" pitchFamily="18" charset="0"/>
                      </a:rPr>
                      <m:t>) </m:t>
                    </m:r>
                    <m:f>
                      <m:fPr>
                        <m:ctrlPr>
                          <a:rPr lang="en-US" sz="2400" b="0" i="1" dirty="0" smtClean="0">
                            <a:latin typeface="Cambria Math"/>
                            <a:ea typeface="Cambria Math" pitchFamily="18" charset="0"/>
                          </a:rPr>
                        </m:ctrlPr>
                      </m:fPr>
                      <m:num>
                        <m:r>
                          <a:rPr lang="en-US" sz="2400" b="0" i="1" dirty="0" smtClean="0">
                            <a:latin typeface="Cambria Math" pitchFamily="18" charset="0"/>
                            <a:ea typeface="Cambria Math" pitchFamily="18" charset="0"/>
                          </a:rPr>
                          <m:t>1</m:t>
                        </m:r>
                      </m:num>
                      <m:den>
                        <m:r>
                          <m:rPr>
                            <m:nor/>
                          </m:rPr>
                          <a:rPr lang="el-GR" sz="2400" dirty="0" smtClean="0">
                            <a:latin typeface="Cambria Math" pitchFamily="18" charset="0"/>
                            <a:ea typeface="Cambria Math" pitchFamily="18" charset="0"/>
                          </a:rPr>
                          <m:t>ϒ</m:t>
                        </m:r>
                        <m:r>
                          <m:rPr>
                            <m:nor/>
                          </m:rPr>
                          <a:rPr lang="en-US" sz="2400" b="0" i="0" dirty="0" smtClean="0">
                            <a:latin typeface="Cambria Math" pitchFamily="18" charset="0"/>
                            <a:ea typeface="Cambria Math" pitchFamily="18" charset="0"/>
                          </a:rPr>
                          <m:t>o</m:t>
                        </m:r>
                        <m:r>
                          <m:rPr>
                            <m:nor/>
                          </m:rPr>
                          <a:rPr lang="en-US" sz="2400" dirty="0" smtClean="0">
                            <a:latin typeface="Cambria Math" pitchFamily="18" charset="0"/>
                            <a:ea typeface="Cambria Math" pitchFamily="18" charset="0"/>
                          </a:rPr>
                          <m:t> ∗</m:t>
                        </m:r>
                        <m:r>
                          <m:rPr>
                            <m:nor/>
                          </m:rPr>
                          <a:rPr lang="en-US" sz="2400" dirty="0" smtClean="0">
                            <a:latin typeface="Cambria Math" pitchFamily="18" charset="0"/>
                            <a:ea typeface="Cambria Math" pitchFamily="18" charset="0"/>
                          </a:rPr>
                          <m:t>g</m:t>
                        </m:r>
                        <m:r>
                          <m:rPr>
                            <m:nor/>
                          </m:rPr>
                          <a:rPr lang="en-US" sz="2400" dirty="0" smtClean="0">
                            <a:latin typeface="Cambria Math" pitchFamily="18" charset="0"/>
                            <a:ea typeface="Cambria Math" pitchFamily="18" charset="0"/>
                          </a:rPr>
                          <m:t> </m:t>
                        </m:r>
                      </m:den>
                    </m:f>
                  </m:oMath>
                </a14:m>
                <a:endParaRPr lang="en-IN" sz="2500" dirty="0">
                  <a:latin typeface="Cambria Math" pitchFamily="18" charset="0"/>
                  <a:ea typeface="Cambria Math"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168900" y="2598455"/>
                <a:ext cx="4038600" cy="1623137"/>
              </a:xfrm>
              <a:prstGeom prst="rect">
                <a:avLst/>
              </a:prstGeom>
              <a:blipFill rotWithShape="1">
                <a:blip r:embed="rId3"/>
                <a:stretch>
                  <a:fillRect l="-25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68900" y="4851400"/>
                <a:ext cx="3492500" cy="1702069"/>
              </a:xfrm>
              <a:prstGeom prst="rect">
                <a:avLst/>
              </a:prstGeom>
              <a:noFill/>
            </p:spPr>
            <p:txBody>
              <a:bodyPr wrap="square" rtlCol="0">
                <a:spAutoFit/>
              </a:bodyPr>
              <a:lstStyle/>
              <a:p>
                <a:r>
                  <a:rPr lang="en-US" sz="2500" dirty="0" smtClean="0">
                    <a:latin typeface="Cambria Math" pitchFamily="18" charset="0"/>
                    <a:ea typeface="Cambria Math" pitchFamily="18" charset="0"/>
                  </a:rPr>
                  <a:t>C</a:t>
                </a:r>
                <a:r>
                  <a:rPr lang="en-US" sz="1600" dirty="0" smtClean="0">
                    <a:latin typeface="Cambria Math" pitchFamily="18" charset="0"/>
                    <a:ea typeface="Cambria Math" pitchFamily="18" charset="0"/>
                  </a:rPr>
                  <a:t>p</a:t>
                </a:r>
                <a:r>
                  <a:rPr lang="en-US" sz="2500" dirty="0" smtClean="0">
                    <a:latin typeface="Cambria Math" pitchFamily="18" charset="0"/>
                    <a:ea typeface="Cambria Math" pitchFamily="18" charset="0"/>
                  </a:rPr>
                  <a:t> = ( </a:t>
                </a:r>
                <a14:m>
                  <m:oMath xmlns:m="http://schemas.openxmlformats.org/officeDocument/2006/math">
                    <m:f>
                      <m:fPr>
                        <m:ctrlPr>
                          <a:rPr lang="el-GR" sz="2500" i="1" dirty="0" smtClean="0">
                            <a:latin typeface="Cambria Math"/>
                            <a:ea typeface="Cambria Math" pitchFamily="18" charset="0"/>
                          </a:rPr>
                        </m:ctrlPr>
                      </m:fPr>
                      <m:num>
                        <m:r>
                          <m:rPr>
                            <m:sty m:val="p"/>
                          </m:rPr>
                          <a:rPr lang="el-GR" sz="2500" i="1" dirty="0">
                            <a:latin typeface="Cambria Math" pitchFamily="18" charset="0"/>
                            <a:ea typeface="Cambria Math" pitchFamily="18" charset="0"/>
                          </a:rPr>
                          <m:t>Ω</m:t>
                        </m:r>
                        <m:r>
                          <a:rPr lang="en-US" sz="2500" b="0" i="1" dirty="0" smtClean="0">
                            <a:latin typeface="Cambria Math" pitchFamily="18" charset="0"/>
                            <a:ea typeface="Cambria Math" pitchFamily="18" charset="0"/>
                          </a:rPr>
                          <m:t>𝑐</m:t>
                        </m:r>
                      </m:num>
                      <m:den>
                        <m:r>
                          <a:rPr lang="en-US" sz="2500" b="0" i="1" dirty="0" smtClean="0">
                            <a:latin typeface="Cambria Math" pitchFamily="18" charset="0"/>
                            <a:ea typeface="Cambria Math" pitchFamily="18" charset="0"/>
                          </a:rPr>
                          <m:t>𝐹𝐵𝑊</m:t>
                        </m:r>
                        <m:r>
                          <a:rPr lang="en-US" sz="2500" b="0" i="1" dirty="0" smtClean="0">
                            <a:latin typeface="Cambria Math" pitchFamily="18" charset="0"/>
                            <a:ea typeface="Cambria Math" pitchFamily="18" charset="0"/>
                          </a:rPr>
                          <m:t> ∗ </m:t>
                        </m:r>
                        <m:r>
                          <m:rPr>
                            <m:sty m:val="p"/>
                          </m:rPr>
                          <a:rPr lang="el-GR" sz="2500" b="0" i="1" dirty="0" smtClean="0">
                            <a:latin typeface="Cambria Math" pitchFamily="18" charset="0"/>
                            <a:ea typeface="Cambria Math" pitchFamily="18" charset="0"/>
                          </a:rPr>
                          <m:t>ω</m:t>
                        </m:r>
                        <m:r>
                          <a:rPr lang="en-US" sz="2500" b="0" i="1" dirty="0" smtClean="0">
                            <a:latin typeface="Cambria Math" pitchFamily="18" charset="0"/>
                            <a:ea typeface="Cambria Math" pitchFamily="18" charset="0"/>
                          </a:rPr>
                          <m:t>𝑜</m:t>
                        </m:r>
                      </m:den>
                    </m:f>
                    <m:r>
                      <a:rPr lang="en-US" sz="2500" b="0" i="1" dirty="0" smtClean="0">
                        <a:latin typeface="Cambria Math" pitchFamily="18" charset="0"/>
                        <a:ea typeface="Cambria Math" pitchFamily="18" charset="0"/>
                      </a:rPr>
                      <m:t> </m:t>
                    </m:r>
                    <m:r>
                      <a:rPr lang="en-US" sz="2500" b="0" i="0" dirty="0" smtClean="0">
                        <a:latin typeface="Cambria Math" pitchFamily="18" charset="0"/>
                        <a:ea typeface="Cambria Math" pitchFamily="18" charset="0"/>
                      </a:rPr>
                      <m:t>) </m:t>
                    </m:r>
                    <m:f>
                      <m:fPr>
                        <m:ctrlPr>
                          <a:rPr lang="en-US" sz="2500" b="0" i="1" dirty="0" smtClean="0">
                            <a:latin typeface="Cambria Math"/>
                            <a:ea typeface="Cambria Math" pitchFamily="18" charset="0"/>
                          </a:rPr>
                        </m:ctrlPr>
                      </m:fPr>
                      <m:num>
                        <m:r>
                          <m:rPr>
                            <m:nor/>
                          </m:rPr>
                          <a:rPr lang="en-US" sz="2500" dirty="0" smtClean="0">
                            <a:latin typeface="Cambria Math" pitchFamily="18" charset="0"/>
                            <a:ea typeface="Cambria Math" pitchFamily="18" charset="0"/>
                          </a:rPr>
                          <m:t>g</m:t>
                        </m:r>
                      </m:num>
                      <m:den>
                        <m:r>
                          <m:rPr>
                            <m:nor/>
                          </m:rPr>
                          <a:rPr lang="el-GR" sz="2500" dirty="0" smtClean="0">
                            <a:latin typeface="Cambria Math" pitchFamily="18" charset="0"/>
                            <a:ea typeface="Cambria Math" pitchFamily="18" charset="0"/>
                          </a:rPr>
                          <m:t>ϒ</m:t>
                        </m:r>
                        <m:r>
                          <a:rPr lang="en-US" sz="2500" b="0" i="1" dirty="0" smtClean="0">
                            <a:latin typeface="Cambria Math" pitchFamily="18" charset="0"/>
                            <a:ea typeface="Cambria Math" pitchFamily="18" charset="0"/>
                          </a:rPr>
                          <m:t>𝑜</m:t>
                        </m:r>
                      </m:den>
                    </m:f>
                  </m:oMath>
                </a14:m>
                <a:endParaRPr lang="en-US" sz="2500" dirty="0" smtClean="0">
                  <a:latin typeface="Cambria Math" pitchFamily="18" charset="0"/>
                  <a:ea typeface="Cambria Math" pitchFamily="18" charset="0"/>
                </a:endParaRPr>
              </a:p>
              <a:p>
                <a:endParaRPr lang="en-US" sz="2500" dirty="0" smtClean="0">
                  <a:latin typeface="Cambria Math" pitchFamily="18" charset="0"/>
                  <a:ea typeface="Cambria Math" pitchFamily="18" charset="0"/>
                </a:endParaRPr>
              </a:p>
              <a:p>
                <a:r>
                  <a:rPr lang="en-US" sz="2500" dirty="0" smtClean="0">
                    <a:latin typeface="Cambria Math" pitchFamily="18" charset="0"/>
                    <a:ea typeface="Cambria Math" pitchFamily="18" charset="0"/>
                  </a:rPr>
                  <a:t>L</a:t>
                </a:r>
                <a:r>
                  <a:rPr lang="en-US" sz="1600" dirty="0" smtClean="0">
                    <a:latin typeface="Cambria Math" pitchFamily="18" charset="0"/>
                    <a:ea typeface="Cambria Math" pitchFamily="18" charset="0"/>
                  </a:rPr>
                  <a:t>p</a:t>
                </a:r>
                <a:r>
                  <a:rPr lang="en-US" sz="2500" dirty="0" smtClean="0">
                    <a:latin typeface="Cambria Math" pitchFamily="18" charset="0"/>
                    <a:ea typeface="Cambria Math" pitchFamily="18" charset="0"/>
                  </a:rPr>
                  <a:t> = ( </a:t>
                </a:r>
                <a14:m>
                  <m:oMath xmlns:m="http://schemas.openxmlformats.org/officeDocument/2006/math">
                    <m:f>
                      <m:fPr>
                        <m:ctrlPr>
                          <a:rPr lang="el-GR" sz="2500" i="1" dirty="0" smtClean="0">
                            <a:latin typeface="Cambria Math"/>
                            <a:ea typeface="Cambria Math" pitchFamily="18" charset="0"/>
                          </a:rPr>
                        </m:ctrlPr>
                      </m:fPr>
                      <m:num>
                        <m:r>
                          <a:rPr lang="en-US" sz="2500" b="0" i="1" dirty="0" smtClean="0">
                            <a:latin typeface="Cambria Math" pitchFamily="18" charset="0"/>
                            <a:ea typeface="Cambria Math" pitchFamily="18" charset="0"/>
                          </a:rPr>
                          <m:t>𝐹𝐵𝑊</m:t>
                        </m:r>
                      </m:num>
                      <m:den>
                        <m:r>
                          <m:rPr>
                            <m:sty m:val="p"/>
                          </m:rPr>
                          <a:rPr lang="el-GR" sz="2500" i="1" dirty="0" smtClean="0">
                            <a:latin typeface="Cambria Math" pitchFamily="18" charset="0"/>
                            <a:ea typeface="Cambria Math" pitchFamily="18" charset="0"/>
                          </a:rPr>
                          <m:t>Ω</m:t>
                        </m:r>
                        <m:r>
                          <a:rPr lang="en-US" sz="2500" b="0" i="1" dirty="0" smtClean="0">
                            <a:latin typeface="Cambria Math" pitchFamily="18" charset="0"/>
                            <a:ea typeface="Cambria Math" pitchFamily="18" charset="0"/>
                          </a:rPr>
                          <m:t>𝑐</m:t>
                        </m:r>
                        <m:r>
                          <a:rPr lang="en-US" sz="2500" b="0" i="1" dirty="0" smtClean="0">
                            <a:latin typeface="Cambria Math" pitchFamily="18" charset="0"/>
                            <a:ea typeface="Cambria Math" pitchFamily="18" charset="0"/>
                          </a:rPr>
                          <m:t>∗ </m:t>
                        </m:r>
                        <m:r>
                          <m:rPr>
                            <m:sty m:val="p"/>
                          </m:rPr>
                          <a:rPr lang="el-GR" sz="2500" b="0" i="1" dirty="0" smtClean="0">
                            <a:latin typeface="Cambria Math" pitchFamily="18" charset="0"/>
                            <a:ea typeface="Cambria Math" pitchFamily="18" charset="0"/>
                          </a:rPr>
                          <m:t>ω</m:t>
                        </m:r>
                        <m:r>
                          <a:rPr lang="en-US" sz="2500" b="0" i="1" dirty="0" smtClean="0">
                            <a:latin typeface="Cambria Math" pitchFamily="18" charset="0"/>
                            <a:ea typeface="Cambria Math" pitchFamily="18" charset="0"/>
                          </a:rPr>
                          <m:t>𝑜</m:t>
                        </m:r>
                      </m:den>
                    </m:f>
                    <m:r>
                      <a:rPr lang="en-US" sz="2500" b="0" i="1" dirty="0" smtClean="0">
                        <a:latin typeface="Cambria Math" pitchFamily="18" charset="0"/>
                        <a:ea typeface="Cambria Math" pitchFamily="18" charset="0"/>
                      </a:rPr>
                      <m:t> </m:t>
                    </m:r>
                    <m:r>
                      <a:rPr lang="en-US" sz="2500" b="0" i="0" dirty="0" smtClean="0">
                        <a:latin typeface="Cambria Math" pitchFamily="18" charset="0"/>
                        <a:ea typeface="Cambria Math" pitchFamily="18" charset="0"/>
                      </a:rPr>
                      <m:t>) </m:t>
                    </m:r>
                    <m:f>
                      <m:fPr>
                        <m:ctrlPr>
                          <a:rPr lang="en-US" sz="2500" b="0" i="1" dirty="0" smtClean="0">
                            <a:latin typeface="Cambria Math"/>
                            <a:ea typeface="Cambria Math" pitchFamily="18" charset="0"/>
                          </a:rPr>
                        </m:ctrlPr>
                      </m:fPr>
                      <m:num>
                        <m:r>
                          <m:rPr>
                            <m:nor/>
                          </m:rPr>
                          <a:rPr lang="el-GR" sz="2500" dirty="0" smtClean="0">
                            <a:latin typeface="Cambria Math" pitchFamily="18" charset="0"/>
                            <a:ea typeface="Cambria Math" pitchFamily="18" charset="0"/>
                          </a:rPr>
                          <m:t>ϒ</m:t>
                        </m:r>
                        <m:r>
                          <a:rPr lang="en-US" sz="2500" b="0" i="1" dirty="0" smtClean="0">
                            <a:latin typeface="Cambria Math" pitchFamily="18" charset="0"/>
                            <a:ea typeface="Cambria Math" pitchFamily="18" charset="0"/>
                          </a:rPr>
                          <m:t>𝑜</m:t>
                        </m:r>
                      </m:num>
                      <m:den>
                        <m:r>
                          <m:rPr>
                            <m:nor/>
                          </m:rPr>
                          <a:rPr lang="en-US" sz="2500" dirty="0" smtClean="0">
                            <a:latin typeface="Cambria Math" pitchFamily="18" charset="0"/>
                            <a:ea typeface="Cambria Math" pitchFamily="18" charset="0"/>
                          </a:rPr>
                          <m:t>g</m:t>
                        </m:r>
                      </m:den>
                    </m:f>
                  </m:oMath>
                </a14:m>
                <a:endParaRPr lang="en-IN" sz="2500" dirty="0">
                  <a:latin typeface="Cambria Math" pitchFamily="18" charset="0"/>
                  <a:ea typeface="Cambria Math"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168900" y="4851400"/>
                <a:ext cx="3492500" cy="1702069"/>
              </a:xfrm>
              <a:prstGeom prst="rect">
                <a:avLst/>
              </a:prstGeom>
              <a:blipFill rotWithShape="1">
                <a:blip r:embed="rId4"/>
                <a:stretch>
                  <a:fillRect l="-2967"/>
                </a:stretch>
              </a:blipFill>
            </p:spPr>
            <p:txBody>
              <a:bodyPr/>
              <a:lstStyle/>
              <a:p>
                <a:r>
                  <a:rPr lang="en-IN">
                    <a:noFill/>
                  </a:rPr>
                  <a:t> </a:t>
                </a:r>
              </a:p>
            </p:txBody>
          </p:sp>
        </mc:Fallback>
      </mc:AlternateContent>
      <p:sp>
        <p:nvSpPr>
          <p:cNvPr id="2" name="Slide Number Placeholder 1"/>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138930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842" y="300038"/>
            <a:ext cx="10160000" cy="6384097"/>
          </a:xfrm>
        </p:spPr>
        <p:txBody>
          <a:bodyPr>
            <a:normAutofit/>
          </a:bodyPr>
          <a:lstStyle/>
          <a:p>
            <a:pPr algn="just">
              <a:buFont typeface="Wingdings" pitchFamily="2" charset="2"/>
              <a:buChar char="Ø"/>
            </a:pPr>
            <a:r>
              <a:rPr lang="en-IN" dirty="0"/>
              <a:t>RICHARDS’ TRANSFORMATION</a:t>
            </a:r>
          </a:p>
          <a:p>
            <a:pPr lvl="1" algn="just">
              <a:buClr>
                <a:schemeClr val="accent1"/>
              </a:buClr>
              <a:buFont typeface="Wingdings" pitchFamily="2" charset="2"/>
              <a:buChar char="ü"/>
            </a:pPr>
            <a:r>
              <a:rPr lang="en-US" sz="2200" dirty="0"/>
              <a:t>Richards transformation allows us to replace lumped inductors with short circuit stubs and capacitors with open circuit stubs of characteristic impedance Z</a:t>
            </a:r>
            <a:r>
              <a:rPr lang="en-US" sz="1800" dirty="0"/>
              <a:t>0</a:t>
            </a:r>
            <a:r>
              <a:rPr lang="en-US" sz="2200" dirty="0"/>
              <a:t>= 1/C. </a:t>
            </a:r>
            <a:r>
              <a:rPr lang="en-US" sz="2200" dirty="0" smtClean="0"/>
              <a:t>                             </a:t>
            </a:r>
            <a:endParaRPr lang="en-US" sz="2200" dirty="0"/>
          </a:p>
          <a:p>
            <a:pPr lvl="1" algn="just">
              <a:buClr>
                <a:schemeClr val="accent1"/>
              </a:buClr>
              <a:buFont typeface="Wingdings" pitchFamily="2" charset="2"/>
              <a:buChar char="Ø"/>
            </a:pPr>
            <a:endParaRPr lang="en-US" sz="2200" dirty="0"/>
          </a:p>
          <a:p>
            <a:pPr lvl="1" algn="just">
              <a:buClr>
                <a:schemeClr val="accent1"/>
              </a:buClr>
              <a:buFont typeface="Wingdings" pitchFamily="2" charset="2"/>
              <a:buChar char="Ø"/>
            </a:pPr>
            <a:endParaRPr lang="en-US" sz="2200" dirty="0"/>
          </a:p>
          <a:p>
            <a:pPr lvl="1" algn="just">
              <a:buClr>
                <a:schemeClr val="accent1"/>
              </a:buClr>
              <a:buFont typeface="Wingdings" pitchFamily="2" charset="2"/>
              <a:buChar char="Ø"/>
            </a:pPr>
            <a:endParaRPr lang="en-US" sz="2200" dirty="0"/>
          </a:p>
          <a:p>
            <a:pPr lvl="1" algn="just">
              <a:buClr>
                <a:schemeClr val="accent1"/>
              </a:buClr>
              <a:buFont typeface="Wingdings" pitchFamily="2" charset="2"/>
              <a:buChar char="Ø"/>
            </a:pPr>
            <a:endParaRPr lang="en-US" sz="2200" dirty="0" smtClean="0"/>
          </a:p>
          <a:p>
            <a:pPr lvl="1" algn="just">
              <a:buClr>
                <a:schemeClr val="accent1"/>
              </a:buClr>
              <a:buFont typeface="Wingdings" pitchFamily="2" charset="2"/>
              <a:buChar char="Ø"/>
            </a:pPr>
            <a:endParaRPr lang="en-IN" sz="2200"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1179" y="1906069"/>
            <a:ext cx="3976020" cy="393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765515" y="2228478"/>
            <a:ext cx="921976" cy="369332"/>
          </a:xfrm>
          <a:prstGeom prst="rect">
            <a:avLst/>
          </a:prstGeom>
          <a:noFill/>
        </p:spPr>
        <p:txBody>
          <a:bodyPr wrap="square" rtlCol="0">
            <a:spAutoFit/>
          </a:bodyPr>
          <a:lstStyle/>
          <a:p>
            <a:r>
              <a:rPr lang="en-US" dirty="0" smtClean="0"/>
              <a:t>Z’</a:t>
            </a:r>
            <a:r>
              <a:rPr lang="en-US" sz="1400" dirty="0" smtClean="0"/>
              <a:t>1</a:t>
            </a:r>
            <a:endParaRPr lang="en-IN" dirty="0"/>
          </a:p>
        </p:txBody>
      </p:sp>
      <p:sp>
        <p:nvSpPr>
          <p:cNvPr id="16" name="TextBox 15"/>
          <p:cNvSpPr txBox="1"/>
          <p:nvPr/>
        </p:nvSpPr>
        <p:spPr>
          <a:xfrm>
            <a:off x="6293891" y="3873344"/>
            <a:ext cx="762502" cy="369332"/>
          </a:xfrm>
          <a:prstGeom prst="rect">
            <a:avLst/>
          </a:prstGeom>
          <a:noFill/>
        </p:spPr>
        <p:txBody>
          <a:bodyPr wrap="square" rtlCol="0">
            <a:spAutoFit/>
          </a:bodyPr>
          <a:lstStyle/>
          <a:p>
            <a:r>
              <a:rPr lang="en-US" dirty="0" smtClean="0"/>
              <a:t>Y’</a:t>
            </a:r>
            <a:r>
              <a:rPr lang="en-US" sz="1400" dirty="0"/>
              <a:t>2</a:t>
            </a:r>
            <a:endParaRPr lang="en-IN" dirty="0"/>
          </a:p>
        </p:txBody>
      </p:sp>
      <p:sp>
        <p:nvSpPr>
          <p:cNvPr id="18" name="TextBox 17"/>
          <p:cNvSpPr txBox="1"/>
          <p:nvPr/>
        </p:nvSpPr>
        <p:spPr>
          <a:xfrm>
            <a:off x="7542879" y="3512847"/>
            <a:ext cx="1843950" cy="400110"/>
          </a:xfrm>
          <a:prstGeom prst="rect">
            <a:avLst/>
          </a:prstGeom>
          <a:noFill/>
        </p:spPr>
        <p:txBody>
          <a:bodyPr wrap="square" rtlCol="0">
            <a:spAutoFit/>
          </a:bodyPr>
          <a:lstStyle/>
          <a:p>
            <a:r>
              <a:rPr lang="en-US" dirty="0" smtClean="0"/>
              <a:t>Z’</a:t>
            </a:r>
            <a:r>
              <a:rPr lang="en-US" sz="1400" dirty="0" smtClean="0"/>
              <a:t>B </a:t>
            </a:r>
            <a:r>
              <a:rPr lang="en-US" sz="2000" dirty="0" smtClean="0"/>
              <a:t>= 1/g</a:t>
            </a:r>
            <a:r>
              <a:rPr lang="en-US" sz="1400" dirty="0" smtClean="0"/>
              <a:t>3</a:t>
            </a:r>
            <a:endParaRPr lang="en-IN" dirty="0"/>
          </a:p>
        </p:txBody>
      </p:sp>
      <p:sp>
        <p:nvSpPr>
          <p:cNvPr id="19" name="TextBox 18"/>
          <p:cNvSpPr txBox="1"/>
          <p:nvPr/>
        </p:nvSpPr>
        <p:spPr>
          <a:xfrm>
            <a:off x="3287460" y="3327005"/>
            <a:ext cx="1363755" cy="400110"/>
          </a:xfrm>
          <a:prstGeom prst="rect">
            <a:avLst/>
          </a:prstGeom>
          <a:noFill/>
        </p:spPr>
        <p:txBody>
          <a:bodyPr wrap="square" rtlCol="0">
            <a:spAutoFit/>
          </a:bodyPr>
          <a:lstStyle/>
          <a:p>
            <a:r>
              <a:rPr lang="en-US" dirty="0" smtClean="0"/>
              <a:t>Z’</a:t>
            </a:r>
            <a:r>
              <a:rPr lang="en-US" sz="1400" dirty="0" smtClean="0"/>
              <a:t>A </a:t>
            </a:r>
            <a:r>
              <a:rPr lang="en-US" sz="2000" dirty="0" smtClean="0"/>
              <a:t>= g</a:t>
            </a:r>
            <a:r>
              <a:rPr lang="en-US" sz="1400" dirty="0" smtClean="0"/>
              <a:t>0</a:t>
            </a:r>
            <a:endParaRPr lang="en-IN" dirty="0"/>
          </a:p>
        </p:txBody>
      </p:sp>
      <p:sp>
        <p:nvSpPr>
          <p:cNvPr id="20" name="TextBox 19"/>
          <p:cNvSpPr txBox="1"/>
          <p:nvPr/>
        </p:nvSpPr>
        <p:spPr>
          <a:xfrm>
            <a:off x="2885012" y="5638149"/>
            <a:ext cx="7288077" cy="369332"/>
          </a:xfrm>
          <a:prstGeom prst="rect">
            <a:avLst/>
          </a:prstGeom>
          <a:noFill/>
        </p:spPr>
        <p:txBody>
          <a:bodyPr wrap="square" rtlCol="0">
            <a:spAutoFit/>
          </a:bodyPr>
          <a:lstStyle/>
          <a:p>
            <a:r>
              <a:rPr lang="en-IN" dirty="0" smtClean="0"/>
              <a:t>Fig.2 :  After applying Richards transformation.</a:t>
            </a:r>
            <a:endParaRPr lang="en-IN" dirty="0"/>
          </a:p>
        </p:txBody>
      </p:sp>
      <p:sp>
        <p:nvSpPr>
          <p:cNvPr id="2" name="Slide Number Placeholder 1"/>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575195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4CD8E32-2A6F-4FB6-8C03-7C0C78F114CC}"/>
              </a:ext>
            </a:extLst>
          </p:cNvPr>
          <p:cNvSpPr txBox="1"/>
          <p:nvPr/>
        </p:nvSpPr>
        <p:spPr>
          <a:xfrm>
            <a:off x="2895358" y="4016233"/>
            <a:ext cx="48855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ea typeface="+mn-lt"/>
                <a:cs typeface="+mn-lt"/>
              </a:rPr>
              <a:t>Fig.3 : STEPPED </a:t>
            </a:r>
            <a:r>
              <a:rPr lang="en-US" sz="2000" dirty="0">
                <a:ea typeface="+mn-lt"/>
                <a:cs typeface="+mn-lt"/>
              </a:rPr>
              <a:t>IMPEDANCE </a:t>
            </a:r>
            <a:r>
              <a:rPr lang="en-US" sz="2000" dirty="0" smtClean="0">
                <a:ea typeface="+mn-lt"/>
                <a:cs typeface="+mn-lt"/>
              </a:rPr>
              <a:t>RESONATOR</a:t>
            </a:r>
            <a:endParaRPr lang="en-US" sz="2000"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572" y="1404914"/>
            <a:ext cx="5904000"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p:nvPr/>
        </p:nvCxnSpPr>
        <p:spPr>
          <a:xfrm rot="5400000" flipH="1" flipV="1">
            <a:off x="1466489" y="2426871"/>
            <a:ext cx="1504155" cy="1182689"/>
          </a:xfrm>
          <a:prstGeom prst="bentConnector2">
            <a:avLst/>
          </a:prstGeom>
          <a:ln w="38100">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655770" y="1280856"/>
            <a:ext cx="584200" cy="369332"/>
          </a:xfrm>
          <a:prstGeom prst="rect">
            <a:avLst/>
          </a:prstGeom>
          <a:noFill/>
        </p:spPr>
        <p:txBody>
          <a:bodyPr wrap="square" rtlCol="0">
            <a:spAutoFit/>
          </a:bodyPr>
          <a:lstStyle/>
          <a:p>
            <a:r>
              <a:rPr lang="en-US" dirty="0" smtClean="0"/>
              <a:t>W</a:t>
            </a:r>
            <a:r>
              <a:rPr lang="en-US" sz="1400" dirty="0" smtClean="0"/>
              <a:t>1</a:t>
            </a:r>
            <a:endParaRPr lang="en-IN" dirty="0"/>
          </a:p>
        </p:txBody>
      </p:sp>
      <p:sp>
        <p:nvSpPr>
          <p:cNvPr id="23" name="TextBox 22"/>
          <p:cNvSpPr txBox="1"/>
          <p:nvPr/>
        </p:nvSpPr>
        <p:spPr>
          <a:xfrm>
            <a:off x="6056070" y="1606811"/>
            <a:ext cx="584200" cy="369332"/>
          </a:xfrm>
          <a:prstGeom prst="rect">
            <a:avLst/>
          </a:prstGeom>
          <a:noFill/>
        </p:spPr>
        <p:txBody>
          <a:bodyPr wrap="square" rtlCol="0">
            <a:spAutoFit/>
          </a:bodyPr>
          <a:lstStyle/>
          <a:p>
            <a:r>
              <a:rPr lang="en-US" dirty="0" smtClean="0"/>
              <a:t>W</a:t>
            </a:r>
            <a:r>
              <a:rPr lang="en-US" sz="1400" dirty="0" smtClean="0"/>
              <a:t>2</a:t>
            </a:r>
            <a:endParaRPr lang="en-IN" dirty="0"/>
          </a:p>
        </p:txBody>
      </p:sp>
      <p:cxnSp>
        <p:nvCxnSpPr>
          <p:cNvPr id="24" name="Straight Connector 23"/>
          <p:cNvCxnSpPr/>
          <p:nvPr/>
        </p:nvCxnSpPr>
        <p:spPr>
          <a:xfrm flipV="1">
            <a:off x="7427682" y="1078688"/>
            <a:ext cx="0" cy="2374900"/>
          </a:xfrm>
          <a:prstGeom prst="line">
            <a:avLst/>
          </a:prstGeom>
          <a:ln w="38100">
            <a:prstDash val="sysDash"/>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2895359" y="1078688"/>
            <a:ext cx="0" cy="2374900"/>
          </a:xfrm>
          <a:prstGeom prst="line">
            <a:avLst/>
          </a:prstGeom>
          <a:ln w="38100">
            <a:prstDash val="sysDash"/>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3744670" y="3084256"/>
            <a:ext cx="558800" cy="369332"/>
          </a:xfrm>
          <a:prstGeom prst="rect">
            <a:avLst/>
          </a:prstGeom>
          <a:noFill/>
        </p:spPr>
        <p:txBody>
          <a:bodyPr wrap="square" rtlCol="0">
            <a:spAutoFit/>
          </a:bodyPr>
          <a:lstStyle/>
          <a:p>
            <a:r>
              <a:rPr lang="el-GR" dirty="0" smtClean="0"/>
              <a:t>ϴ</a:t>
            </a:r>
            <a:r>
              <a:rPr lang="en-US" sz="1200" dirty="0" smtClean="0"/>
              <a:t>1</a:t>
            </a:r>
            <a:endParaRPr lang="en-IN" dirty="0"/>
          </a:p>
        </p:txBody>
      </p:sp>
      <p:sp>
        <p:nvSpPr>
          <p:cNvPr id="17" name="TextBox 16"/>
          <p:cNvSpPr txBox="1"/>
          <p:nvPr/>
        </p:nvSpPr>
        <p:spPr>
          <a:xfrm>
            <a:off x="6068770" y="2766756"/>
            <a:ext cx="558800" cy="369332"/>
          </a:xfrm>
          <a:prstGeom prst="rect">
            <a:avLst/>
          </a:prstGeom>
          <a:noFill/>
        </p:spPr>
        <p:txBody>
          <a:bodyPr wrap="square" rtlCol="0">
            <a:spAutoFit/>
          </a:bodyPr>
          <a:lstStyle/>
          <a:p>
            <a:r>
              <a:rPr lang="el-GR" dirty="0" smtClean="0"/>
              <a:t>ϴ</a:t>
            </a:r>
            <a:r>
              <a:rPr lang="en-US" sz="1200" dirty="0"/>
              <a:t>2</a:t>
            </a:r>
            <a:endParaRPr lang="en-IN" dirty="0"/>
          </a:p>
        </p:txBody>
      </p:sp>
      <p:cxnSp>
        <p:nvCxnSpPr>
          <p:cNvPr id="12" name="Straight Arrow Connector 11"/>
          <p:cNvCxnSpPr/>
          <p:nvPr/>
        </p:nvCxnSpPr>
        <p:spPr>
          <a:xfrm>
            <a:off x="2995370" y="3101325"/>
            <a:ext cx="236843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5421909" y="2758425"/>
            <a:ext cx="1852522" cy="8331"/>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945303" y="4416343"/>
            <a:ext cx="9746538" cy="2277547"/>
          </a:xfrm>
          <a:prstGeom prst="rect">
            <a:avLst/>
          </a:prstGeom>
          <a:noFill/>
        </p:spPr>
        <p:txBody>
          <a:bodyPr wrap="square" rtlCol="0">
            <a:spAutoFit/>
          </a:bodyPr>
          <a:lstStyle/>
          <a:p>
            <a:pPr marL="285750" indent="-285750" algn="just">
              <a:buClr>
                <a:schemeClr val="accent1"/>
              </a:buClr>
              <a:buFont typeface="Wingdings" pitchFamily="2" charset="2"/>
              <a:buChar char="Ø"/>
            </a:pPr>
            <a:r>
              <a:rPr lang="en-US" sz="2400" dirty="0" smtClean="0"/>
              <a:t>The impedance </a:t>
            </a:r>
            <a:r>
              <a:rPr lang="en-US" sz="2400" dirty="0"/>
              <a:t>values </a:t>
            </a:r>
            <a:r>
              <a:rPr lang="en-US" sz="2400" dirty="0" smtClean="0"/>
              <a:t>of </a:t>
            </a:r>
            <a:r>
              <a:rPr lang="en-US" sz="2400" dirty="0"/>
              <a:t>open circuit stubs and short circuit </a:t>
            </a:r>
            <a:r>
              <a:rPr lang="en-US" sz="2400" dirty="0" smtClean="0"/>
              <a:t>stubs  are represented in </a:t>
            </a:r>
            <a:r>
              <a:rPr lang="en-US" sz="2400" dirty="0"/>
              <a:t>the </a:t>
            </a:r>
            <a:r>
              <a:rPr lang="en-US" sz="2400" dirty="0" smtClean="0"/>
              <a:t>micro strip </a:t>
            </a:r>
            <a:r>
              <a:rPr lang="en-US" sz="2400" dirty="0"/>
              <a:t>line format</a:t>
            </a:r>
            <a:r>
              <a:rPr lang="en-US" sz="2400" dirty="0" smtClean="0"/>
              <a:t>.</a:t>
            </a:r>
          </a:p>
          <a:p>
            <a:pPr marL="285750" indent="-285750">
              <a:buClr>
                <a:schemeClr val="accent1"/>
              </a:buClr>
              <a:buFont typeface="Wingdings" pitchFamily="2" charset="2"/>
              <a:buChar char="Ø"/>
            </a:pPr>
            <a:endParaRPr lang="en-US" sz="2400" dirty="0" smtClean="0">
              <a:ea typeface="+mn-lt"/>
              <a:cs typeface="+mn-lt"/>
            </a:endParaRPr>
          </a:p>
          <a:p>
            <a:pPr marL="285750" indent="-285750" algn="just">
              <a:buClr>
                <a:schemeClr val="accent1"/>
              </a:buClr>
              <a:buFont typeface="Wingdings" pitchFamily="2" charset="2"/>
              <a:buChar char="Ø"/>
            </a:pPr>
            <a:r>
              <a:rPr lang="en-US" sz="2400" dirty="0" smtClean="0">
                <a:ea typeface="+mn-lt"/>
                <a:cs typeface="+mn-lt"/>
              </a:rPr>
              <a:t>Where </a:t>
            </a:r>
            <a:r>
              <a:rPr lang="en-US" sz="2400" dirty="0">
                <a:ea typeface="+mn-lt"/>
                <a:cs typeface="+mn-lt"/>
              </a:rPr>
              <a:t>w1,w2 are widths of micro strip line and  </a:t>
            </a:r>
            <a:r>
              <a:rPr lang="el-GR" sz="2400" dirty="0"/>
              <a:t>ϴ</a:t>
            </a:r>
            <a:r>
              <a:rPr lang="en-US" sz="2400" dirty="0"/>
              <a:t>1,</a:t>
            </a:r>
            <a:r>
              <a:rPr lang="el-GR" sz="2400" dirty="0"/>
              <a:t> ϴ</a:t>
            </a:r>
            <a:r>
              <a:rPr lang="en-US" sz="2400" dirty="0"/>
              <a:t>2 are the electrical lengths</a:t>
            </a:r>
          </a:p>
          <a:p>
            <a:pPr>
              <a:buClr>
                <a:schemeClr val="accent1"/>
              </a:buClr>
            </a:pPr>
            <a:endParaRPr lang="en-US" sz="2200" dirty="0"/>
          </a:p>
        </p:txBody>
      </p:sp>
      <p:sp>
        <p:nvSpPr>
          <p:cNvPr id="4" name="Rectangle 3"/>
          <p:cNvSpPr/>
          <p:nvPr/>
        </p:nvSpPr>
        <p:spPr>
          <a:xfrm>
            <a:off x="704715" y="432357"/>
            <a:ext cx="4581319" cy="430887"/>
          </a:xfrm>
          <a:prstGeom prst="rect">
            <a:avLst/>
          </a:prstGeom>
        </p:spPr>
        <p:txBody>
          <a:bodyPr wrap="none">
            <a:spAutoFit/>
          </a:bodyPr>
          <a:lstStyle/>
          <a:p>
            <a:pPr marL="457200" indent="-457200" algn="just">
              <a:buClr>
                <a:schemeClr val="accent1"/>
              </a:buClr>
              <a:buFont typeface="Wingdings" pitchFamily="2" charset="2"/>
              <a:buChar char="Ø"/>
            </a:pPr>
            <a:r>
              <a:rPr lang="en-IN" sz="2200" dirty="0" smtClean="0"/>
              <a:t>STEPPED IMPEDANCE RESONATOR</a:t>
            </a:r>
            <a:endParaRPr lang="en-IN" sz="2200"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570110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54" y="2859591"/>
            <a:ext cx="9877592"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45967" y="2671155"/>
            <a:ext cx="1104900" cy="369332"/>
          </a:xfrm>
          <a:prstGeom prst="rect">
            <a:avLst/>
          </a:prstGeom>
          <a:noFill/>
        </p:spPr>
        <p:txBody>
          <a:bodyPr wrap="square" rtlCol="0">
            <a:spAutoFit/>
          </a:bodyPr>
          <a:lstStyle/>
          <a:p>
            <a:r>
              <a:rPr lang="en-US" dirty="0" smtClean="0"/>
              <a:t>w1</a:t>
            </a:r>
            <a:endParaRPr lang="en-IN" dirty="0"/>
          </a:p>
        </p:txBody>
      </p:sp>
      <p:cxnSp>
        <p:nvCxnSpPr>
          <p:cNvPr id="14" name="Straight Arrow Connector 13"/>
          <p:cNvCxnSpPr/>
          <p:nvPr/>
        </p:nvCxnSpPr>
        <p:spPr>
          <a:xfrm>
            <a:off x="901467" y="3267023"/>
            <a:ext cx="0" cy="6037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53867" y="3138991"/>
            <a:ext cx="19939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11267" y="3152723"/>
            <a:ext cx="1778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35267" y="3628457"/>
            <a:ext cx="0" cy="12504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82667" y="5024425"/>
            <a:ext cx="185102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27067" y="5111440"/>
            <a:ext cx="0" cy="6037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83417" y="5090842"/>
            <a:ext cx="0" cy="6037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546617" y="3145857"/>
            <a:ext cx="1778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416692" y="3138991"/>
            <a:ext cx="2038350" cy="39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558146" y="3206440"/>
            <a:ext cx="0" cy="6037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1214" y="5818691"/>
            <a:ext cx="29143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935346" y="5461206"/>
            <a:ext cx="0" cy="254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010417" y="2674925"/>
            <a:ext cx="1104900" cy="369332"/>
          </a:xfrm>
          <a:prstGeom prst="rect">
            <a:avLst/>
          </a:prstGeom>
          <a:noFill/>
        </p:spPr>
        <p:txBody>
          <a:bodyPr wrap="square" rtlCol="0">
            <a:spAutoFit/>
          </a:bodyPr>
          <a:lstStyle/>
          <a:p>
            <a:r>
              <a:rPr lang="en-US" dirty="0" smtClean="0"/>
              <a:t>w9</a:t>
            </a:r>
            <a:endParaRPr lang="en-IN" dirty="0"/>
          </a:p>
        </p:txBody>
      </p:sp>
      <p:sp>
        <p:nvSpPr>
          <p:cNvPr id="56" name="TextBox 55"/>
          <p:cNvSpPr txBox="1"/>
          <p:nvPr/>
        </p:nvSpPr>
        <p:spPr>
          <a:xfrm>
            <a:off x="547204" y="3424404"/>
            <a:ext cx="419100" cy="369332"/>
          </a:xfrm>
          <a:prstGeom prst="rect">
            <a:avLst/>
          </a:prstGeom>
          <a:noFill/>
        </p:spPr>
        <p:txBody>
          <a:bodyPr wrap="square" rtlCol="0">
            <a:spAutoFit/>
          </a:bodyPr>
          <a:lstStyle/>
          <a:p>
            <a:r>
              <a:rPr lang="en-US" dirty="0" smtClean="0"/>
              <a:t>l1</a:t>
            </a:r>
            <a:endParaRPr lang="en-IN" dirty="0"/>
          </a:p>
        </p:txBody>
      </p:sp>
      <p:cxnSp>
        <p:nvCxnSpPr>
          <p:cNvPr id="60" name="Straight Arrow Connector 59"/>
          <p:cNvCxnSpPr/>
          <p:nvPr/>
        </p:nvCxnSpPr>
        <p:spPr>
          <a:xfrm>
            <a:off x="6810142" y="3641157"/>
            <a:ext cx="0" cy="12504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733942" y="5037125"/>
            <a:ext cx="185102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633544" y="3239738"/>
            <a:ext cx="552450" cy="369332"/>
          </a:xfrm>
          <a:prstGeom prst="rect">
            <a:avLst/>
          </a:prstGeom>
          <a:noFill/>
        </p:spPr>
        <p:txBody>
          <a:bodyPr wrap="square" rtlCol="0">
            <a:spAutoFit/>
          </a:bodyPr>
          <a:lstStyle/>
          <a:p>
            <a:r>
              <a:rPr lang="en-US" dirty="0" smtClean="0"/>
              <a:t>l9</a:t>
            </a:r>
            <a:endParaRPr lang="en-IN" dirty="0"/>
          </a:p>
        </p:txBody>
      </p:sp>
      <p:sp>
        <p:nvSpPr>
          <p:cNvPr id="66" name="TextBox 65"/>
          <p:cNvSpPr txBox="1"/>
          <p:nvPr/>
        </p:nvSpPr>
        <p:spPr>
          <a:xfrm>
            <a:off x="3447817" y="2678021"/>
            <a:ext cx="1187450" cy="369332"/>
          </a:xfrm>
          <a:prstGeom prst="rect">
            <a:avLst/>
          </a:prstGeom>
          <a:noFill/>
        </p:spPr>
        <p:txBody>
          <a:bodyPr wrap="square" rtlCol="0">
            <a:spAutoFit/>
          </a:bodyPr>
          <a:lstStyle/>
          <a:p>
            <a:r>
              <a:rPr lang="en-US" dirty="0"/>
              <a:t>w</a:t>
            </a:r>
            <a:r>
              <a:rPr lang="en-US" dirty="0" smtClean="0"/>
              <a:t>2</a:t>
            </a:r>
            <a:endParaRPr lang="en-IN" dirty="0"/>
          </a:p>
        </p:txBody>
      </p:sp>
      <p:sp>
        <p:nvSpPr>
          <p:cNvPr id="67" name="TextBox 66"/>
          <p:cNvSpPr txBox="1"/>
          <p:nvPr/>
        </p:nvSpPr>
        <p:spPr>
          <a:xfrm>
            <a:off x="6841892" y="2741521"/>
            <a:ext cx="1187450" cy="369332"/>
          </a:xfrm>
          <a:prstGeom prst="rect">
            <a:avLst/>
          </a:prstGeom>
          <a:noFill/>
        </p:spPr>
        <p:txBody>
          <a:bodyPr wrap="square" rtlCol="0">
            <a:spAutoFit/>
          </a:bodyPr>
          <a:lstStyle/>
          <a:p>
            <a:r>
              <a:rPr lang="en-US" dirty="0" smtClean="0"/>
              <a:t>w8</a:t>
            </a:r>
            <a:endParaRPr lang="en-IN" dirty="0"/>
          </a:p>
        </p:txBody>
      </p:sp>
      <p:sp>
        <p:nvSpPr>
          <p:cNvPr id="68" name="TextBox 67"/>
          <p:cNvSpPr txBox="1"/>
          <p:nvPr/>
        </p:nvSpPr>
        <p:spPr>
          <a:xfrm>
            <a:off x="4063534" y="4069008"/>
            <a:ext cx="479425" cy="369332"/>
          </a:xfrm>
          <a:prstGeom prst="rect">
            <a:avLst/>
          </a:prstGeom>
          <a:noFill/>
        </p:spPr>
        <p:txBody>
          <a:bodyPr wrap="square" rtlCol="0">
            <a:spAutoFit/>
          </a:bodyPr>
          <a:lstStyle/>
          <a:p>
            <a:r>
              <a:rPr lang="en-US" dirty="0" smtClean="0"/>
              <a:t>l3</a:t>
            </a:r>
            <a:endParaRPr lang="en-IN" dirty="0"/>
          </a:p>
        </p:txBody>
      </p:sp>
      <p:sp>
        <p:nvSpPr>
          <p:cNvPr id="69" name="TextBox 68"/>
          <p:cNvSpPr txBox="1"/>
          <p:nvPr/>
        </p:nvSpPr>
        <p:spPr>
          <a:xfrm>
            <a:off x="6810142" y="4069008"/>
            <a:ext cx="1187450" cy="369332"/>
          </a:xfrm>
          <a:prstGeom prst="rect">
            <a:avLst/>
          </a:prstGeom>
          <a:noFill/>
        </p:spPr>
        <p:txBody>
          <a:bodyPr wrap="square" rtlCol="0">
            <a:spAutoFit/>
          </a:bodyPr>
          <a:lstStyle/>
          <a:p>
            <a:r>
              <a:rPr lang="en-US" dirty="0" smtClean="0"/>
              <a:t>l7</a:t>
            </a:r>
            <a:endParaRPr lang="en-IN" dirty="0"/>
          </a:p>
        </p:txBody>
      </p:sp>
      <p:sp>
        <p:nvSpPr>
          <p:cNvPr id="70" name="TextBox 69"/>
          <p:cNvSpPr txBox="1"/>
          <p:nvPr/>
        </p:nvSpPr>
        <p:spPr>
          <a:xfrm>
            <a:off x="1803167" y="5208059"/>
            <a:ext cx="901700" cy="369332"/>
          </a:xfrm>
          <a:prstGeom prst="rect">
            <a:avLst/>
          </a:prstGeom>
          <a:noFill/>
        </p:spPr>
        <p:txBody>
          <a:bodyPr wrap="square" rtlCol="0">
            <a:spAutoFit/>
          </a:bodyPr>
          <a:lstStyle/>
          <a:p>
            <a:r>
              <a:rPr lang="en-US" dirty="0" smtClean="0"/>
              <a:t>l4</a:t>
            </a:r>
            <a:endParaRPr lang="en-IN" dirty="0"/>
          </a:p>
        </p:txBody>
      </p:sp>
      <p:sp>
        <p:nvSpPr>
          <p:cNvPr id="71" name="TextBox 70"/>
          <p:cNvSpPr txBox="1"/>
          <p:nvPr/>
        </p:nvSpPr>
        <p:spPr>
          <a:xfrm>
            <a:off x="8883417" y="5206174"/>
            <a:ext cx="901700" cy="369332"/>
          </a:xfrm>
          <a:prstGeom prst="rect">
            <a:avLst/>
          </a:prstGeom>
          <a:noFill/>
        </p:spPr>
        <p:txBody>
          <a:bodyPr wrap="square" rtlCol="0">
            <a:spAutoFit/>
          </a:bodyPr>
          <a:lstStyle/>
          <a:p>
            <a:r>
              <a:rPr lang="en-US" dirty="0" smtClean="0"/>
              <a:t>l6</a:t>
            </a:r>
            <a:endParaRPr lang="en-IN" dirty="0"/>
          </a:p>
        </p:txBody>
      </p:sp>
      <p:sp>
        <p:nvSpPr>
          <p:cNvPr id="72" name="TextBox 71"/>
          <p:cNvSpPr txBox="1"/>
          <p:nvPr/>
        </p:nvSpPr>
        <p:spPr>
          <a:xfrm>
            <a:off x="3254142" y="4642393"/>
            <a:ext cx="901700" cy="369332"/>
          </a:xfrm>
          <a:prstGeom prst="rect">
            <a:avLst/>
          </a:prstGeom>
          <a:noFill/>
        </p:spPr>
        <p:txBody>
          <a:bodyPr wrap="square" rtlCol="0">
            <a:spAutoFit/>
          </a:bodyPr>
          <a:lstStyle/>
          <a:p>
            <a:r>
              <a:rPr lang="en-US" dirty="0" smtClean="0"/>
              <a:t>w4</a:t>
            </a:r>
            <a:endParaRPr lang="en-IN" dirty="0"/>
          </a:p>
        </p:txBody>
      </p:sp>
      <p:sp>
        <p:nvSpPr>
          <p:cNvPr id="73" name="TextBox 72"/>
          <p:cNvSpPr txBox="1"/>
          <p:nvPr/>
        </p:nvSpPr>
        <p:spPr>
          <a:xfrm>
            <a:off x="7208604" y="4618025"/>
            <a:ext cx="901700" cy="369332"/>
          </a:xfrm>
          <a:prstGeom prst="rect">
            <a:avLst/>
          </a:prstGeom>
          <a:noFill/>
        </p:spPr>
        <p:txBody>
          <a:bodyPr wrap="square" rtlCol="0">
            <a:spAutoFit/>
          </a:bodyPr>
          <a:lstStyle/>
          <a:p>
            <a:r>
              <a:rPr lang="en-US" dirty="0" smtClean="0"/>
              <a:t>w6</a:t>
            </a:r>
            <a:endParaRPr lang="en-IN" dirty="0"/>
          </a:p>
        </p:txBody>
      </p:sp>
      <p:cxnSp>
        <p:nvCxnSpPr>
          <p:cNvPr id="76" name="Straight Arrow Connector 75"/>
          <p:cNvCxnSpPr/>
          <p:nvPr/>
        </p:nvCxnSpPr>
        <p:spPr>
          <a:xfrm>
            <a:off x="5067067" y="5065442"/>
            <a:ext cx="130074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244700" y="4667793"/>
            <a:ext cx="901700" cy="369332"/>
          </a:xfrm>
          <a:prstGeom prst="rect">
            <a:avLst/>
          </a:prstGeom>
          <a:noFill/>
        </p:spPr>
        <p:txBody>
          <a:bodyPr wrap="square" rtlCol="0">
            <a:spAutoFit/>
          </a:bodyPr>
          <a:lstStyle/>
          <a:p>
            <a:r>
              <a:rPr lang="en-US" dirty="0" smtClean="0"/>
              <a:t>w5</a:t>
            </a:r>
            <a:endParaRPr lang="en-IN" dirty="0"/>
          </a:p>
        </p:txBody>
      </p:sp>
      <p:sp>
        <p:nvSpPr>
          <p:cNvPr id="79" name="TextBox 78"/>
          <p:cNvSpPr txBox="1"/>
          <p:nvPr/>
        </p:nvSpPr>
        <p:spPr>
          <a:xfrm>
            <a:off x="5326080" y="5818691"/>
            <a:ext cx="901700" cy="369332"/>
          </a:xfrm>
          <a:prstGeom prst="rect">
            <a:avLst/>
          </a:prstGeom>
          <a:noFill/>
        </p:spPr>
        <p:txBody>
          <a:bodyPr wrap="square" rtlCol="0">
            <a:spAutoFit/>
          </a:bodyPr>
          <a:lstStyle/>
          <a:p>
            <a:r>
              <a:rPr lang="en-US" dirty="0" smtClean="0"/>
              <a:t>w10</a:t>
            </a:r>
            <a:endParaRPr lang="en-IN" dirty="0"/>
          </a:p>
        </p:txBody>
      </p:sp>
      <p:sp>
        <p:nvSpPr>
          <p:cNvPr id="80" name="TextBox 79"/>
          <p:cNvSpPr txBox="1"/>
          <p:nvPr/>
        </p:nvSpPr>
        <p:spPr>
          <a:xfrm>
            <a:off x="5909946" y="5410406"/>
            <a:ext cx="739775" cy="369332"/>
          </a:xfrm>
          <a:prstGeom prst="rect">
            <a:avLst/>
          </a:prstGeom>
          <a:noFill/>
        </p:spPr>
        <p:txBody>
          <a:bodyPr wrap="square" rtlCol="0">
            <a:spAutoFit/>
          </a:bodyPr>
          <a:lstStyle/>
          <a:p>
            <a:r>
              <a:rPr lang="en-US" dirty="0" smtClean="0"/>
              <a:t>l10</a:t>
            </a:r>
            <a:endParaRPr lang="en-IN" dirty="0"/>
          </a:p>
        </p:txBody>
      </p:sp>
      <p:sp>
        <p:nvSpPr>
          <p:cNvPr id="86" name="Title 1">
            <a:extLst>
              <a:ext uri="{FF2B5EF4-FFF2-40B4-BE49-F238E27FC236}">
                <a16:creationId xmlns:a16="http://schemas.microsoft.com/office/drawing/2014/main" xmlns="" id="{493954C6-5323-4BC2-AA6B-F41C7ADF80D3}"/>
              </a:ext>
            </a:extLst>
          </p:cNvPr>
          <p:cNvSpPr>
            <a:spLocks noGrp="1"/>
          </p:cNvSpPr>
          <p:nvPr>
            <p:ph type="title"/>
          </p:nvPr>
        </p:nvSpPr>
        <p:spPr>
          <a:xfrm>
            <a:off x="1145317" y="258122"/>
            <a:ext cx="9424821" cy="732173"/>
          </a:xfrm>
        </p:spPr>
        <p:txBody>
          <a:bodyPr/>
          <a:lstStyle/>
          <a:p>
            <a:pPr algn="ctr"/>
            <a:r>
              <a:rPr lang="en-US" dirty="0"/>
              <a:t>PROJECT IMPLEMENTATION DETAILS</a:t>
            </a:r>
          </a:p>
        </p:txBody>
      </p:sp>
      <p:sp>
        <p:nvSpPr>
          <p:cNvPr id="87" name="TextBox 86">
            <a:extLst>
              <a:ext uri="{FF2B5EF4-FFF2-40B4-BE49-F238E27FC236}">
                <a16:creationId xmlns:a16="http://schemas.microsoft.com/office/drawing/2014/main" xmlns="" id="{B7A8FF67-13E1-457B-876D-CFE73C1C394D}"/>
              </a:ext>
            </a:extLst>
          </p:cNvPr>
          <p:cNvSpPr txBox="1"/>
          <p:nvPr/>
        </p:nvSpPr>
        <p:spPr>
          <a:xfrm>
            <a:off x="1352317" y="6341938"/>
            <a:ext cx="91411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smtClean="0">
                <a:ea typeface="+mn-lt"/>
                <a:cs typeface="+mn-lt"/>
              </a:rPr>
              <a:t>Fig.4 : Second-order </a:t>
            </a:r>
            <a:r>
              <a:rPr lang="en-US" sz="2000" dirty="0">
                <a:ea typeface="+mn-lt"/>
                <a:cs typeface="+mn-lt"/>
              </a:rPr>
              <a:t>dual-band band-pass </a:t>
            </a:r>
            <a:r>
              <a:rPr lang="en-US" sz="2000" dirty="0" smtClean="0">
                <a:ea typeface="+mn-lt"/>
                <a:cs typeface="+mn-lt"/>
              </a:rPr>
              <a:t>filter type 1 </a:t>
            </a:r>
            <a:r>
              <a:rPr lang="en-US" sz="2000" dirty="0">
                <a:ea typeface="+mn-lt"/>
                <a:cs typeface="+mn-lt"/>
              </a:rPr>
              <a:t>at 1.8 and 5.8 GHz.</a:t>
            </a:r>
            <a:endParaRPr lang="en-US" sz="2000" dirty="0"/>
          </a:p>
        </p:txBody>
      </p:sp>
      <p:sp>
        <p:nvSpPr>
          <p:cNvPr id="2" name="TextBox 1"/>
          <p:cNvSpPr txBox="1"/>
          <p:nvPr/>
        </p:nvSpPr>
        <p:spPr>
          <a:xfrm>
            <a:off x="482367" y="1289733"/>
            <a:ext cx="10704429" cy="1015663"/>
          </a:xfrm>
          <a:prstGeom prst="rect">
            <a:avLst/>
          </a:prstGeom>
          <a:noFill/>
        </p:spPr>
        <p:txBody>
          <a:bodyPr wrap="square" rtlCol="0">
            <a:spAutoFit/>
          </a:bodyPr>
          <a:lstStyle/>
          <a:p>
            <a:pPr marL="285750" indent="-285750" algn="just">
              <a:buClr>
                <a:schemeClr val="accent1"/>
              </a:buClr>
              <a:buFont typeface="Wingdings" pitchFamily="2" charset="2"/>
              <a:buChar char="Ø"/>
            </a:pPr>
            <a:r>
              <a:rPr lang="en-US" sz="2000" dirty="0" smtClean="0"/>
              <a:t>The physical dimensions are l1= 2.15mm , w1 = 8.35mm; l2 = 0.5mm, w2 = 7.825mm; l3 = 7.85mm, w3 = 0.45mm; l4 = 2mm, w4 = 9mm; l5 = 1.1mm, w5 = 6.4mm; l6 = 2mm, w6 = 9mm; l7 = 7.85mm, w7 = 0.45mm; l8 = 0.5mm , w8 = 7.85mm; l9 = 2.15mm, w9 = 8.35mm; l10 = 1mm, w10 = 0.6mm.</a:t>
            </a:r>
            <a:endParaRPr lang="en-IN" sz="2000" dirty="0"/>
          </a:p>
        </p:txBody>
      </p:sp>
      <p:cxnSp>
        <p:nvCxnSpPr>
          <p:cNvPr id="26" name="Elbow Connector 25"/>
          <p:cNvCxnSpPr/>
          <p:nvPr/>
        </p:nvCxnSpPr>
        <p:spPr>
          <a:xfrm rot="5400000" flipH="1" flipV="1">
            <a:off x="-94464" y="3831987"/>
            <a:ext cx="981848" cy="430698"/>
          </a:xfrm>
          <a:prstGeom prst="bentConnector3">
            <a:avLst>
              <a:gd name="adj1" fmla="val 100446"/>
            </a:avLst>
          </a:prstGeom>
          <a:ln w="28575">
            <a:prstDash val="sysDot"/>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a:xfrm rot="16200000" flipV="1">
            <a:off x="10419647" y="3911752"/>
            <a:ext cx="981848" cy="430698"/>
          </a:xfrm>
          <a:prstGeom prst="bentConnector3">
            <a:avLst>
              <a:gd name="adj1" fmla="val 100446"/>
            </a:avLst>
          </a:prstGeom>
          <a:ln w="28575">
            <a:prstDash val="sysDot"/>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66578" y="4618025"/>
            <a:ext cx="872756" cy="369332"/>
          </a:xfrm>
          <a:prstGeom prst="rect">
            <a:avLst/>
          </a:prstGeom>
          <a:noFill/>
        </p:spPr>
        <p:txBody>
          <a:bodyPr wrap="square" rtlCol="0">
            <a:spAutoFit/>
          </a:bodyPr>
          <a:lstStyle/>
          <a:p>
            <a:r>
              <a:rPr lang="en-US" dirty="0" smtClean="0"/>
              <a:t>Port 1</a:t>
            </a:r>
            <a:endParaRPr lang="en-IN" dirty="0"/>
          </a:p>
        </p:txBody>
      </p:sp>
      <p:sp>
        <p:nvSpPr>
          <p:cNvPr id="63" name="TextBox 62"/>
          <p:cNvSpPr txBox="1"/>
          <p:nvPr/>
        </p:nvSpPr>
        <p:spPr>
          <a:xfrm>
            <a:off x="10532513" y="4694225"/>
            <a:ext cx="872756" cy="369332"/>
          </a:xfrm>
          <a:prstGeom prst="rect">
            <a:avLst/>
          </a:prstGeom>
          <a:noFill/>
        </p:spPr>
        <p:txBody>
          <a:bodyPr wrap="square" rtlCol="0">
            <a:spAutoFit/>
          </a:bodyPr>
          <a:lstStyle/>
          <a:p>
            <a:r>
              <a:rPr lang="en-US" dirty="0" smtClean="0"/>
              <a:t>Port 2</a:t>
            </a:r>
            <a:endParaRPr lang="en-IN"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832480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57" y="0"/>
            <a:ext cx="10160000" cy="1143000"/>
          </a:xfrm>
        </p:spPr>
        <p:txBody>
          <a:bodyPr/>
          <a:lstStyle/>
          <a:p>
            <a:pPr algn="ctr"/>
            <a:r>
              <a:rPr lang="en-US" dirty="0" smtClean="0"/>
              <a:t>Impedance Transformer</a:t>
            </a:r>
            <a:endParaRPr lang="en-IN" dirty="0"/>
          </a:p>
        </p:txBody>
      </p:sp>
      <p:sp>
        <p:nvSpPr>
          <p:cNvPr id="3" name="Content Placeholder 2"/>
          <p:cNvSpPr>
            <a:spLocks noGrp="1"/>
          </p:cNvSpPr>
          <p:nvPr>
            <p:ph idx="1"/>
          </p:nvPr>
        </p:nvSpPr>
        <p:spPr>
          <a:xfrm>
            <a:off x="661115" y="1094704"/>
            <a:ext cx="10324563" cy="5409127"/>
          </a:xfrm>
        </p:spPr>
        <p:txBody>
          <a:bodyPr>
            <a:normAutofit/>
          </a:bodyPr>
          <a:lstStyle/>
          <a:p>
            <a:pPr>
              <a:buFont typeface="Wingdings" pitchFamily="2" charset="2"/>
              <a:buChar char="Ø"/>
            </a:pPr>
            <a:r>
              <a:rPr lang="en-US" dirty="0"/>
              <a:t>T</a:t>
            </a:r>
            <a:r>
              <a:rPr lang="en-US" dirty="0" smtClean="0"/>
              <a:t>he </a:t>
            </a:r>
            <a:r>
              <a:rPr lang="en-US" dirty="0"/>
              <a:t>dual-band impedance transformer, as shown in Fig. </a:t>
            </a:r>
            <a:r>
              <a:rPr lang="en-US" dirty="0" smtClean="0"/>
              <a:t>5,feeds the </a:t>
            </a:r>
            <a:r>
              <a:rPr lang="el-GR" dirty="0" smtClean="0"/>
              <a:t>λ</a:t>
            </a:r>
            <a:r>
              <a:rPr lang="en-US" dirty="0" smtClean="0"/>
              <a:t>/4 </a:t>
            </a:r>
            <a:r>
              <a:rPr lang="en-US" dirty="0"/>
              <a:t>SIRs to meet the specified dual-band external coupling degrees</a:t>
            </a:r>
            <a:r>
              <a:rPr lang="en-US" dirty="0" smtClean="0"/>
              <a:t>.</a:t>
            </a:r>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
        <p:nvSpPr>
          <p:cNvPr id="8" name="Rectangle 7"/>
          <p:cNvSpPr/>
          <p:nvPr/>
        </p:nvSpPr>
        <p:spPr>
          <a:xfrm>
            <a:off x="5184882" y="2545522"/>
            <a:ext cx="1622738" cy="437882"/>
          </a:xfrm>
          <a:prstGeom prst="rect">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rot="5400000">
            <a:off x="6157237" y="3414849"/>
            <a:ext cx="1081825" cy="218942"/>
          </a:xfrm>
          <a:prstGeom prst="rect">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 name="Straight Connector 9"/>
          <p:cNvCxnSpPr>
            <a:stCxn id="9" idx="3"/>
          </p:cNvCxnSpPr>
          <p:nvPr/>
        </p:nvCxnSpPr>
        <p:spPr>
          <a:xfrm flipH="1">
            <a:off x="6698149" y="4065233"/>
            <a:ext cx="1" cy="592425"/>
          </a:xfrm>
          <a:prstGeom prst="line">
            <a:avLst/>
          </a:prstGeom>
          <a:ln w="28575"/>
        </p:spPr>
        <p:style>
          <a:lnRef idx="2">
            <a:schemeClr val="dk1">
              <a:shade val="50000"/>
            </a:schemeClr>
          </a:lnRef>
          <a:fillRef idx="1">
            <a:schemeClr val="dk1"/>
          </a:fillRef>
          <a:effectRef idx="0">
            <a:schemeClr val="dk1"/>
          </a:effectRef>
          <a:fontRef idx="minor">
            <a:schemeClr val="lt1"/>
          </a:fontRef>
        </p:style>
      </p:cxnSp>
      <p:sp>
        <p:nvSpPr>
          <p:cNvPr id="11" name="Rectangle 10"/>
          <p:cNvSpPr/>
          <p:nvPr/>
        </p:nvSpPr>
        <p:spPr>
          <a:xfrm>
            <a:off x="5886780" y="4681268"/>
            <a:ext cx="3251915" cy="774879"/>
          </a:xfrm>
          <a:prstGeom prst="rect">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p:nvCxnSpPr>
        <p:spPr>
          <a:xfrm flipH="1">
            <a:off x="5337282" y="5068707"/>
            <a:ext cx="549498" cy="0"/>
          </a:xfrm>
          <a:prstGeom prst="line">
            <a:avLst/>
          </a:prstGeom>
          <a:ln w="28575"/>
        </p:spPr>
        <p:style>
          <a:lnRef idx="2">
            <a:schemeClr val="dk1">
              <a:shade val="50000"/>
            </a:schemeClr>
          </a:lnRef>
          <a:fillRef idx="1">
            <a:schemeClr val="dk1"/>
          </a:fillRef>
          <a:effectRef idx="0">
            <a:schemeClr val="dk1"/>
          </a:effectRef>
          <a:fontRef idx="minor">
            <a:schemeClr val="lt1"/>
          </a:fontRef>
        </p:style>
      </p:cxnSp>
      <p:sp>
        <p:nvSpPr>
          <p:cNvPr id="13" name="Rectangle 12"/>
          <p:cNvSpPr/>
          <p:nvPr/>
        </p:nvSpPr>
        <p:spPr>
          <a:xfrm>
            <a:off x="3458041" y="4874987"/>
            <a:ext cx="1881389" cy="387440"/>
          </a:xfrm>
          <a:prstGeom prst="rect">
            <a:avLst/>
          </a:prstGeom>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4" name="Straight Connector 13"/>
          <p:cNvCxnSpPr/>
          <p:nvPr/>
        </p:nvCxnSpPr>
        <p:spPr>
          <a:xfrm flipH="1">
            <a:off x="2419370" y="5062357"/>
            <a:ext cx="1" cy="592425"/>
          </a:xfrm>
          <a:prstGeom prst="line">
            <a:avLst/>
          </a:prstGeom>
          <a:ln w="28575"/>
        </p:spPr>
        <p:style>
          <a:lnRef idx="2">
            <a:schemeClr val="dk1">
              <a:shade val="50000"/>
            </a:schemeClr>
          </a:lnRef>
          <a:fillRef idx="1">
            <a:schemeClr val="dk1"/>
          </a:fillRef>
          <a:effectRef idx="0">
            <a:schemeClr val="dk1"/>
          </a:effectRef>
          <a:fontRef idx="minor">
            <a:schemeClr val="lt1"/>
          </a:fontRef>
        </p:style>
      </p:cxnSp>
      <p:cxnSp>
        <p:nvCxnSpPr>
          <p:cNvPr id="15" name="Straight Connector 14"/>
          <p:cNvCxnSpPr>
            <a:stCxn id="13" idx="1"/>
          </p:cNvCxnSpPr>
          <p:nvPr/>
        </p:nvCxnSpPr>
        <p:spPr>
          <a:xfrm flipH="1">
            <a:off x="2413020" y="5068707"/>
            <a:ext cx="1045021" cy="0"/>
          </a:xfrm>
          <a:prstGeom prst="line">
            <a:avLst/>
          </a:prstGeom>
          <a:ln w="28575"/>
        </p:spPr>
        <p:style>
          <a:lnRef idx="2">
            <a:schemeClr val="dk1">
              <a:shade val="50000"/>
            </a:schemeClr>
          </a:lnRef>
          <a:fillRef idx="1">
            <a:schemeClr val="dk1"/>
          </a:fillRef>
          <a:effectRef idx="0">
            <a:schemeClr val="dk1"/>
          </a:effectRef>
          <a:fontRef idx="minor">
            <a:schemeClr val="lt1"/>
          </a:fontRef>
        </p:style>
      </p:cxnSp>
      <p:cxnSp>
        <p:nvCxnSpPr>
          <p:cNvPr id="16" name="Straight Connector 15"/>
          <p:cNvCxnSpPr/>
          <p:nvPr/>
        </p:nvCxnSpPr>
        <p:spPr>
          <a:xfrm flipH="1">
            <a:off x="2288677" y="5659955"/>
            <a:ext cx="274749" cy="0"/>
          </a:xfrm>
          <a:prstGeom prst="line">
            <a:avLst/>
          </a:prstGeom>
          <a:ln w="28575"/>
        </p:spPr>
        <p:style>
          <a:lnRef idx="2">
            <a:schemeClr val="dk1">
              <a:shade val="50000"/>
            </a:schemeClr>
          </a:lnRef>
          <a:fillRef idx="1">
            <a:schemeClr val="dk1"/>
          </a:fillRef>
          <a:effectRef idx="0">
            <a:schemeClr val="dk1"/>
          </a:effectRef>
          <a:fontRef idx="minor">
            <a:schemeClr val="lt1"/>
          </a:fontRef>
        </p:style>
      </p:cxnSp>
      <p:cxnSp>
        <p:nvCxnSpPr>
          <p:cNvPr id="17" name="Straight Connector 16"/>
          <p:cNvCxnSpPr/>
          <p:nvPr/>
        </p:nvCxnSpPr>
        <p:spPr>
          <a:xfrm flipH="1">
            <a:off x="2353790" y="5736155"/>
            <a:ext cx="137373" cy="0"/>
          </a:xfrm>
          <a:prstGeom prst="line">
            <a:avLst/>
          </a:prstGeom>
          <a:ln w="28575"/>
        </p:spPr>
        <p:style>
          <a:lnRef idx="2">
            <a:schemeClr val="dk1">
              <a:shade val="50000"/>
            </a:schemeClr>
          </a:lnRef>
          <a:fillRef idx="1">
            <a:schemeClr val="dk1"/>
          </a:fillRef>
          <a:effectRef idx="0">
            <a:schemeClr val="dk1"/>
          </a:effectRef>
          <a:fontRef idx="minor">
            <a:schemeClr val="lt1"/>
          </a:fontRef>
        </p:style>
      </p:cxnSp>
      <p:cxnSp>
        <p:nvCxnSpPr>
          <p:cNvPr id="18" name="Straight Connector 17"/>
          <p:cNvCxnSpPr/>
          <p:nvPr/>
        </p:nvCxnSpPr>
        <p:spPr>
          <a:xfrm flipH="1">
            <a:off x="2404258" y="5799015"/>
            <a:ext cx="42392" cy="0"/>
          </a:xfrm>
          <a:prstGeom prst="line">
            <a:avLst/>
          </a:prstGeom>
          <a:ln w="28575"/>
        </p:spPr>
        <p:style>
          <a:lnRef idx="2">
            <a:schemeClr val="dk1">
              <a:shade val="50000"/>
            </a:schemeClr>
          </a:lnRef>
          <a:fillRef idx="1">
            <a:schemeClr val="dk1"/>
          </a:fillRef>
          <a:effectRef idx="0">
            <a:schemeClr val="dk1"/>
          </a:effectRef>
          <a:fontRef idx="minor">
            <a:schemeClr val="lt1"/>
          </a:fontRef>
        </p:style>
      </p:cxnSp>
      <p:cxnSp>
        <p:nvCxnSpPr>
          <p:cNvPr id="19" name="Straight Arrow Connector 18"/>
          <p:cNvCxnSpPr>
            <a:endCxn id="8" idx="1"/>
          </p:cNvCxnSpPr>
          <p:nvPr/>
        </p:nvCxnSpPr>
        <p:spPr>
          <a:xfrm>
            <a:off x="4398735" y="2764463"/>
            <a:ext cx="786147"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3371928" y="2579797"/>
                <a:ext cx="980371" cy="369332"/>
              </a:xfrm>
              <a:prstGeom prst="rect">
                <a:avLst/>
              </a:prstGeom>
              <a:noFill/>
            </p:spPr>
            <p:txBody>
              <a:bodyPr wrap="square" rtlCol="0">
                <a:spAutoFit/>
              </a:bodyPr>
              <a:lstStyle/>
              <a:p>
                <a14:m>
                  <m:oMath xmlns:m="http://schemas.openxmlformats.org/officeDocument/2006/math">
                    <m:r>
                      <m:rPr>
                        <m:nor/>
                      </m:rPr>
                      <a:rPr lang="en-IN">
                        <a:latin typeface="Cambria Math" pitchFamily="18" charset="0"/>
                        <a:ea typeface="Cambria Math" pitchFamily="18" charset="0"/>
                      </a:rPr>
                      <m:t>Z</m:t>
                    </m:r>
                    <m:r>
                      <m:rPr>
                        <m:nor/>
                      </m:rPr>
                      <a:rPr lang="en-US" b="0" i="0" baseline="-25000" smtClean="0">
                        <a:latin typeface="Cambria Math" pitchFamily="18" charset="0"/>
                        <a:ea typeface="Cambria Math" pitchFamily="18" charset="0"/>
                      </a:rPr>
                      <m:t>0 </m:t>
                    </m:r>
                  </m:oMath>
                </a14:m>
                <a:r>
                  <a:rPr lang="en-IN" dirty="0" smtClean="0"/>
                  <a:t>= 50</a:t>
                </a:r>
                <a:r>
                  <a:rPr lang="el-GR" dirty="0" smtClean="0"/>
                  <a:t>Ω</a:t>
                </a:r>
                <a:endParaRPr lang="en-IN" dirty="0"/>
              </a:p>
            </p:txBody>
          </p:sp>
        </mc:Choice>
        <mc:Fallback xmlns="">
          <p:sp>
            <p:nvSpPr>
              <p:cNvPr id="20" name="TextBox 19"/>
              <p:cNvSpPr txBox="1">
                <a:spLocks noRot="1" noChangeAspect="1" noMove="1" noResize="1" noEditPoints="1" noAdjustHandles="1" noChangeArrowheads="1" noChangeShapeType="1" noTextEdit="1"/>
              </p:cNvSpPr>
              <p:nvPr/>
            </p:nvSpPr>
            <p:spPr>
              <a:xfrm>
                <a:off x="3371928" y="2579797"/>
                <a:ext cx="980371" cy="369332"/>
              </a:xfrm>
              <a:prstGeom prst="rect">
                <a:avLst/>
              </a:prstGeom>
              <a:blipFill rotWithShape="1">
                <a:blip r:embed="rId2"/>
                <a:stretch>
                  <a:fillRect t="-8197" r="-9938" b="-24590"/>
                </a:stretch>
              </a:blipFill>
            </p:spPr>
            <p:txBody>
              <a:bodyPr/>
              <a:lstStyle/>
              <a:p>
                <a:r>
                  <a:rPr lang="en-IN">
                    <a:noFill/>
                  </a:rPr>
                  <a:t> </a:t>
                </a:r>
              </a:p>
            </p:txBody>
          </p:sp>
        </mc:Fallback>
      </mc:AlternateContent>
      <p:cxnSp>
        <p:nvCxnSpPr>
          <p:cNvPr id="21" name="Elbow Connector 20"/>
          <p:cNvCxnSpPr/>
          <p:nvPr/>
        </p:nvCxnSpPr>
        <p:spPr>
          <a:xfrm rot="16200000" flipV="1">
            <a:off x="6939905" y="3975803"/>
            <a:ext cx="226854" cy="222245"/>
          </a:xfrm>
          <a:prstGeom prst="bentConnector3">
            <a:avLst>
              <a:gd name="adj1" fmla="val -386"/>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7093620" y="4002808"/>
                <a:ext cx="4443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a:latin typeface="Cambria Math" pitchFamily="18" charset="0"/>
                          <a:ea typeface="Cambria Math" pitchFamily="18" charset="0"/>
                        </a:rPr>
                        <m:t>Z</m:t>
                      </m:r>
                      <m:r>
                        <m:rPr>
                          <m:nor/>
                        </m:rPr>
                        <a:rPr lang="en-IN" baseline="-25000">
                          <a:latin typeface="Cambria Math" pitchFamily="18" charset="0"/>
                          <a:ea typeface="Cambria Math" pitchFamily="18" charset="0"/>
                        </a:rPr>
                        <m:t>L</m:t>
                      </m:r>
                    </m:oMath>
                  </m:oMathPara>
                </a14:m>
                <a:endParaRPr lang="en-IN" dirty="0"/>
              </a:p>
            </p:txBody>
          </p:sp>
        </mc:Choice>
        <mc:Fallback xmlns="">
          <p:sp>
            <p:nvSpPr>
              <p:cNvPr id="22" name="Rectangle 21"/>
              <p:cNvSpPr>
                <a:spLocks noRot="1" noChangeAspect="1" noMove="1" noResize="1" noEditPoints="1" noAdjustHandles="1" noChangeArrowheads="1" noChangeShapeType="1" noTextEdit="1"/>
              </p:cNvSpPr>
              <p:nvPr/>
            </p:nvSpPr>
            <p:spPr>
              <a:xfrm>
                <a:off x="7093620" y="4002808"/>
                <a:ext cx="444352" cy="369332"/>
              </a:xfrm>
              <a:prstGeom prst="rect">
                <a:avLst/>
              </a:prstGeom>
              <a:blipFill rotWithShape="1">
                <a:blip r:embed="rId3"/>
                <a:stretch>
                  <a:fillRect t="-8333" r="-17808" b="-26667"/>
                </a:stretch>
              </a:blipFill>
            </p:spPr>
            <p:txBody>
              <a:bodyPr/>
              <a:lstStyle/>
              <a:p>
                <a:r>
                  <a:rPr lang="en-IN">
                    <a:noFill/>
                  </a:rPr>
                  <a:t> </a:t>
                </a:r>
              </a:p>
            </p:txBody>
          </p:sp>
        </mc:Fallback>
      </mc:AlternateContent>
      <p:cxnSp>
        <p:nvCxnSpPr>
          <p:cNvPr id="23" name="Straight Arrow Connector 22"/>
          <p:cNvCxnSpPr/>
          <p:nvPr/>
        </p:nvCxnSpPr>
        <p:spPr>
          <a:xfrm>
            <a:off x="3458041" y="5456147"/>
            <a:ext cx="1881389"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886780" y="5649332"/>
            <a:ext cx="3251915" cy="1"/>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rot="10800000" flipV="1">
            <a:off x="6978247" y="4467525"/>
            <a:ext cx="317132" cy="213743"/>
          </a:xfrm>
          <a:prstGeom prst="bentConnector3">
            <a:avLst>
              <a:gd name="adj1" fmla="val 10088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7246020" y="4282859"/>
                <a:ext cx="4395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jB</m:t>
                      </m:r>
                    </m:oMath>
                  </m:oMathPara>
                </a14:m>
                <a:endParaRPr lang="en-IN" dirty="0"/>
              </a:p>
            </p:txBody>
          </p:sp>
        </mc:Choice>
        <mc:Fallback xmlns="">
          <p:sp>
            <p:nvSpPr>
              <p:cNvPr id="26" name="Rectangle 25"/>
              <p:cNvSpPr>
                <a:spLocks noRot="1" noChangeAspect="1" noMove="1" noResize="1" noEditPoints="1" noAdjustHandles="1" noChangeArrowheads="1" noChangeShapeType="1" noTextEdit="1"/>
              </p:cNvSpPr>
              <p:nvPr/>
            </p:nvSpPr>
            <p:spPr>
              <a:xfrm>
                <a:off x="7246020" y="4282859"/>
                <a:ext cx="439544" cy="369332"/>
              </a:xfrm>
              <a:prstGeom prst="rect">
                <a:avLst/>
              </a:prstGeom>
              <a:blipFill rotWithShape="1">
                <a:blip r:embed="rId4"/>
                <a:stretch>
                  <a:fillRect t="-8333" r="-18056" b="-26667"/>
                </a:stretch>
              </a:blipFill>
            </p:spPr>
            <p:txBody>
              <a:bodyPr/>
              <a:lstStyle/>
              <a:p>
                <a:r>
                  <a:rPr lang="en-IN">
                    <a:noFill/>
                  </a:rPr>
                  <a:t> </a:t>
                </a:r>
              </a:p>
            </p:txBody>
          </p:sp>
        </mc:Fallback>
      </mc:AlternateContent>
      <p:sp>
        <p:nvSpPr>
          <p:cNvPr id="27" name="TextBox 26"/>
          <p:cNvSpPr txBox="1"/>
          <p:nvPr/>
        </p:nvSpPr>
        <p:spPr>
          <a:xfrm>
            <a:off x="4190936" y="5476979"/>
            <a:ext cx="457200" cy="400110"/>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l</a:t>
            </a:r>
            <a:r>
              <a:rPr lang="en-US" sz="1100" i="1" dirty="0" smtClean="0">
                <a:latin typeface="Times New Roman" pitchFamily="18" charset="0"/>
                <a:cs typeface="Times New Roman" pitchFamily="18" charset="0"/>
              </a:rPr>
              <a:t>1</a:t>
            </a:r>
            <a:endParaRPr lang="en-IN" sz="2000" i="1" dirty="0">
              <a:latin typeface="Times New Roman" pitchFamily="18" charset="0"/>
              <a:cs typeface="Times New Roman" pitchFamily="18" charset="0"/>
            </a:endParaRPr>
          </a:p>
        </p:txBody>
      </p:sp>
      <p:sp>
        <p:nvSpPr>
          <p:cNvPr id="28" name="TextBox 27"/>
          <p:cNvSpPr txBox="1"/>
          <p:nvPr/>
        </p:nvSpPr>
        <p:spPr>
          <a:xfrm>
            <a:off x="7247652" y="5698203"/>
            <a:ext cx="457200" cy="400110"/>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l</a:t>
            </a:r>
            <a:r>
              <a:rPr lang="en-US" sz="1100" i="1" dirty="0">
                <a:latin typeface="Times New Roman" pitchFamily="18" charset="0"/>
                <a:cs typeface="Times New Roman" pitchFamily="18" charset="0"/>
              </a:rPr>
              <a:t>2</a:t>
            </a:r>
            <a:endParaRPr lang="en-IN" sz="2000" i="1" dirty="0">
              <a:latin typeface="Times New Roman" pitchFamily="18" charset="0"/>
              <a:cs typeface="Times New Roman" pitchFamily="18" charset="0"/>
            </a:endParaRPr>
          </a:p>
        </p:txBody>
      </p:sp>
      <p:sp>
        <p:nvSpPr>
          <p:cNvPr id="29" name="TextBox 28"/>
          <p:cNvSpPr txBox="1"/>
          <p:nvPr/>
        </p:nvSpPr>
        <p:spPr>
          <a:xfrm>
            <a:off x="6023145" y="3968276"/>
            <a:ext cx="457200" cy="400110"/>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l</a:t>
            </a:r>
            <a:r>
              <a:rPr lang="en-US" sz="1100" i="1" dirty="0" smtClean="0">
                <a:latin typeface="Times New Roman" pitchFamily="18" charset="0"/>
                <a:cs typeface="Times New Roman" pitchFamily="18" charset="0"/>
              </a:rPr>
              <a:t>3</a:t>
            </a:r>
            <a:endParaRPr lang="en-IN" sz="2000" i="1" dirty="0">
              <a:latin typeface="Times New Roman" pitchFamily="18" charset="0"/>
              <a:cs typeface="Times New Roman" pitchFamily="18" charset="0"/>
            </a:endParaRPr>
          </a:p>
        </p:txBody>
      </p:sp>
      <p:cxnSp>
        <p:nvCxnSpPr>
          <p:cNvPr id="30" name="Straight Arrow Connector 29"/>
          <p:cNvCxnSpPr/>
          <p:nvPr/>
        </p:nvCxnSpPr>
        <p:spPr>
          <a:xfrm>
            <a:off x="5734794" y="4287704"/>
            <a:ext cx="940695"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4648136" y="1836435"/>
            <a:ext cx="3056716" cy="2505058"/>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TextBox 31"/>
          <p:cNvSpPr txBox="1"/>
          <p:nvPr/>
        </p:nvSpPr>
        <p:spPr>
          <a:xfrm>
            <a:off x="1138454" y="3127347"/>
            <a:ext cx="3684494" cy="369332"/>
          </a:xfrm>
          <a:prstGeom prst="rect">
            <a:avLst/>
          </a:prstGeom>
          <a:noFill/>
        </p:spPr>
        <p:txBody>
          <a:bodyPr wrap="square" rtlCol="0">
            <a:spAutoFit/>
          </a:bodyPr>
          <a:lstStyle/>
          <a:p>
            <a:pPr algn="ctr"/>
            <a:r>
              <a:rPr lang="en-US" dirty="0" smtClean="0"/>
              <a:t>Dual Band Impedance Transformer</a:t>
            </a:r>
            <a:endParaRPr lang="en-IN" dirty="0"/>
          </a:p>
        </p:txBody>
      </p:sp>
      <p:cxnSp>
        <p:nvCxnSpPr>
          <p:cNvPr id="33" name="Straight Arrow Connector 32"/>
          <p:cNvCxnSpPr/>
          <p:nvPr/>
        </p:nvCxnSpPr>
        <p:spPr>
          <a:xfrm>
            <a:off x="5234381" y="2367807"/>
            <a:ext cx="1573239"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767651" y="1938375"/>
            <a:ext cx="457200" cy="400110"/>
          </a:xfrm>
          <a:prstGeom prst="rect">
            <a:avLst/>
          </a:prstGeom>
          <a:noFill/>
        </p:spPr>
        <p:txBody>
          <a:bodyPr wrap="square" rtlCol="0">
            <a:spAutoFit/>
          </a:bodyPr>
          <a:lstStyle/>
          <a:p>
            <a:r>
              <a:rPr lang="en-US" sz="2000" i="1" dirty="0" err="1" smtClean="0">
                <a:latin typeface="Times New Roman" pitchFamily="18" charset="0"/>
                <a:cs typeface="Times New Roman" pitchFamily="18" charset="0"/>
              </a:rPr>
              <a:t>l</a:t>
            </a:r>
            <a:r>
              <a:rPr lang="en-US" sz="1100" i="1" dirty="0" err="1">
                <a:latin typeface="Times New Roman" pitchFamily="18" charset="0"/>
                <a:cs typeface="Times New Roman" pitchFamily="18" charset="0"/>
              </a:rPr>
              <a:t>t</a:t>
            </a:r>
            <a:endParaRPr lang="en-IN" sz="2000" i="1" dirty="0">
              <a:latin typeface="Times New Roman" pitchFamily="18" charset="0"/>
              <a:cs typeface="Times New Roman" pitchFamily="18" charset="0"/>
            </a:endParaRPr>
          </a:p>
        </p:txBody>
      </p:sp>
      <p:cxnSp>
        <p:nvCxnSpPr>
          <p:cNvPr id="35" name="Straight Arrow Connector 34"/>
          <p:cNvCxnSpPr/>
          <p:nvPr/>
        </p:nvCxnSpPr>
        <p:spPr>
          <a:xfrm>
            <a:off x="6942209" y="2704635"/>
            <a:ext cx="0" cy="1214756"/>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978247" y="3111958"/>
            <a:ext cx="457200" cy="400110"/>
          </a:xfrm>
          <a:prstGeom prst="rect">
            <a:avLst/>
          </a:prstGeom>
          <a:noFill/>
        </p:spPr>
        <p:txBody>
          <a:bodyPr wrap="square" rtlCol="0">
            <a:spAutoFit/>
          </a:bodyPr>
          <a:lstStyle/>
          <a:p>
            <a:r>
              <a:rPr lang="en-US" sz="2000" i="1" dirty="0" err="1" smtClean="0">
                <a:latin typeface="Times New Roman" pitchFamily="18" charset="0"/>
                <a:cs typeface="Times New Roman" pitchFamily="18" charset="0"/>
              </a:rPr>
              <a:t>l</a:t>
            </a:r>
            <a:r>
              <a:rPr lang="en-US" sz="1100" i="1" dirty="0" err="1">
                <a:latin typeface="Times New Roman" pitchFamily="18" charset="0"/>
                <a:cs typeface="Times New Roman" pitchFamily="18" charset="0"/>
              </a:rPr>
              <a:t>t</a:t>
            </a:r>
            <a:endParaRPr lang="en-IN" sz="2000" i="1" dirty="0">
              <a:latin typeface="Times New Roman" pitchFamily="18" charset="0"/>
              <a:cs typeface="Times New Roman" pitchFamily="18" charset="0"/>
            </a:endParaRPr>
          </a:p>
        </p:txBody>
      </p:sp>
      <p:sp>
        <p:nvSpPr>
          <p:cNvPr id="37" name="TextBox 36">
            <a:extLst>
              <a:ext uri="{FF2B5EF4-FFF2-40B4-BE49-F238E27FC236}">
                <a16:creationId xmlns:a16="http://schemas.microsoft.com/office/drawing/2014/main" xmlns="" id="{B7A8FF67-13E1-457B-876D-CFE73C1C394D}"/>
              </a:ext>
            </a:extLst>
          </p:cNvPr>
          <p:cNvSpPr txBox="1"/>
          <p:nvPr/>
        </p:nvSpPr>
        <p:spPr>
          <a:xfrm>
            <a:off x="1352316" y="6083620"/>
            <a:ext cx="91411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smtClean="0">
                <a:ea typeface="+mn-lt"/>
                <a:cs typeface="+mn-lt"/>
              </a:rPr>
              <a:t>Fig.5 :</a:t>
            </a:r>
            <a:r>
              <a:rPr lang="en-US" sz="2000" dirty="0"/>
              <a:t>Schematic of a dual-band impedance transformer attached to </a:t>
            </a:r>
            <a:r>
              <a:rPr lang="en-US" sz="2000" dirty="0" smtClean="0"/>
              <a:t>a </a:t>
            </a:r>
            <a:r>
              <a:rPr lang="el-GR" sz="2000" dirty="0" smtClean="0"/>
              <a:t>λ</a:t>
            </a:r>
            <a:r>
              <a:rPr lang="en-US" sz="2000" dirty="0" smtClean="0"/>
              <a:t>/4 </a:t>
            </a:r>
            <a:r>
              <a:rPr lang="en-US" sz="2000" dirty="0"/>
              <a:t>SIR</a:t>
            </a:r>
            <a:r>
              <a:rPr lang="en-US" sz="2000" dirty="0" smtClean="0">
                <a:ea typeface="+mn-lt"/>
                <a:cs typeface="+mn-lt"/>
              </a:rPr>
              <a:t>.</a:t>
            </a:r>
            <a:endParaRPr lang="en-US" sz="2000" dirty="0"/>
          </a:p>
        </p:txBody>
      </p:sp>
    </p:spTree>
    <p:extLst>
      <p:ext uri="{BB962C8B-B14F-4D97-AF65-F5344CB8AC3E}">
        <p14:creationId xmlns:p14="http://schemas.microsoft.com/office/powerpoint/2010/main" val="3373392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721" y="907951"/>
            <a:ext cx="10160000" cy="5009881"/>
          </a:xfrm>
        </p:spPr>
        <p:txBody>
          <a:bodyPr/>
          <a:lstStyle/>
          <a:p>
            <a:pPr>
              <a:buFont typeface="Wingdings" pitchFamily="2" charset="2"/>
              <a:buChar char="Ø"/>
            </a:pPr>
            <a:r>
              <a:rPr lang="en-US" dirty="0"/>
              <a:t>The required external quality factor of the singly loaded resonator is expressed as </a:t>
            </a:r>
            <a:r>
              <a:rPr lang="en-US" dirty="0" err="1"/>
              <a:t>Q</a:t>
            </a:r>
            <a:r>
              <a:rPr lang="en-US" sz="1600" dirty="0" err="1"/>
              <a:t>e</a:t>
            </a:r>
            <a:endParaRPr lang="en-US" sz="1600" dirty="0"/>
          </a:p>
          <a:p>
            <a:pPr>
              <a:buFont typeface="Wingdings" pitchFamily="2" charset="2"/>
              <a:buChar char="Ø"/>
            </a:pPr>
            <a:endParaRPr lang="en-US" dirty="0"/>
          </a:p>
          <a:p>
            <a:pPr>
              <a:buFont typeface="Wingdings" pitchFamily="2" charset="2"/>
              <a:buChar char="Ø"/>
            </a:pPr>
            <a:endParaRPr lang="en-US" dirty="0"/>
          </a:p>
          <a:p>
            <a:pPr marL="114300" indent="0">
              <a:buNone/>
            </a:pPr>
            <a:r>
              <a:rPr lang="en-US" dirty="0"/>
              <a:t> FBW means Fractional Band Width</a:t>
            </a:r>
          </a:p>
          <a:p>
            <a:pPr>
              <a:buFont typeface="Wingdings" pitchFamily="2" charset="2"/>
              <a:buChar char="Ø"/>
            </a:pPr>
            <a:r>
              <a:rPr lang="en-US" dirty="0"/>
              <a:t>The external impedance  seen from the SIR can be expressed as</a:t>
            </a:r>
          </a:p>
          <a:p>
            <a:pPr marL="114300" indent="0">
              <a:buNone/>
            </a:pPr>
            <a:endParaRPr lang="en-US" dirty="0"/>
          </a:p>
          <a:p>
            <a:pPr>
              <a:buFont typeface="Wingdings" pitchFamily="2" charset="2"/>
              <a:buChar char="Ø"/>
            </a:pPr>
            <a:endParaRPr lang="en-US" dirty="0"/>
          </a:p>
          <a:p>
            <a:pPr marL="114300" indent="0">
              <a:buNone/>
            </a:pPr>
            <a:endParaRPr lang="en-US" dirty="0" smtClean="0"/>
          </a:p>
          <a:p>
            <a:pPr>
              <a:buFont typeface="Wingdings" pitchFamily="2" charset="2"/>
              <a:buChar char="Ø"/>
            </a:pPr>
            <a:r>
              <a:rPr lang="en-US" dirty="0" smtClean="0"/>
              <a:t>A dual-band </a:t>
            </a:r>
            <a:r>
              <a:rPr lang="en-US" dirty="0"/>
              <a:t>impedance transformer is introduced so that I/O </a:t>
            </a:r>
            <a:r>
              <a:rPr lang="en-US" dirty="0" smtClean="0"/>
              <a:t>ports’ </a:t>
            </a:r>
            <a:r>
              <a:rPr lang="en-US" dirty="0"/>
              <a:t>50-</a:t>
            </a:r>
            <a:r>
              <a:rPr lang="el-GR" dirty="0"/>
              <a:t>Ω</a:t>
            </a:r>
            <a:r>
              <a:rPr lang="en-US" dirty="0"/>
              <a:t> impedance can match well </a:t>
            </a:r>
            <a:r>
              <a:rPr lang="en-US" dirty="0" smtClean="0"/>
              <a:t>with external impedance Z</a:t>
            </a:r>
            <a:r>
              <a:rPr lang="en-US" sz="1400" dirty="0" smtClean="0"/>
              <a:t>L</a:t>
            </a:r>
            <a:r>
              <a:rPr lang="el-GR" dirty="0" smtClean="0"/>
              <a:t> </a:t>
            </a:r>
            <a:r>
              <a:rPr lang="en-US" dirty="0" smtClean="0"/>
              <a:t>at </a:t>
            </a:r>
            <a:r>
              <a:rPr lang="en-US" dirty="0"/>
              <a:t>two central frequencies.</a:t>
            </a:r>
            <a:endParaRPr lang="en-IN" dirty="0"/>
          </a:p>
          <a:p>
            <a:endParaRPr lang="en-IN"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443211" y="1352281"/>
                <a:ext cx="1609860" cy="619721"/>
              </a:xfrm>
              <a:prstGeom prst="rect">
                <a:avLst/>
              </a:prstGeom>
              <a:noFill/>
            </p:spPr>
            <p:txBody>
              <a:bodyPr wrap="square" rtlCol="0">
                <a:spAutoFit/>
              </a:bodyPr>
              <a:lstStyle/>
              <a:p>
                <a14:m>
                  <m:oMath xmlns:m="http://schemas.openxmlformats.org/officeDocument/2006/math">
                    <m:r>
                      <m:rPr>
                        <m:nor/>
                      </m:rPr>
                      <a:rPr lang="en-IN" sz="2400" smtClean="0">
                        <a:latin typeface="Cambria Math" pitchFamily="18" charset="0"/>
                        <a:ea typeface="Cambria Math" pitchFamily="18" charset="0"/>
                      </a:rPr>
                      <m:t>Q</m:t>
                    </m:r>
                    <m:r>
                      <m:rPr>
                        <m:nor/>
                      </m:rPr>
                      <a:rPr lang="en-IN" sz="2400" baseline="-25000" smtClean="0">
                        <a:latin typeface="Cambria Math" pitchFamily="18" charset="0"/>
                        <a:ea typeface="Cambria Math" pitchFamily="18" charset="0"/>
                      </a:rPr>
                      <m:t>e</m:t>
                    </m:r>
                  </m:oMath>
                </a14:m>
                <a:r>
                  <a:rPr lang="en-IN" sz="2400" dirty="0" smtClean="0">
                    <a:latin typeface="Cambria Math" pitchFamily="18" charset="0"/>
                    <a:ea typeface="Cambria Math" pitchFamily="18" charset="0"/>
                  </a:rPr>
                  <a:t> = </a:t>
                </a:r>
                <a14:m>
                  <m:oMath xmlns:m="http://schemas.openxmlformats.org/officeDocument/2006/math">
                    <m:f>
                      <m:fPr>
                        <m:ctrlPr>
                          <a:rPr lang="en-IN" sz="2400" i="1" smtClean="0">
                            <a:latin typeface="Cambria Math"/>
                            <a:ea typeface="Cambria Math" pitchFamily="18" charset="0"/>
                          </a:rPr>
                        </m:ctrlPr>
                      </m:fPr>
                      <m:num>
                        <m:r>
                          <m:rPr>
                            <m:nor/>
                          </m:rPr>
                          <a:rPr lang="en-IN" sz="2400">
                            <a:latin typeface="Cambria Math" pitchFamily="18" charset="0"/>
                            <a:ea typeface="Cambria Math" pitchFamily="18" charset="0"/>
                          </a:rPr>
                          <m:t>g</m:t>
                        </m:r>
                        <m:r>
                          <m:rPr>
                            <m:nor/>
                          </m:rPr>
                          <a:rPr lang="en-IN" sz="2400" baseline="-25000">
                            <a:latin typeface="Cambria Math" pitchFamily="18" charset="0"/>
                            <a:ea typeface="Cambria Math" pitchFamily="18" charset="0"/>
                          </a:rPr>
                          <m:t>0</m:t>
                        </m:r>
                        <m:r>
                          <m:rPr>
                            <m:nor/>
                          </m:rPr>
                          <a:rPr lang="en-IN" sz="2400">
                            <a:latin typeface="Cambria Math" pitchFamily="18" charset="0"/>
                            <a:ea typeface="Cambria Math" pitchFamily="18" charset="0"/>
                          </a:rPr>
                          <m:t> </m:t>
                        </m:r>
                        <m:r>
                          <m:rPr>
                            <m:nor/>
                          </m:rPr>
                          <a:rPr lang="en-IN" sz="2400">
                            <a:latin typeface="Cambria Math" pitchFamily="18" charset="0"/>
                            <a:ea typeface="Cambria Math" pitchFamily="18" charset="0"/>
                          </a:rPr>
                          <m:t>g</m:t>
                        </m:r>
                        <m:r>
                          <m:rPr>
                            <m:nor/>
                          </m:rPr>
                          <a:rPr lang="en-IN" sz="2400" baseline="-25000">
                            <a:latin typeface="Cambria Math" pitchFamily="18" charset="0"/>
                            <a:ea typeface="Cambria Math" pitchFamily="18" charset="0"/>
                          </a:rPr>
                          <m:t>1</m:t>
                        </m:r>
                      </m:num>
                      <m:den>
                        <m:r>
                          <a:rPr lang="en-US" sz="2400" b="0" i="1" smtClean="0">
                            <a:latin typeface="Cambria Math" pitchFamily="18" charset="0"/>
                            <a:ea typeface="Cambria Math" pitchFamily="18" charset="0"/>
                          </a:rPr>
                          <m:t>𝐹𝐵𝑊</m:t>
                        </m:r>
                      </m:den>
                    </m:f>
                  </m:oMath>
                </a14:m>
                <a:endParaRPr lang="en-IN" sz="2400" dirty="0">
                  <a:latin typeface="Cambria Math" pitchFamily="18" charset="0"/>
                  <a:ea typeface="Cambria Math"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43211" y="1352281"/>
                <a:ext cx="1609860" cy="619721"/>
              </a:xfrm>
              <a:prstGeom prst="rect">
                <a:avLst/>
              </a:prstGeom>
              <a:blipFill rotWithShape="1">
                <a:blip r:embed="rId2"/>
                <a:stretch>
                  <a:fillRect b="-89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079938" y="2987897"/>
                <a:ext cx="6336406" cy="1008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IN" sz="2400" smtClean="0">
                          <a:latin typeface="Cambria Math" pitchFamily="18" charset="0"/>
                          <a:ea typeface="Cambria Math" pitchFamily="18" charset="0"/>
                        </a:rPr>
                        <m:t>Z</m:t>
                      </m:r>
                      <m:r>
                        <m:rPr>
                          <m:nor/>
                        </m:rPr>
                        <a:rPr lang="en-IN" sz="2400" baseline="-25000" smtClean="0">
                          <a:latin typeface="Cambria Math" pitchFamily="18" charset="0"/>
                          <a:ea typeface="Cambria Math" pitchFamily="18" charset="0"/>
                        </a:rPr>
                        <m:t>L</m:t>
                      </m:r>
                      <m:r>
                        <m:rPr>
                          <m:nor/>
                        </m:rPr>
                        <a:rPr lang="en-IN" sz="2400" dirty="0" smtClean="0">
                          <a:latin typeface="Cambria Math" pitchFamily="18" charset="0"/>
                          <a:ea typeface="Cambria Math" pitchFamily="18" charset="0"/>
                        </a:rPr>
                        <m:t> =</m:t>
                      </m:r>
                      <m:sSub>
                        <m:sSubPr>
                          <m:ctrlPr>
                            <a:rPr lang="en-IN" sz="2200" i="1" smtClean="0">
                              <a:latin typeface="Cambria Math"/>
                              <a:ea typeface="Cambria Math" pitchFamily="18" charset="0"/>
                            </a:rPr>
                          </m:ctrlPr>
                        </m:sSubPr>
                        <m:e>
                          <m:d>
                            <m:dPr>
                              <m:begChr m:val=""/>
                              <m:endChr m:val="|"/>
                              <m:ctrlPr>
                                <a:rPr lang="en-IN" sz="2200" i="1">
                                  <a:latin typeface="Cambria Math"/>
                                  <a:ea typeface="Cambria Math" pitchFamily="18" charset="0"/>
                                </a:rPr>
                              </m:ctrlPr>
                            </m:dPr>
                            <m:e>
                              <m:r>
                                <m:rPr>
                                  <m:nor/>
                                </m:rPr>
                                <a:rPr lang="en-IN" sz="2400" dirty="0">
                                  <a:latin typeface="Cambria Math" pitchFamily="18" charset="0"/>
                                  <a:ea typeface="Cambria Math" pitchFamily="18" charset="0"/>
                                </a:rPr>
                                <m:t>Qe</m:t>
                              </m:r>
                              <m:sSup>
                                <m:sSupPr>
                                  <m:ctrlPr>
                                    <a:rPr lang="en-IN" sz="2200" i="1">
                                      <a:latin typeface="Cambria Math"/>
                                      <a:ea typeface="Cambria Math" pitchFamily="18" charset="0"/>
                                    </a:rPr>
                                  </m:ctrlPr>
                                </m:sSupPr>
                                <m:e>
                                  <m:d>
                                    <m:dPr>
                                      <m:ctrlPr>
                                        <a:rPr lang="en-IN" sz="2200" i="1">
                                          <a:latin typeface="Cambria Math"/>
                                          <a:ea typeface="Cambria Math" pitchFamily="18" charset="0"/>
                                        </a:rPr>
                                      </m:ctrlPr>
                                    </m:dPr>
                                    <m:e>
                                      <m:f>
                                        <m:fPr>
                                          <m:ctrlPr>
                                            <a:rPr lang="en-IN" sz="2200" i="1">
                                              <a:latin typeface="Cambria Math"/>
                                              <a:ea typeface="Cambria Math" pitchFamily="18" charset="0"/>
                                            </a:rPr>
                                          </m:ctrlPr>
                                        </m:fPr>
                                        <m:num>
                                          <m:r>
                                            <a:rPr lang="en-US" sz="2200" i="1">
                                              <a:latin typeface="Cambria Math"/>
                                              <a:ea typeface="Cambria Math" pitchFamily="18" charset="0"/>
                                            </a:rPr>
                                            <m:t>𝑓</m:t>
                                          </m:r>
                                        </m:num>
                                        <m:den>
                                          <m:r>
                                            <a:rPr lang="en-US" sz="2200" i="1">
                                              <a:latin typeface="Cambria Math"/>
                                              <a:ea typeface="Cambria Math" pitchFamily="18" charset="0"/>
                                            </a:rPr>
                                            <m:t>2</m:t>
                                          </m:r>
                                        </m:den>
                                      </m:f>
                                      <m:f>
                                        <m:fPr>
                                          <m:ctrlPr>
                                            <a:rPr lang="en-IN" sz="2200" i="1">
                                              <a:latin typeface="Cambria Math"/>
                                              <a:ea typeface="Cambria Math" pitchFamily="18" charset="0"/>
                                            </a:rPr>
                                          </m:ctrlPr>
                                        </m:fPr>
                                        <m:num>
                                          <m:r>
                                            <a:rPr lang="en-IN" sz="2200" i="1">
                                              <a:latin typeface="Cambria Math"/>
                                              <a:ea typeface="Cambria Math" pitchFamily="18" charset="0"/>
                                            </a:rPr>
                                            <m:t>𝑑</m:t>
                                          </m:r>
                                          <m:r>
                                            <a:rPr lang="en-US" sz="2200" i="1">
                                              <a:latin typeface="Cambria Math"/>
                                              <a:ea typeface="Cambria Math" pitchFamily="18" charset="0"/>
                                            </a:rPr>
                                            <m:t>𝐵</m:t>
                                          </m:r>
                                        </m:num>
                                        <m:den>
                                          <m:r>
                                            <a:rPr lang="en-IN" sz="2200" i="1">
                                              <a:latin typeface="Cambria Math"/>
                                              <a:ea typeface="Cambria Math" pitchFamily="18" charset="0"/>
                                            </a:rPr>
                                            <m:t>𝑑</m:t>
                                          </m:r>
                                          <m:r>
                                            <a:rPr lang="en-US" sz="2200" i="1">
                                              <a:latin typeface="Cambria Math"/>
                                              <a:ea typeface="Cambria Math" pitchFamily="18" charset="0"/>
                                            </a:rPr>
                                            <m:t>𝑓</m:t>
                                          </m:r>
                                        </m:den>
                                      </m:f>
                                    </m:e>
                                  </m:d>
                                </m:e>
                                <m:sup>
                                  <m:r>
                                    <a:rPr lang="en-US" sz="2200" i="1">
                                      <a:latin typeface="Cambria Math"/>
                                      <a:ea typeface="Cambria Math" pitchFamily="18" charset="0"/>
                                    </a:rPr>
                                    <m:t>−1</m:t>
                                  </m:r>
                                </m:sup>
                              </m:sSup>
                            </m:e>
                          </m:d>
                        </m:e>
                        <m:sub>
                          <m:r>
                            <m:rPr>
                              <m:nor/>
                            </m:rPr>
                            <a:rPr lang="en-IN" sz="2400"/>
                            <m:t>f</m:t>
                          </m:r>
                          <m:r>
                            <m:rPr>
                              <m:nor/>
                            </m:rPr>
                            <a:rPr lang="en-IN" sz="2400"/>
                            <m:t> = </m:t>
                          </m:r>
                          <m:r>
                            <m:rPr>
                              <m:nor/>
                            </m:rPr>
                            <a:rPr lang="en-IN" sz="2400"/>
                            <m:t>f</m:t>
                          </m:r>
                          <m:r>
                            <m:rPr>
                              <m:nor/>
                            </m:rPr>
                            <a:rPr lang="en-US" sz="2400" b="0" i="0" smtClean="0"/>
                            <m:t>′</m:t>
                          </m:r>
                          <m:r>
                            <m:rPr>
                              <m:nor/>
                            </m:rPr>
                            <a:rPr lang="en-IN" sz="2400" baseline="-25000"/>
                            <m:t>0,</m:t>
                          </m:r>
                          <m:r>
                            <m:rPr>
                              <m:nor/>
                            </m:rPr>
                            <a:rPr lang="en-IN" sz="2400"/>
                            <m:t> </m:t>
                          </m:r>
                          <m:r>
                            <m:rPr>
                              <m:nor/>
                            </m:rPr>
                            <a:rPr lang="en-IN" sz="2400"/>
                            <m:t>f</m:t>
                          </m:r>
                          <m:r>
                            <m:rPr>
                              <m:nor/>
                            </m:rPr>
                            <a:rPr lang="en-US" sz="2400" b="0" i="0" smtClean="0"/>
                            <m:t>′′</m:t>
                          </m:r>
                          <m:r>
                            <m:rPr>
                              <m:nor/>
                            </m:rPr>
                            <a:rPr lang="en-IN" sz="2400" baseline="-25000"/>
                            <m:t>0</m:t>
                          </m:r>
                        </m:sub>
                      </m:sSub>
                    </m:oMath>
                  </m:oMathPara>
                </a14:m>
                <a:endParaRPr lang="en-IN" sz="2200" dirty="0">
                  <a:latin typeface="Cambria Math" pitchFamily="18" charset="0"/>
                  <a:ea typeface="Cambria Math"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079938" y="2987897"/>
                <a:ext cx="6336406" cy="1008738"/>
              </a:xfrm>
              <a:prstGeom prst="rect">
                <a:avLst/>
              </a:prstGeom>
              <a:blipFill rotWithShape="1">
                <a:blip r:embed="rId3"/>
                <a:stretch>
                  <a:fillRect b="-602"/>
                </a:stretch>
              </a:blipFill>
            </p:spPr>
            <p:txBody>
              <a:bodyPr/>
              <a:lstStyle/>
              <a:p>
                <a:r>
                  <a:rPr lang="en-IN">
                    <a:noFill/>
                  </a:rPr>
                  <a:t> </a:t>
                </a:r>
              </a:p>
            </p:txBody>
          </p:sp>
        </mc:Fallback>
      </mc:AlternateContent>
    </p:spTree>
    <p:extLst>
      <p:ext uri="{BB962C8B-B14F-4D97-AF65-F5344CB8AC3E}">
        <p14:creationId xmlns:p14="http://schemas.microsoft.com/office/powerpoint/2010/main" val="189129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2277"/>
            <a:ext cx="10160000" cy="2240924"/>
          </a:xfrm>
        </p:spPr>
        <p:txBody>
          <a:bodyPr>
            <a:normAutofit/>
          </a:bodyPr>
          <a:lstStyle/>
          <a:p>
            <a:pPr lvl="0" algn="just"/>
            <a:r>
              <a:rPr lang="en-US" sz="2000" dirty="0"/>
              <a:t>The physical dimensions of  Type-II are l1 = 11.75mm, w1 = 2.15 mm; l2 = 0.5 mm, w2 = 7.825 mm; l3 = 2.775 mm, w3 = 0.45 mm; l4 = 0.45 mm, w4 = 3.65 mm; </a:t>
            </a:r>
            <a:r>
              <a:rPr lang="en-US" sz="2000" dirty="0" smtClean="0"/>
              <a:t>l5 </a:t>
            </a:r>
            <a:r>
              <a:rPr lang="en-US" sz="2000" dirty="0"/>
              <a:t>= 2.525 mm, w5 = 0.45 mm; l6 = 2 mm, w6 = 9.2 mm;  l7 = 1.1 mm, w7 = 6 mm; </a:t>
            </a:r>
            <a:r>
              <a:rPr lang="en-US" sz="2000" dirty="0" smtClean="0"/>
              <a:t>l8 </a:t>
            </a:r>
            <a:r>
              <a:rPr lang="en-US" sz="2000" dirty="0"/>
              <a:t>= 2 mm, w8 = 9.2 mm; l9 = 2.525 mm, w9 = 0.45 mm; l10 = 0.45 mm, w10 = 3.65 mm; l11 = 2.775 mm, w11 = 0.45 mm; </a:t>
            </a:r>
            <a:r>
              <a:rPr lang="en-US" sz="2000" dirty="0" smtClean="0"/>
              <a:t>l12 </a:t>
            </a:r>
            <a:r>
              <a:rPr lang="en-US" sz="2000" dirty="0"/>
              <a:t>= 0.5 mm, w12 = 7.825 mm; l13 = 11.75 mm, w13 = 2.15 mm; l14 = 1 mm, w14 = 0.6 mm.</a:t>
            </a:r>
            <a:endParaRPr lang="en-IN" sz="2000" dirty="0"/>
          </a:p>
          <a:p>
            <a:pPr lvl="1" algn="just"/>
            <a:endParaRPr lang="en-IN" dirty="0"/>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1352316" y="2356834"/>
            <a:ext cx="9002297" cy="3309870"/>
          </a:xfrm>
          <a:prstGeom prst="rect">
            <a:avLst/>
          </a:prstGeom>
        </p:spPr>
      </p:pic>
      <p:sp>
        <p:nvSpPr>
          <p:cNvPr id="5" name="TextBox 4">
            <a:extLst>
              <a:ext uri="{FF2B5EF4-FFF2-40B4-BE49-F238E27FC236}">
                <a16:creationId xmlns:a16="http://schemas.microsoft.com/office/drawing/2014/main" xmlns="" id="{B7A8FF67-13E1-457B-876D-CFE73C1C394D}"/>
              </a:ext>
            </a:extLst>
          </p:cNvPr>
          <p:cNvSpPr txBox="1"/>
          <p:nvPr/>
        </p:nvSpPr>
        <p:spPr>
          <a:xfrm>
            <a:off x="1352316" y="5921603"/>
            <a:ext cx="91411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smtClean="0">
                <a:ea typeface="+mn-lt"/>
                <a:cs typeface="+mn-lt"/>
              </a:rPr>
              <a:t>Fig.6 : Second-order </a:t>
            </a:r>
            <a:r>
              <a:rPr lang="en-US" sz="2000" dirty="0">
                <a:ea typeface="+mn-lt"/>
                <a:cs typeface="+mn-lt"/>
              </a:rPr>
              <a:t>dual-band band-pass </a:t>
            </a:r>
            <a:r>
              <a:rPr lang="en-US" sz="2000" dirty="0" smtClean="0">
                <a:ea typeface="+mn-lt"/>
                <a:cs typeface="+mn-lt"/>
              </a:rPr>
              <a:t>filter type 2 </a:t>
            </a:r>
            <a:r>
              <a:rPr lang="en-US" sz="2000" dirty="0">
                <a:ea typeface="+mn-lt"/>
                <a:cs typeface="+mn-lt"/>
              </a:rPr>
              <a:t>at 1.8 and 5.8 GHz.</a:t>
            </a:r>
            <a:endParaRPr lang="en-US" sz="2000"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69981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6E3B8B-F1E1-47B3-89F7-48ED80F7EEC5}"/>
              </a:ext>
            </a:extLst>
          </p:cNvPr>
          <p:cNvSpPr>
            <a:spLocks noGrp="1"/>
          </p:cNvSpPr>
          <p:nvPr>
            <p:ph idx="1"/>
          </p:nvPr>
        </p:nvSpPr>
        <p:spPr>
          <a:xfrm>
            <a:off x="614482" y="313258"/>
            <a:ext cx="9981710" cy="6165179"/>
          </a:xfrm>
        </p:spPr>
        <p:txBody>
          <a:bodyPr vert="horz" lIns="91440" tIns="45720" rIns="91440" bIns="45720" rtlCol="0" anchor="t">
            <a:normAutofit/>
          </a:bodyPr>
          <a:lstStyle/>
          <a:p>
            <a:pPr algn="just">
              <a:buFont typeface="Wingdings" pitchFamily="2" charset="2"/>
              <a:buChar char="Ø"/>
            </a:pPr>
            <a:r>
              <a:rPr lang="en-US" sz="2400" dirty="0" smtClean="0">
                <a:ea typeface="+mj-lt"/>
                <a:cs typeface="+mj-lt"/>
              </a:rPr>
              <a:t>The design is a dual-band </a:t>
            </a:r>
            <a:r>
              <a:rPr lang="en-US" sz="2400" dirty="0">
                <a:ea typeface="+mj-lt"/>
                <a:cs typeface="+mj-lt"/>
              </a:rPr>
              <a:t>band pass filter based on miniaturized </a:t>
            </a:r>
            <a:r>
              <a:rPr lang="el-GR" sz="2400" dirty="0" smtClean="0">
                <a:ea typeface="+mj-lt"/>
                <a:cs typeface="+mj-lt"/>
              </a:rPr>
              <a:t>λ</a:t>
            </a:r>
            <a:r>
              <a:rPr lang="en-US" sz="2400" dirty="0" smtClean="0">
                <a:ea typeface="+mj-lt"/>
                <a:cs typeface="+mj-lt"/>
              </a:rPr>
              <a:t>/4 </a:t>
            </a:r>
            <a:r>
              <a:rPr lang="en-US" sz="2400" dirty="0">
                <a:ea typeface="+mj-lt"/>
                <a:cs typeface="+mj-lt"/>
              </a:rPr>
              <a:t>SIRs. Where </a:t>
            </a:r>
            <a:r>
              <a:rPr lang="el-GR" sz="2400" dirty="0">
                <a:ea typeface="+mj-lt"/>
                <a:cs typeface="+mj-lt"/>
              </a:rPr>
              <a:t>λ </a:t>
            </a:r>
            <a:r>
              <a:rPr lang="en-US" sz="2400" dirty="0" smtClean="0">
                <a:ea typeface="+mj-lt"/>
                <a:cs typeface="+mj-lt"/>
              </a:rPr>
              <a:t>/</a:t>
            </a:r>
            <a:r>
              <a:rPr lang="en-US" sz="2400" dirty="0">
                <a:ea typeface="+mj-lt"/>
                <a:cs typeface="+mj-lt"/>
              </a:rPr>
              <a:t>4 is coupled by alternative j and k invertors</a:t>
            </a:r>
            <a:r>
              <a:rPr lang="en-US" sz="2400" dirty="0" smtClean="0">
                <a:ea typeface="+mj-lt"/>
                <a:cs typeface="+mj-lt"/>
              </a:rPr>
              <a:t>.</a:t>
            </a:r>
            <a:endParaRPr lang="en-US" sz="2400" dirty="0" smtClean="0"/>
          </a:p>
          <a:p>
            <a:pPr algn="just">
              <a:buFont typeface="Wingdings" pitchFamily="2" charset="2"/>
              <a:buChar char="Ø"/>
            </a:pPr>
            <a:endParaRPr lang="en-US" sz="2400" dirty="0">
              <a:ea typeface="+mj-lt"/>
              <a:cs typeface="+mj-lt"/>
            </a:endParaRPr>
          </a:p>
          <a:p>
            <a:pPr algn="just">
              <a:buFont typeface="Wingdings" pitchFamily="2" charset="2"/>
              <a:buChar char="Ø"/>
            </a:pPr>
            <a:r>
              <a:rPr lang="en-US" sz="2400" dirty="0" smtClean="0">
                <a:ea typeface="+mj-lt"/>
                <a:cs typeface="+mj-lt"/>
              </a:rPr>
              <a:t>While </a:t>
            </a:r>
            <a:r>
              <a:rPr lang="en-US" sz="2400" dirty="0">
                <a:ea typeface="+mj-lt"/>
                <a:cs typeface="+mj-lt"/>
              </a:rPr>
              <a:t>designing dual band pass filter we are designing 2 SIR’s in their first 2 resonant modes in 2 specified bands</a:t>
            </a:r>
            <a:r>
              <a:rPr lang="en-US" sz="2400" dirty="0" smtClean="0">
                <a:ea typeface="+mj-lt"/>
                <a:cs typeface="+mj-lt"/>
              </a:rPr>
              <a:t>.</a:t>
            </a:r>
            <a:endParaRPr lang="en-US" sz="2400" dirty="0" smtClean="0"/>
          </a:p>
          <a:p>
            <a:pPr algn="just">
              <a:buFont typeface="Wingdings" pitchFamily="2" charset="2"/>
              <a:buChar char="Ø"/>
            </a:pPr>
            <a:endParaRPr lang="en-US" sz="2400" dirty="0">
              <a:ea typeface="+mj-lt"/>
              <a:cs typeface="+mj-lt"/>
            </a:endParaRPr>
          </a:p>
          <a:p>
            <a:pPr algn="just">
              <a:buFont typeface="Wingdings" pitchFamily="2" charset="2"/>
              <a:buChar char="Ø"/>
            </a:pPr>
            <a:r>
              <a:rPr lang="en-US" sz="2400" dirty="0" smtClean="0">
                <a:ea typeface="+mj-lt"/>
                <a:cs typeface="+mj-lt"/>
              </a:rPr>
              <a:t>Quarter </a:t>
            </a:r>
            <a:r>
              <a:rPr lang="en-US" sz="2400" dirty="0">
                <a:ea typeface="+mj-lt"/>
                <a:cs typeface="+mj-lt"/>
              </a:rPr>
              <a:t>wavelength SIR in application point of view is widely used in designing band pass filter than half wavelength SIR. Quarter wavelength SIR’s have large central frequency and small circuit size compared to half-wavelength SIR</a:t>
            </a:r>
            <a:r>
              <a:rPr lang="en-US" sz="2400" dirty="0" smtClean="0">
                <a:ea typeface="+mj-lt"/>
                <a:cs typeface="+mj-lt"/>
              </a:rPr>
              <a:t>.</a:t>
            </a:r>
            <a:endParaRPr lang="en-US" sz="2400" dirty="0" smtClean="0"/>
          </a:p>
          <a:p>
            <a:pPr algn="just">
              <a:buFont typeface="Wingdings" pitchFamily="2" charset="2"/>
              <a:buChar char="Ø"/>
            </a:pPr>
            <a:endParaRPr lang="en-US" sz="2400" dirty="0">
              <a:ea typeface="+mj-lt"/>
              <a:cs typeface="+mj-lt"/>
            </a:endParaRPr>
          </a:p>
          <a:p>
            <a:pPr algn="just">
              <a:buFont typeface="Wingdings" pitchFamily="2" charset="2"/>
              <a:buChar char="Ø"/>
            </a:pPr>
            <a:r>
              <a:rPr lang="en-US" sz="2400" dirty="0" smtClean="0">
                <a:ea typeface="+mj-lt"/>
                <a:cs typeface="+mj-lt"/>
              </a:rPr>
              <a:t>Main </a:t>
            </a:r>
            <a:r>
              <a:rPr lang="en-US" sz="2400" dirty="0">
                <a:ea typeface="+mj-lt"/>
                <a:cs typeface="+mj-lt"/>
              </a:rPr>
              <a:t>advantage of SIR is that resonance frequency can tuned by adjusting impedance ratio of high z and low z.</a:t>
            </a:r>
            <a:endParaRPr lang="en-US" sz="2400" dirty="0"/>
          </a:p>
        </p:txBody>
      </p:sp>
      <p:sp>
        <p:nvSpPr>
          <p:cNvPr id="2" name="Slide Number Placeholder 1"/>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07039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736E-4679-42CB-A289-F65FCCDF31E2}"/>
              </a:ext>
            </a:extLst>
          </p:cNvPr>
          <p:cNvSpPr>
            <a:spLocks noGrp="1"/>
          </p:cNvSpPr>
          <p:nvPr>
            <p:ph type="title"/>
          </p:nvPr>
        </p:nvSpPr>
        <p:spPr>
          <a:xfrm>
            <a:off x="513215" y="298754"/>
            <a:ext cx="9404723" cy="710417"/>
          </a:xfrm>
        </p:spPr>
        <p:txBody>
          <a:bodyPr/>
          <a:lstStyle/>
          <a:p>
            <a:r>
              <a:rPr lang="en-US" dirty="0"/>
              <a:t>OUTLINE</a:t>
            </a:r>
          </a:p>
        </p:txBody>
      </p:sp>
      <p:sp>
        <p:nvSpPr>
          <p:cNvPr id="3" name="Content Placeholder 2">
            <a:extLst>
              <a:ext uri="{FF2B5EF4-FFF2-40B4-BE49-F238E27FC236}">
                <a16:creationId xmlns:a16="http://schemas.microsoft.com/office/drawing/2014/main" xmlns="" id="{CC87AB47-D821-4176-8255-90B911F346E7}"/>
              </a:ext>
            </a:extLst>
          </p:cNvPr>
          <p:cNvSpPr>
            <a:spLocks noGrp="1"/>
          </p:cNvSpPr>
          <p:nvPr>
            <p:ph idx="1"/>
          </p:nvPr>
        </p:nvSpPr>
        <p:spPr>
          <a:xfrm>
            <a:off x="605137" y="1142592"/>
            <a:ext cx="10469263" cy="5258208"/>
          </a:xfrm>
        </p:spPr>
        <p:txBody>
          <a:bodyPr vert="horz" lIns="91440" tIns="45720" rIns="91440" bIns="45720" rtlCol="0" anchor="t">
            <a:normAutofit lnSpcReduction="10000"/>
          </a:bodyPr>
          <a:lstStyle/>
          <a:p>
            <a:pPr algn="just">
              <a:buFont typeface="Wingdings"/>
              <a:buChar char="ü"/>
            </a:pPr>
            <a:r>
              <a:rPr lang="en-US" sz="2400" dirty="0"/>
              <a:t>MOTIVATION</a:t>
            </a:r>
            <a:endParaRPr lang="en-US" dirty="0"/>
          </a:p>
          <a:p>
            <a:pPr algn="just">
              <a:buFont typeface="Wingdings"/>
              <a:buChar char="ü"/>
            </a:pPr>
            <a:r>
              <a:rPr lang="en-US" sz="2400" dirty="0"/>
              <a:t>OBJECTIVE</a:t>
            </a:r>
          </a:p>
          <a:p>
            <a:pPr algn="just">
              <a:buFont typeface="Wingdings"/>
              <a:buChar char="ü"/>
            </a:pPr>
            <a:r>
              <a:rPr lang="en-US" sz="2400" dirty="0"/>
              <a:t>BACKGROUND</a:t>
            </a:r>
          </a:p>
          <a:p>
            <a:pPr algn="just">
              <a:buFont typeface="Wingdings"/>
              <a:buChar char="ü"/>
            </a:pPr>
            <a:r>
              <a:rPr lang="en-US" sz="2400" dirty="0"/>
              <a:t>LITERATURE SURVEY</a:t>
            </a:r>
          </a:p>
          <a:p>
            <a:pPr algn="just">
              <a:buFont typeface="Wingdings"/>
              <a:buChar char="ü"/>
            </a:pPr>
            <a:r>
              <a:rPr lang="en-US" sz="2400" dirty="0"/>
              <a:t>PROBLEM IDENTIFICATION AND PROPOSED </a:t>
            </a:r>
            <a:r>
              <a:rPr lang="en-US" sz="2400" dirty="0" smtClean="0"/>
              <a:t>SOLUTION</a:t>
            </a:r>
          </a:p>
          <a:p>
            <a:pPr algn="just">
              <a:buFont typeface="Wingdings"/>
              <a:buChar char="ü"/>
            </a:pPr>
            <a:r>
              <a:rPr lang="en-US" sz="2400" dirty="0"/>
              <a:t>MATHEMATICAL FOUNDATIONS OF THE </a:t>
            </a:r>
            <a:r>
              <a:rPr lang="en-US" sz="2400" dirty="0" smtClean="0"/>
              <a:t>PROJECT</a:t>
            </a:r>
            <a:endParaRPr lang="en-US" sz="2400" dirty="0"/>
          </a:p>
          <a:p>
            <a:pPr algn="just">
              <a:buFont typeface="Wingdings"/>
              <a:buChar char="ü"/>
            </a:pPr>
            <a:r>
              <a:rPr lang="en-US" sz="2400" dirty="0"/>
              <a:t>PROJECT IMPLEMENTATION </a:t>
            </a:r>
            <a:r>
              <a:rPr lang="en-US" sz="2400" dirty="0" smtClean="0"/>
              <a:t>DETAILS</a:t>
            </a:r>
          </a:p>
          <a:p>
            <a:pPr algn="just">
              <a:buFont typeface="Wingdings"/>
              <a:buChar char="ü"/>
            </a:pPr>
            <a:r>
              <a:rPr lang="en-US" sz="2400" dirty="0" smtClean="0"/>
              <a:t>FLOW CHART</a:t>
            </a:r>
          </a:p>
          <a:p>
            <a:pPr algn="just">
              <a:buFont typeface="Wingdings"/>
              <a:buChar char="ü"/>
            </a:pPr>
            <a:r>
              <a:rPr lang="en-US" sz="2400" dirty="0" smtClean="0"/>
              <a:t>SIMULATION RESULTS </a:t>
            </a:r>
          </a:p>
          <a:p>
            <a:pPr algn="just">
              <a:buFont typeface="Wingdings"/>
              <a:buChar char="ü"/>
            </a:pPr>
            <a:r>
              <a:rPr lang="en-US" sz="2400" dirty="0" smtClean="0"/>
              <a:t>TOOLS REQUIRED</a:t>
            </a:r>
          </a:p>
          <a:p>
            <a:pPr algn="just">
              <a:buFont typeface="Wingdings"/>
              <a:buChar char="ü"/>
            </a:pPr>
            <a:r>
              <a:rPr lang="en-US" sz="2400" dirty="0" smtClean="0"/>
              <a:t>CONCLUSION</a:t>
            </a:r>
            <a:endParaRPr lang="en-US" sz="2400" dirty="0"/>
          </a:p>
          <a:p>
            <a:pPr algn="just">
              <a:buFont typeface="Wingdings"/>
              <a:buChar char="ü"/>
            </a:pPr>
            <a:r>
              <a:rPr lang="en-US" sz="2400" dirty="0"/>
              <a:t>TIMELINE</a:t>
            </a:r>
          </a:p>
          <a:p>
            <a:pPr algn="just">
              <a:buFont typeface="Wingdings"/>
              <a:buChar char="ü"/>
            </a:pPr>
            <a:r>
              <a:rPr lang="en-US" sz="2400" dirty="0"/>
              <a:t>REFERENCES					</a:t>
            </a:r>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118298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648" y="3975100"/>
            <a:ext cx="10466232" cy="2578100"/>
          </a:xfrm>
        </p:spPr>
        <p:txBody>
          <a:bodyPr>
            <a:normAutofit/>
          </a:bodyPr>
          <a:lstStyle/>
          <a:p>
            <a:pPr algn="just">
              <a:buFont typeface="Wingdings" pitchFamily="2" charset="2"/>
              <a:buChar char="Ø"/>
            </a:pPr>
            <a:r>
              <a:rPr lang="en-US" sz="2000" dirty="0" smtClean="0"/>
              <a:t>SOLIDS</a:t>
            </a:r>
          </a:p>
          <a:p>
            <a:pPr lvl="1" algn="just">
              <a:buClr>
                <a:schemeClr val="accent1"/>
              </a:buClr>
              <a:buFont typeface="Wingdings" pitchFamily="2" charset="2"/>
              <a:buChar char="Ø"/>
            </a:pPr>
            <a:r>
              <a:rPr lang="en-US" dirty="0" smtClean="0"/>
              <a:t>Box Substrate : It is in the form of cube </a:t>
            </a:r>
            <a:r>
              <a:rPr lang="en-US" dirty="0"/>
              <a:t>using material Rogers RT/duroid 6010/6010LM (tm</a:t>
            </a:r>
            <a:r>
              <a:rPr lang="en-US" dirty="0" smtClean="0"/>
              <a:t>) of lengths 20 mm,</a:t>
            </a:r>
            <a:r>
              <a:rPr lang="en-IN" dirty="0" smtClean="0"/>
              <a:t> 40 mm, 1.27 mm.</a:t>
            </a:r>
          </a:p>
          <a:p>
            <a:pPr lvl="1" algn="just">
              <a:buClr>
                <a:schemeClr val="accent1"/>
              </a:buClr>
              <a:buFont typeface="Wingdings" pitchFamily="2" charset="2"/>
              <a:buChar char="Ø"/>
            </a:pPr>
            <a:r>
              <a:rPr lang="en-US" dirty="0"/>
              <a:t>Box </a:t>
            </a:r>
            <a:r>
              <a:rPr lang="en-US" dirty="0" smtClean="0"/>
              <a:t>Vacuum: </a:t>
            </a:r>
            <a:r>
              <a:rPr lang="en-US" dirty="0"/>
              <a:t>It is in the form of cube using material </a:t>
            </a:r>
            <a:r>
              <a:rPr lang="en-US" dirty="0" smtClean="0"/>
              <a:t>Vacuum of </a:t>
            </a:r>
            <a:r>
              <a:rPr lang="en-US" dirty="0"/>
              <a:t>lengths </a:t>
            </a:r>
            <a:r>
              <a:rPr lang="en-US" dirty="0" smtClean="0"/>
              <a:t>40 mm</a:t>
            </a:r>
            <a:r>
              <a:rPr lang="en-US" dirty="0"/>
              <a:t>,</a:t>
            </a:r>
            <a:r>
              <a:rPr lang="en-IN" dirty="0"/>
              <a:t> </a:t>
            </a:r>
            <a:r>
              <a:rPr lang="en-IN" dirty="0" smtClean="0"/>
              <a:t>60 mm,           8 mm</a:t>
            </a:r>
            <a:r>
              <a:rPr lang="en-IN" dirty="0"/>
              <a:t>.</a:t>
            </a:r>
          </a:p>
          <a:p>
            <a:pPr lvl="1" algn="just">
              <a:buClr>
                <a:schemeClr val="accent1"/>
              </a:buClr>
              <a:buFont typeface="Wingdings" pitchFamily="2" charset="2"/>
              <a:buChar char="Ø"/>
            </a:pPr>
            <a:r>
              <a:rPr lang="en-US" dirty="0" smtClean="0"/>
              <a:t>Cylinder : It </a:t>
            </a:r>
            <a:r>
              <a:rPr lang="en-US" dirty="0"/>
              <a:t>is in the form of </a:t>
            </a:r>
            <a:r>
              <a:rPr lang="en-US" dirty="0" smtClean="0"/>
              <a:t>cylinder using </a:t>
            </a:r>
            <a:r>
              <a:rPr lang="en-US" dirty="0"/>
              <a:t>material </a:t>
            </a:r>
            <a:r>
              <a:rPr lang="en-US" dirty="0" smtClean="0"/>
              <a:t>copper of radius 0.2 mm,                     height -1.27 mm. </a:t>
            </a:r>
          </a:p>
        </p:txBody>
      </p:sp>
      <p:sp>
        <p:nvSpPr>
          <p:cNvPr id="5" name="Rectangle 4"/>
          <p:cNvSpPr/>
          <p:nvPr/>
        </p:nvSpPr>
        <p:spPr>
          <a:xfrm>
            <a:off x="3495964" y="2176139"/>
            <a:ext cx="4838700" cy="990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086514" y="1490339"/>
            <a:ext cx="3657600" cy="66501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5058641" y="948915"/>
            <a:ext cx="1828800" cy="519545"/>
          </a:xfrm>
          <a:prstGeom prst="rect">
            <a:avLst/>
          </a:prstGeom>
          <a:solidFill>
            <a:srgbClr val="D3B7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400964" y="2486773"/>
            <a:ext cx="1028700" cy="369332"/>
          </a:xfrm>
          <a:prstGeom prst="rect">
            <a:avLst/>
          </a:prstGeom>
          <a:noFill/>
        </p:spPr>
        <p:txBody>
          <a:bodyPr wrap="square" rtlCol="0">
            <a:spAutoFit/>
          </a:bodyPr>
          <a:lstStyle/>
          <a:p>
            <a:r>
              <a:rPr lang="en-US" b="1" dirty="0" smtClean="0"/>
              <a:t>Vacuum</a:t>
            </a:r>
            <a:endParaRPr lang="en-IN" b="1" dirty="0"/>
          </a:p>
        </p:txBody>
      </p:sp>
      <p:sp>
        <p:nvSpPr>
          <p:cNvPr id="9" name="TextBox 8"/>
          <p:cNvSpPr txBox="1"/>
          <p:nvPr/>
        </p:nvSpPr>
        <p:spPr>
          <a:xfrm>
            <a:off x="4093441" y="1638182"/>
            <a:ext cx="3810000" cy="369332"/>
          </a:xfrm>
          <a:prstGeom prst="rect">
            <a:avLst/>
          </a:prstGeom>
          <a:noFill/>
        </p:spPr>
        <p:txBody>
          <a:bodyPr wrap="square" rtlCol="0">
            <a:spAutoFit/>
          </a:bodyPr>
          <a:lstStyle/>
          <a:p>
            <a:r>
              <a:rPr lang="en-US" b="1" dirty="0" smtClean="0"/>
              <a:t>Rogers RT/duroid 6010/6010LM (tm)</a:t>
            </a:r>
            <a:endParaRPr lang="en-IN" b="1" dirty="0"/>
          </a:p>
        </p:txBody>
      </p:sp>
      <p:sp>
        <p:nvSpPr>
          <p:cNvPr id="10" name="TextBox 9"/>
          <p:cNvSpPr txBox="1"/>
          <p:nvPr/>
        </p:nvSpPr>
        <p:spPr>
          <a:xfrm>
            <a:off x="5400964" y="1032044"/>
            <a:ext cx="1028700" cy="369332"/>
          </a:xfrm>
          <a:prstGeom prst="rect">
            <a:avLst/>
          </a:prstGeom>
          <a:noFill/>
        </p:spPr>
        <p:txBody>
          <a:bodyPr wrap="square" rtlCol="0">
            <a:spAutoFit/>
          </a:bodyPr>
          <a:lstStyle/>
          <a:p>
            <a:r>
              <a:rPr lang="en-US" b="1" dirty="0" smtClean="0"/>
              <a:t>Copper</a:t>
            </a:r>
            <a:endParaRPr lang="en-IN" b="1" dirty="0"/>
          </a:p>
        </p:txBody>
      </p:sp>
      <p:cxnSp>
        <p:nvCxnSpPr>
          <p:cNvPr id="11" name="Straight Arrow Connector 10"/>
          <p:cNvCxnSpPr/>
          <p:nvPr/>
        </p:nvCxnSpPr>
        <p:spPr>
          <a:xfrm>
            <a:off x="3303732" y="2176139"/>
            <a:ext cx="0" cy="990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899478" y="1490339"/>
            <a:ext cx="0" cy="643143"/>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965700" y="1024022"/>
            <a:ext cx="0" cy="44443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562514" y="2486773"/>
            <a:ext cx="741218" cy="369332"/>
          </a:xfrm>
          <a:prstGeom prst="rect">
            <a:avLst/>
          </a:prstGeom>
          <a:noFill/>
        </p:spPr>
        <p:txBody>
          <a:bodyPr wrap="square" rtlCol="0">
            <a:spAutoFit/>
          </a:bodyPr>
          <a:lstStyle/>
          <a:p>
            <a:r>
              <a:rPr lang="en-US" dirty="0" smtClean="0"/>
              <a:t>8 mm</a:t>
            </a:r>
            <a:endParaRPr lang="en-IN" dirty="0"/>
          </a:p>
        </p:txBody>
      </p:sp>
      <p:sp>
        <p:nvSpPr>
          <p:cNvPr id="15" name="TextBox 14"/>
          <p:cNvSpPr txBox="1"/>
          <p:nvPr/>
        </p:nvSpPr>
        <p:spPr>
          <a:xfrm>
            <a:off x="2770332" y="1627244"/>
            <a:ext cx="1066800" cy="369332"/>
          </a:xfrm>
          <a:prstGeom prst="rect">
            <a:avLst/>
          </a:prstGeom>
          <a:noFill/>
        </p:spPr>
        <p:txBody>
          <a:bodyPr wrap="square" rtlCol="0">
            <a:spAutoFit/>
          </a:bodyPr>
          <a:lstStyle/>
          <a:p>
            <a:r>
              <a:rPr lang="en-US" dirty="0" smtClean="0"/>
              <a:t>1.27 mm</a:t>
            </a:r>
            <a:endParaRPr lang="en-IN" dirty="0"/>
          </a:p>
        </p:txBody>
      </p:sp>
      <p:sp>
        <p:nvSpPr>
          <p:cNvPr id="16" name="TextBox 15"/>
          <p:cNvSpPr txBox="1"/>
          <p:nvPr/>
        </p:nvSpPr>
        <p:spPr>
          <a:xfrm>
            <a:off x="3705514" y="1024022"/>
            <a:ext cx="1066800" cy="369332"/>
          </a:xfrm>
          <a:prstGeom prst="rect">
            <a:avLst/>
          </a:prstGeom>
          <a:noFill/>
        </p:spPr>
        <p:txBody>
          <a:bodyPr wrap="square" rtlCol="0">
            <a:spAutoFit/>
          </a:bodyPr>
          <a:lstStyle/>
          <a:p>
            <a:r>
              <a:rPr lang="en-US" dirty="0" smtClean="0"/>
              <a:t>1.27 mm</a:t>
            </a:r>
            <a:endParaRPr lang="en-IN" dirty="0"/>
          </a:p>
        </p:txBody>
      </p:sp>
      <p:sp>
        <p:nvSpPr>
          <p:cNvPr id="20" name="TextBox 19"/>
          <p:cNvSpPr txBox="1"/>
          <p:nvPr/>
        </p:nvSpPr>
        <p:spPr>
          <a:xfrm>
            <a:off x="1752600" y="3327400"/>
            <a:ext cx="7848600" cy="400110"/>
          </a:xfrm>
          <a:prstGeom prst="rect">
            <a:avLst/>
          </a:prstGeom>
          <a:noFill/>
        </p:spPr>
        <p:txBody>
          <a:bodyPr wrap="square" rtlCol="0">
            <a:spAutoFit/>
          </a:bodyPr>
          <a:lstStyle/>
          <a:p>
            <a:r>
              <a:rPr lang="en-US" sz="2000" dirty="0" smtClean="0"/>
              <a:t>Fig.7 : Side view of three dimensional model of dual band band pass filter`</a:t>
            </a:r>
            <a:endParaRPr lang="en-IN" sz="2000" dirty="0"/>
          </a:p>
        </p:txBody>
      </p:sp>
      <p:sp>
        <p:nvSpPr>
          <p:cNvPr id="4" name="Title 3"/>
          <p:cNvSpPr>
            <a:spLocks noGrp="1"/>
          </p:cNvSpPr>
          <p:nvPr>
            <p:ph type="title"/>
          </p:nvPr>
        </p:nvSpPr>
        <p:spPr>
          <a:xfrm>
            <a:off x="140677" y="72554"/>
            <a:ext cx="10949887" cy="757406"/>
          </a:xfrm>
        </p:spPr>
        <p:txBody>
          <a:bodyPr/>
          <a:lstStyle/>
          <a:p>
            <a:pPr algn="ctr"/>
            <a:r>
              <a:rPr lang="en-US" dirty="0" smtClean="0"/>
              <a:t>Design Layout</a:t>
            </a:r>
            <a:endParaRPr lang="en-IN" dirty="0"/>
          </a:p>
        </p:txBody>
      </p:sp>
      <p:sp>
        <p:nvSpPr>
          <p:cNvPr id="2" name="Slide Number Placeholder 1"/>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70049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50700" y="189395"/>
            <a:ext cx="10160000" cy="6546256"/>
          </a:xfrm>
        </p:spPr>
        <p:txBody>
          <a:bodyPr>
            <a:normAutofit/>
          </a:bodyPr>
          <a:lstStyle/>
          <a:p>
            <a:pPr algn="just">
              <a:buFont typeface="Wingdings" pitchFamily="2" charset="2"/>
              <a:buChar char="Ø"/>
            </a:pPr>
            <a:r>
              <a:rPr lang="en-US" dirty="0" smtClean="0"/>
              <a:t>SHEETS (for Type 1)</a:t>
            </a:r>
          </a:p>
          <a:p>
            <a:pPr lvl="1" algn="just">
              <a:buClr>
                <a:schemeClr val="accent1"/>
              </a:buClr>
              <a:buFont typeface="Wingdings" pitchFamily="2" charset="2"/>
              <a:buChar char="ü"/>
            </a:pPr>
            <a:r>
              <a:rPr lang="en-US" sz="2200" dirty="0" smtClean="0"/>
              <a:t>Lumped </a:t>
            </a:r>
            <a:r>
              <a:rPr lang="en-US" sz="2200" dirty="0"/>
              <a:t>Ports : Here we use two lumped ports in the form of rectangles of lengths  2.15 mm, -1.27 mm. In this the two lumped ports will have same lengths. </a:t>
            </a:r>
            <a:endParaRPr lang="en-US" sz="2200" dirty="0" smtClean="0"/>
          </a:p>
          <a:p>
            <a:pPr lvl="1" algn="just">
              <a:buClr>
                <a:schemeClr val="accent1"/>
              </a:buClr>
              <a:buFont typeface="Wingdings" pitchFamily="2" charset="2"/>
              <a:buChar char="ü"/>
            </a:pPr>
            <a:r>
              <a:rPr lang="en-US" sz="2200" dirty="0" smtClean="0"/>
              <a:t>Perfect E : In this we use total of 11 rectangles</a:t>
            </a:r>
          </a:p>
          <a:p>
            <a:pPr lvl="2" algn="just">
              <a:buClr>
                <a:schemeClr val="accent1"/>
              </a:buClr>
            </a:pPr>
            <a:r>
              <a:rPr lang="en-US" sz="2200" dirty="0" smtClean="0"/>
              <a:t>Ground Plane : It is in the form of rectangle of lengths  20 mm,</a:t>
            </a:r>
            <a:r>
              <a:rPr lang="en-IN" sz="2200" dirty="0" smtClean="0"/>
              <a:t> 40 mm.</a:t>
            </a:r>
          </a:p>
          <a:p>
            <a:pPr lvl="2" algn="just">
              <a:buClr>
                <a:schemeClr val="accent1"/>
              </a:buClr>
            </a:pPr>
            <a:r>
              <a:rPr lang="en-US" sz="2200" dirty="0" smtClean="0"/>
              <a:t>L1 : It is in the form of rectangle of lengths  2.15 mm,</a:t>
            </a:r>
            <a:r>
              <a:rPr lang="en-IN" sz="2200" dirty="0" smtClean="0"/>
              <a:t> 8.35 mm.</a:t>
            </a:r>
            <a:endParaRPr lang="en-US" sz="2200" dirty="0" smtClean="0"/>
          </a:p>
          <a:p>
            <a:pPr lvl="2" algn="just">
              <a:buClr>
                <a:schemeClr val="accent1"/>
              </a:buClr>
            </a:pPr>
            <a:r>
              <a:rPr lang="en-US" sz="2200" dirty="0" smtClean="0"/>
              <a:t>L2 : It is in the form of rectangle of lengths  0.5 mm,</a:t>
            </a:r>
            <a:r>
              <a:rPr lang="en-IN" sz="2200" dirty="0" smtClean="0"/>
              <a:t> 7.825 mm.</a:t>
            </a:r>
            <a:endParaRPr lang="en-US" sz="2200" dirty="0" smtClean="0"/>
          </a:p>
          <a:p>
            <a:pPr lvl="2" algn="just">
              <a:buClr>
                <a:schemeClr val="accent1"/>
              </a:buClr>
            </a:pPr>
            <a:r>
              <a:rPr lang="en-US" sz="2200" dirty="0" smtClean="0"/>
              <a:t>L3 : It is in the form of rectangle of lengths  7.85 mm,</a:t>
            </a:r>
            <a:r>
              <a:rPr lang="en-IN" sz="2200" dirty="0" smtClean="0"/>
              <a:t> 0.45 mm.</a:t>
            </a:r>
            <a:endParaRPr lang="en-US" sz="2200" dirty="0" smtClean="0"/>
          </a:p>
          <a:p>
            <a:pPr lvl="2" algn="just">
              <a:buClr>
                <a:schemeClr val="accent1"/>
              </a:buClr>
            </a:pPr>
            <a:r>
              <a:rPr lang="en-US" sz="2200" dirty="0" smtClean="0"/>
              <a:t>L4 : It is in the form of rectangle of lengths  2 mm,</a:t>
            </a:r>
            <a:r>
              <a:rPr lang="en-IN" sz="2200" dirty="0" smtClean="0"/>
              <a:t> 9 mm.</a:t>
            </a:r>
            <a:endParaRPr lang="en-US" sz="2200" dirty="0" smtClean="0"/>
          </a:p>
          <a:p>
            <a:pPr lvl="2" algn="just">
              <a:buClr>
                <a:schemeClr val="accent1"/>
              </a:buClr>
            </a:pPr>
            <a:r>
              <a:rPr lang="en-US" sz="2200" dirty="0" smtClean="0"/>
              <a:t>L5 : It is in the form of rectangle of lengths  1.1 mm,</a:t>
            </a:r>
            <a:r>
              <a:rPr lang="en-IN" sz="2200" dirty="0" smtClean="0"/>
              <a:t> 6.4 mm.</a:t>
            </a:r>
            <a:endParaRPr lang="en-US" sz="2200" dirty="0" smtClean="0"/>
          </a:p>
          <a:p>
            <a:pPr lvl="2" algn="just">
              <a:buClr>
                <a:schemeClr val="accent1"/>
              </a:buClr>
            </a:pPr>
            <a:r>
              <a:rPr lang="en-US" sz="2200" dirty="0" smtClean="0"/>
              <a:t>L6 : It is in the form of rectangle of lengths  2 mm,</a:t>
            </a:r>
            <a:r>
              <a:rPr lang="en-IN" sz="2200" dirty="0" smtClean="0"/>
              <a:t> 9 mm.</a:t>
            </a:r>
            <a:endParaRPr lang="en-US" sz="2200" dirty="0" smtClean="0"/>
          </a:p>
          <a:p>
            <a:pPr lvl="2" algn="just">
              <a:buClr>
                <a:schemeClr val="accent1"/>
              </a:buClr>
            </a:pPr>
            <a:r>
              <a:rPr lang="en-US" sz="2200" dirty="0" smtClean="0"/>
              <a:t>L7 : It is in the form of rectangle of lengths  -7.85 mm,</a:t>
            </a:r>
            <a:r>
              <a:rPr lang="en-IN" sz="2200" dirty="0" smtClean="0"/>
              <a:t> 0.45 mm.</a:t>
            </a:r>
            <a:endParaRPr lang="en-US" sz="2200" dirty="0" smtClean="0"/>
          </a:p>
          <a:p>
            <a:pPr lvl="2" algn="just">
              <a:buClr>
                <a:schemeClr val="accent1"/>
              </a:buClr>
            </a:pPr>
            <a:r>
              <a:rPr lang="en-US" sz="2200" dirty="0" smtClean="0"/>
              <a:t>L8 : It is in the form of rectangle of lengths  0.5 mm,</a:t>
            </a:r>
            <a:r>
              <a:rPr lang="en-IN" sz="2200" dirty="0" smtClean="0"/>
              <a:t> 7.825 mm.</a:t>
            </a:r>
            <a:endParaRPr lang="en-US" sz="2200" dirty="0" smtClean="0"/>
          </a:p>
          <a:p>
            <a:pPr lvl="2" algn="just">
              <a:buClr>
                <a:schemeClr val="accent1"/>
              </a:buClr>
            </a:pPr>
            <a:r>
              <a:rPr lang="en-US" sz="2200" dirty="0" smtClean="0"/>
              <a:t>L9 : It is in the form of rectangle of lengths  1 mm,</a:t>
            </a:r>
            <a:r>
              <a:rPr lang="en-IN" sz="2200" dirty="0" smtClean="0"/>
              <a:t> 0.6 mm.</a:t>
            </a:r>
            <a:endParaRPr lang="en-US" sz="2200" dirty="0" smtClean="0"/>
          </a:p>
          <a:p>
            <a:pPr lvl="2" algn="just">
              <a:buClr>
                <a:schemeClr val="accent1"/>
              </a:buClr>
            </a:pPr>
            <a:r>
              <a:rPr lang="en-US" sz="2200" dirty="0" smtClean="0"/>
              <a:t>L10 : It is in the form of rectangle of lengths  2.15 mm,</a:t>
            </a:r>
            <a:r>
              <a:rPr lang="en-IN" sz="2200" dirty="0" smtClean="0"/>
              <a:t> 8.35 mm.</a:t>
            </a:r>
            <a:endParaRPr lang="en-US" sz="2200" dirty="0" smtClean="0"/>
          </a:p>
          <a:p>
            <a:pPr lvl="2" algn="just">
              <a:buClr>
                <a:schemeClr val="accent1"/>
              </a:buClr>
            </a:pPr>
            <a:r>
              <a:rPr lang="en-US" sz="2200" dirty="0" smtClean="0"/>
              <a:t>From L1 to L10 we will consider as 50 ohm line.</a:t>
            </a:r>
          </a:p>
        </p:txBody>
      </p:sp>
      <p:sp>
        <p:nvSpPr>
          <p:cNvPr id="2" name="Slide Number Placeholder 1"/>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006702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50700" y="189395"/>
            <a:ext cx="10463768" cy="6494740"/>
          </a:xfrm>
        </p:spPr>
        <p:txBody>
          <a:bodyPr>
            <a:normAutofit fontScale="92500" lnSpcReduction="20000"/>
          </a:bodyPr>
          <a:lstStyle/>
          <a:p>
            <a:pPr algn="just">
              <a:buFont typeface="Wingdings" pitchFamily="2" charset="2"/>
              <a:buChar char="Ø"/>
            </a:pPr>
            <a:r>
              <a:rPr lang="en-US" dirty="0" smtClean="0"/>
              <a:t>SHEETS (for Type 2)</a:t>
            </a:r>
          </a:p>
          <a:p>
            <a:pPr lvl="1" algn="just">
              <a:buClr>
                <a:schemeClr val="accent1"/>
              </a:buClr>
              <a:buFont typeface="Wingdings" pitchFamily="2" charset="2"/>
              <a:buChar char="ü"/>
            </a:pPr>
            <a:r>
              <a:rPr lang="en-US" sz="2200" dirty="0" smtClean="0"/>
              <a:t>Lumped </a:t>
            </a:r>
            <a:r>
              <a:rPr lang="en-US" sz="2200" dirty="0"/>
              <a:t>Ports : Here we use two lumped ports in the form of rectangles of lengths  2.15 mm, -1.27 mm. In this the two lumped ports will have same lengths. </a:t>
            </a:r>
            <a:endParaRPr lang="en-US" sz="2200" dirty="0" smtClean="0"/>
          </a:p>
          <a:p>
            <a:pPr lvl="1" algn="just">
              <a:buClr>
                <a:schemeClr val="accent1"/>
              </a:buClr>
              <a:buFont typeface="Wingdings" pitchFamily="2" charset="2"/>
              <a:buChar char="ü"/>
            </a:pPr>
            <a:r>
              <a:rPr lang="en-US" sz="2200" dirty="0" smtClean="0"/>
              <a:t>Perfect E : In this we use total of 14 rectangles</a:t>
            </a:r>
          </a:p>
          <a:p>
            <a:pPr lvl="2" algn="just">
              <a:buClr>
                <a:schemeClr val="accent1"/>
              </a:buClr>
            </a:pPr>
            <a:r>
              <a:rPr lang="en-US" sz="2200" dirty="0" smtClean="0"/>
              <a:t>Ground Plane : It is in the form of rectangle of lengths  20 mm,</a:t>
            </a:r>
            <a:r>
              <a:rPr lang="en-IN" sz="2200" dirty="0" smtClean="0"/>
              <a:t> 40 mm.</a:t>
            </a:r>
          </a:p>
          <a:p>
            <a:pPr lvl="2" algn="just">
              <a:buClr>
                <a:schemeClr val="accent1"/>
              </a:buClr>
            </a:pPr>
            <a:r>
              <a:rPr lang="en-US" sz="2200" dirty="0" smtClean="0"/>
              <a:t>L1 : It is in the form of rectangle of lengths </a:t>
            </a:r>
            <a:r>
              <a:rPr lang="en-US" sz="2200" dirty="0"/>
              <a:t>11.75mm, 2.15 mm. </a:t>
            </a:r>
            <a:endParaRPr lang="en-US" sz="2200" dirty="0" smtClean="0"/>
          </a:p>
          <a:p>
            <a:pPr lvl="2" algn="just">
              <a:buClr>
                <a:schemeClr val="accent1"/>
              </a:buClr>
            </a:pPr>
            <a:r>
              <a:rPr lang="en-US" sz="2200" dirty="0" smtClean="0"/>
              <a:t>L2 : It is in the form of rectangle of lengths </a:t>
            </a:r>
            <a:r>
              <a:rPr lang="en-US" sz="2200" dirty="0"/>
              <a:t>0.5 mm, 7.825 mm</a:t>
            </a:r>
            <a:r>
              <a:rPr lang="en-US" sz="2200" dirty="0" smtClean="0"/>
              <a:t>.</a:t>
            </a:r>
          </a:p>
          <a:p>
            <a:pPr lvl="2" algn="just">
              <a:buClr>
                <a:schemeClr val="accent1"/>
              </a:buClr>
            </a:pPr>
            <a:r>
              <a:rPr lang="en-US" sz="2200" dirty="0" smtClean="0"/>
              <a:t>L3 : It is in the form of rectangle of </a:t>
            </a:r>
            <a:r>
              <a:rPr lang="en-US" sz="2200" dirty="0"/>
              <a:t>lengths 2.775 mm, 0.45 mm</a:t>
            </a:r>
            <a:r>
              <a:rPr lang="en-US" sz="2200" dirty="0" smtClean="0"/>
              <a:t>.</a:t>
            </a:r>
          </a:p>
          <a:p>
            <a:pPr lvl="2" algn="just">
              <a:buClr>
                <a:schemeClr val="accent1"/>
              </a:buClr>
            </a:pPr>
            <a:r>
              <a:rPr lang="en-US" sz="2200" dirty="0" smtClean="0"/>
              <a:t>L4 : It is in the form of rectangle of </a:t>
            </a:r>
            <a:r>
              <a:rPr lang="en-US" sz="2200" dirty="0"/>
              <a:t>lengths 0.45 mm, 3.65 mm</a:t>
            </a:r>
            <a:r>
              <a:rPr lang="en-US" sz="2200" dirty="0" smtClean="0"/>
              <a:t>.</a:t>
            </a:r>
          </a:p>
          <a:p>
            <a:pPr lvl="2" algn="just">
              <a:buClr>
                <a:schemeClr val="accent1"/>
              </a:buClr>
            </a:pPr>
            <a:r>
              <a:rPr lang="en-US" sz="2200" dirty="0" smtClean="0"/>
              <a:t>L5 : It is in the form of rectangle of </a:t>
            </a:r>
            <a:r>
              <a:rPr lang="en-US" sz="2200" dirty="0"/>
              <a:t>lengths 2.525 mm, 0.45 mm</a:t>
            </a:r>
            <a:r>
              <a:rPr lang="en-US" sz="2200" dirty="0" smtClean="0"/>
              <a:t>.</a:t>
            </a:r>
          </a:p>
          <a:p>
            <a:pPr lvl="2" algn="just">
              <a:buClr>
                <a:schemeClr val="accent1"/>
              </a:buClr>
            </a:pPr>
            <a:r>
              <a:rPr lang="en-US" sz="2200" dirty="0" smtClean="0"/>
              <a:t>L6 : It is in the form of rectangle of </a:t>
            </a:r>
            <a:r>
              <a:rPr lang="en-US" sz="2200" dirty="0"/>
              <a:t>lengths 2 mm, 9.2 mm</a:t>
            </a:r>
            <a:r>
              <a:rPr lang="en-US" sz="2200" dirty="0" smtClean="0"/>
              <a:t>.</a:t>
            </a:r>
          </a:p>
          <a:p>
            <a:pPr lvl="2" algn="just">
              <a:buClr>
                <a:schemeClr val="accent1"/>
              </a:buClr>
            </a:pPr>
            <a:r>
              <a:rPr lang="en-US" sz="2200" dirty="0" smtClean="0"/>
              <a:t>L7 : It is in the form of rectangle of </a:t>
            </a:r>
            <a:r>
              <a:rPr lang="en-US" sz="2200" dirty="0"/>
              <a:t>lengths 1.1 mm, 6 mm</a:t>
            </a:r>
            <a:r>
              <a:rPr lang="en-US" sz="2200" dirty="0" smtClean="0"/>
              <a:t>.</a:t>
            </a:r>
          </a:p>
          <a:p>
            <a:pPr lvl="2" algn="just">
              <a:buClr>
                <a:schemeClr val="accent1"/>
              </a:buClr>
            </a:pPr>
            <a:r>
              <a:rPr lang="en-US" sz="2200" dirty="0" smtClean="0"/>
              <a:t>L8 : It is in the form of rectangle of </a:t>
            </a:r>
            <a:r>
              <a:rPr lang="en-US" sz="2200" dirty="0"/>
              <a:t>lengths 2 mm, 9.2 mm</a:t>
            </a:r>
            <a:r>
              <a:rPr lang="en-US" sz="2200" dirty="0" smtClean="0"/>
              <a:t>.</a:t>
            </a:r>
          </a:p>
          <a:p>
            <a:pPr lvl="2" algn="just">
              <a:buClr>
                <a:schemeClr val="accent1"/>
              </a:buClr>
            </a:pPr>
            <a:r>
              <a:rPr lang="en-US" sz="2200" dirty="0" smtClean="0"/>
              <a:t>L9 : It is in the form of rectangle of </a:t>
            </a:r>
            <a:r>
              <a:rPr lang="en-US" sz="2200" dirty="0"/>
              <a:t>lengths 2.525 mm, 0.45 mm</a:t>
            </a:r>
            <a:r>
              <a:rPr lang="en-US" sz="2200" dirty="0" smtClean="0"/>
              <a:t>.</a:t>
            </a:r>
          </a:p>
          <a:p>
            <a:pPr lvl="2" algn="just">
              <a:buClr>
                <a:schemeClr val="accent1"/>
              </a:buClr>
            </a:pPr>
            <a:r>
              <a:rPr lang="en-US" sz="2200" dirty="0" smtClean="0"/>
              <a:t>L10 : It is in the form of rectangle of </a:t>
            </a:r>
            <a:r>
              <a:rPr lang="en-US" sz="2200" dirty="0"/>
              <a:t>lengths 0.45 mm, 3.65 mm</a:t>
            </a:r>
            <a:r>
              <a:rPr lang="en-US" sz="2200" dirty="0" smtClean="0"/>
              <a:t>.</a:t>
            </a:r>
            <a:endParaRPr lang="en-IN" sz="2200" dirty="0" smtClean="0"/>
          </a:p>
          <a:p>
            <a:pPr lvl="2" algn="just">
              <a:buClr>
                <a:schemeClr val="accent1"/>
              </a:buClr>
            </a:pPr>
            <a:r>
              <a:rPr lang="en-US" sz="2200" dirty="0" smtClean="0"/>
              <a:t>L11 : </a:t>
            </a:r>
            <a:r>
              <a:rPr lang="en-US" sz="2200" dirty="0"/>
              <a:t>It is in the form of rectangle of lengths 2.775 mm, 0.45 mm</a:t>
            </a:r>
            <a:r>
              <a:rPr lang="en-US" sz="2200" dirty="0" smtClean="0"/>
              <a:t>.</a:t>
            </a:r>
          </a:p>
          <a:p>
            <a:pPr lvl="2" algn="just">
              <a:buClr>
                <a:schemeClr val="accent1"/>
              </a:buClr>
            </a:pPr>
            <a:r>
              <a:rPr lang="en-US" sz="2200" dirty="0"/>
              <a:t>L12 : It is in the form of rectangle of lengths 0.5 mm, 7.825 mm</a:t>
            </a:r>
            <a:r>
              <a:rPr lang="en-US" sz="2200" dirty="0" smtClean="0"/>
              <a:t>.</a:t>
            </a:r>
          </a:p>
          <a:p>
            <a:pPr lvl="2" algn="just">
              <a:buClr>
                <a:schemeClr val="accent1"/>
              </a:buClr>
            </a:pPr>
            <a:r>
              <a:rPr lang="en-US" sz="2200" dirty="0" smtClean="0"/>
              <a:t>L13 : </a:t>
            </a:r>
            <a:r>
              <a:rPr lang="en-US" sz="2200" dirty="0"/>
              <a:t>It is in the form of rectangle of lengths11.75 mm, 2.15 mm</a:t>
            </a:r>
            <a:r>
              <a:rPr lang="en-US" sz="2200" dirty="0" smtClean="0"/>
              <a:t>.</a:t>
            </a:r>
          </a:p>
          <a:p>
            <a:pPr lvl="2" algn="just">
              <a:buClr>
                <a:schemeClr val="accent1"/>
              </a:buClr>
            </a:pPr>
            <a:r>
              <a:rPr lang="en-US" sz="2200" dirty="0"/>
              <a:t>L14 : It is in the form of rectangle of lengths 1 mm, 0.6 mm.</a:t>
            </a:r>
            <a:endParaRPr lang="en-US" sz="2200" dirty="0" smtClean="0"/>
          </a:p>
          <a:p>
            <a:pPr lvl="2" algn="just">
              <a:buClr>
                <a:schemeClr val="accent1"/>
              </a:buClr>
            </a:pPr>
            <a:r>
              <a:rPr lang="en-US" sz="2200" dirty="0" smtClean="0"/>
              <a:t>From L1 to L14 we will consider as 50 ohm line_1.</a:t>
            </a:r>
          </a:p>
        </p:txBody>
      </p:sp>
      <p:sp>
        <p:nvSpPr>
          <p:cNvPr id="2" name="Slide Number Placeholder 1"/>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342850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97" y="154546"/>
            <a:ext cx="10160000" cy="755672"/>
          </a:xfrm>
        </p:spPr>
        <p:txBody>
          <a:bodyPr/>
          <a:lstStyle/>
          <a:p>
            <a:pPr algn="ctr"/>
            <a:r>
              <a:rPr lang="en-US" dirty="0" smtClean="0"/>
              <a:t>FLOW CHART</a:t>
            </a:r>
            <a:endParaRPr lang="en-IN" dirty="0"/>
          </a:p>
        </p:txBody>
      </p:sp>
      <p:sp>
        <p:nvSpPr>
          <p:cNvPr id="5" name="Flowchart: Alternate Process 4"/>
          <p:cNvSpPr/>
          <p:nvPr/>
        </p:nvSpPr>
        <p:spPr>
          <a:xfrm>
            <a:off x="193182" y="1332964"/>
            <a:ext cx="1918953" cy="38636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IN" dirty="0">
              <a:solidFill>
                <a:schemeClr val="tx1"/>
              </a:solidFill>
            </a:endParaRPr>
          </a:p>
        </p:txBody>
      </p:sp>
      <p:sp>
        <p:nvSpPr>
          <p:cNvPr id="6" name="Flowchart: Alternate Process 5"/>
          <p:cNvSpPr/>
          <p:nvPr/>
        </p:nvSpPr>
        <p:spPr>
          <a:xfrm>
            <a:off x="8023543" y="6087397"/>
            <a:ext cx="1906074" cy="38636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a:t>
            </a:r>
            <a:endParaRPr lang="en-IN" dirty="0">
              <a:solidFill>
                <a:schemeClr val="tx1"/>
              </a:solidFill>
            </a:endParaRPr>
          </a:p>
        </p:txBody>
      </p:sp>
      <p:sp>
        <p:nvSpPr>
          <p:cNvPr id="7" name="Rectangle 6"/>
          <p:cNvSpPr/>
          <p:nvPr/>
        </p:nvSpPr>
        <p:spPr>
          <a:xfrm>
            <a:off x="2820471" y="1332964"/>
            <a:ext cx="3876543" cy="418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 Resonant Frequency</a:t>
            </a:r>
            <a:endParaRPr lang="en-IN" dirty="0">
              <a:solidFill>
                <a:schemeClr val="tx1"/>
              </a:solidFill>
            </a:endParaRPr>
          </a:p>
        </p:txBody>
      </p:sp>
      <p:sp>
        <p:nvSpPr>
          <p:cNvPr id="9" name="Rectangle 8"/>
          <p:cNvSpPr/>
          <p:nvPr/>
        </p:nvSpPr>
        <p:spPr>
          <a:xfrm>
            <a:off x="7160655" y="1332965"/>
            <a:ext cx="3631842" cy="418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Mathematical Analysis</a:t>
            </a:r>
            <a:endParaRPr lang="en-IN" dirty="0">
              <a:solidFill>
                <a:schemeClr val="tx1"/>
              </a:solidFill>
            </a:endParaRPr>
          </a:p>
        </p:txBody>
      </p:sp>
      <p:sp>
        <p:nvSpPr>
          <p:cNvPr id="10" name="Rectangle 9"/>
          <p:cNvSpPr/>
          <p:nvPr/>
        </p:nvSpPr>
        <p:spPr>
          <a:xfrm>
            <a:off x="7160654" y="2166335"/>
            <a:ext cx="3631843" cy="443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Obtain Micro-strip line Dimensions</a:t>
            </a:r>
            <a:endParaRPr lang="en-IN" dirty="0">
              <a:solidFill>
                <a:schemeClr val="tx1"/>
              </a:solidFill>
            </a:endParaRPr>
          </a:p>
        </p:txBody>
      </p:sp>
      <p:sp>
        <p:nvSpPr>
          <p:cNvPr id="11" name="Rectangle 10"/>
          <p:cNvSpPr/>
          <p:nvPr/>
        </p:nvSpPr>
        <p:spPr>
          <a:xfrm>
            <a:off x="2820472" y="3064165"/>
            <a:ext cx="3876541" cy="440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Assign excitations and boundary</a:t>
            </a:r>
            <a:endParaRPr lang="en-IN" dirty="0">
              <a:solidFill>
                <a:schemeClr val="tx1"/>
              </a:solidFill>
            </a:endParaRPr>
          </a:p>
        </p:txBody>
      </p:sp>
      <p:sp>
        <p:nvSpPr>
          <p:cNvPr id="12" name="Rectangle 11"/>
          <p:cNvSpPr/>
          <p:nvPr/>
        </p:nvSpPr>
        <p:spPr>
          <a:xfrm>
            <a:off x="2820471" y="3904368"/>
            <a:ext cx="3876543" cy="8178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Verify design model and its parameters</a:t>
            </a:r>
            <a:endParaRPr lang="en-IN" dirty="0">
              <a:solidFill>
                <a:schemeClr val="tx1"/>
              </a:solidFill>
            </a:endParaRPr>
          </a:p>
        </p:txBody>
      </p:sp>
      <p:sp>
        <p:nvSpPr>
          <p:cNvPr id="13" name="Rectangle 12"/>
          <p:cNvSpPr/>
          <p:nvPr/>
        </p:nvSpPr>
        <p:spPr>
          <a:xfrm>
            <a:off x="2820472" y="5268532"/>
            <a:ext cx="3876543" cy="4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HFSS Simulation</a:t>
            </a:r>
            <a:endParaRPr lang="en-IN" dirty="0">
              <a:solidFill>
                <a:schemeClr val="tx1"/>
              </a:solidFill>
            </a:endParaRPr>
          </a:p>
        </p:txBody>
      </p:sp>
      <p:sp>
        <p:nvSpPr>
          <p:cNvPr id="14" name="Rectangle 13"/>
          <p:cNvSpPr/>
          <p:nvPr/>
        </p:nvSpPr>
        <p:spPr>
          <a:xfrm>
            <a:off x="7160653" y="5268532"/>
            <a:ext cx="3631842" cy="399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IN" dirty="0">
              <a:solidFill>
                <a:schemeClr val="tx1"/>
              </a:solidFill>
            </a:endParaRPr>
          </a:p>
        </p:txBody>
      </p:sp>
      <p:cxnSp>
        <p:nvCxnSpPr>
          <p:cNvPr id="18" name="Straight Arrow Connector 17"/>
          <p:cNvCxnSpPr>
            <a:stCxn id="7" idx="3"/>
            <a:endCxn id="9" idx="1"/>
          </p:cNvCxnSpPr>
          <p:nvPr/>
        </p:nvCxnSpPr>
        <p:spPr>
          <a:xfrm>
            <a:off x="6697014" y="1542246"/>
            <a:ext cx="463641" cy="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112135" y="1542247"/>
            <a:ext cx="708336"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0" idx="1"/>
            <a:endCxn id="23" idx="3"/>
          </p:cNvCxnSpPr>
          <p:nvPr/>
        </p:nvCxnSpPr>
        <p:spPr>
          <a:xfrm flipH="1">
            <a:off x="6697015" y="2387959"/>
            <a:ext cx="463639"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2"/>
            <a:endCxn id="10" idx="0"/>
          </p:cNvCxnSpPr>
          <p:nvPr/>
        </p:nvCxnSpPr>
        <p:spPr>
          <a:xfrm>
            <a:off x="8976576" y="1751529"/>
            <a:ext cx="0" cy="41480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4758740" y="4672882"/>
            <a:ext cx="1" cy="5902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4" idx="2"/>
            <a:endCxn id="6" idx="0"/>
          </p:cNvCxnSpPr>
          <p:nvPr/>
        </p:nvCxnSpPr>
        <p:spPr>
          <a:xfrm>
            <a:off x="8976574" y="5667779"/>
            <a:ext cx="6" cy="4196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6697013" y="5468155"/>
            <a:ext cx="463641" cy="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635617" y="2836874"/>
            <a:ext cx="953036" cy="369332"/>
          </a:xfrm>
          <a:prstGeom prst="rect">
            <a:avLst/>
          </a:prstGeom>
          <a:noFill/>
        </p:spPr>
        <p:txBody>
          <a:bodyPr wrap="square" rtlCol="0">
            <a:spAutoFit/>
          </a:bodyPr>
          <a:lstStyle/>
          <a:p>
            <a:r>
              <a:rPr lang="en-US" dirty="0" smtClean="0"/>
              <a:t>        No</a:t>
            </a:r>
            <a:endParaRPr lang="en-IN" dirty="0"/>
          </a:p>
        </p:txBody>
      </p:sp>
      <p:sp>
        <p:nvSpPr>
          <p:cNvPr id="54" name="TextBox 53"/>
          <p:cNvSpPr txBox="1"/>
          <p:nvPr/>
        </p:nvSpPr>
        <p:spPr>
          <a:xfrm>
            <a:off x="4881091" y="4783356"/>
            <a:ext cx="998112" cy="369332"/>
          </a:xfrm>
          <a:prstGeom prst="rect">
            <a:avLst/>
          </a:prstGeom>
          <a:noFill/>
        </p:spPr>
        <p:txBody>
          <a:bodyPr wrap="square" rtlCol="0">
            <a:spAutoFit/>
          </a:bodyPr>
          <a:lstStyle/>
          <a:p>
            <a:r>
              <a:rPr lang="en-US" dirty="0" smtClean="0"/>
              <a:t>Yes</a:t>
            </a:r>
            <a:endParaRPr lang="en-IN" dirty="0"/>
          </a:p>
        </p:txBody>
      </p:sp>
      <p:sp>
        <p:nvSpPr>
          <p:cNvPr id="23" name="Rectangle 22"/>
          <p:cNvSpPr/>
          <p:nvPr/>
        </p:nvSpPr>
        <p:spPr>
          <a:xfrm>
            <a:off x="2820472" y="2166335"/>
            <a:ext cx="3876543" cy="443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of Proposed model</a:t>
            </a:r>
            <a:endParaRPr lang="en-IN" dirty="0">
              <a:solidFill>
                <a:schemeClr val="tx1"/>
              </a:solidFill>
            </a:endParaRPr>
          </a:p>
        </p:txBody>
      </p:sp>
      <p:cxnSp>
        <p:nvCxnSpPr>
          <p:cNvPr id="30" name="Straight Arrow Connector 29"/>
          <p:cNvCxnSpPr>
            <a:stCxn id="23" idx="2"/>
            <a:endCxn id="11" idx="0"/>
          </p:cNvCxnSpPr>
          <p:nvPr/>
        </p:nvCxnSpPr>
        <p:spPr>
          <a:xfrm flipH="1">
            <a:off x="4758743" y="2609583"/>
            <a:ext cx="1" cy="45458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1" idx="2"/>
            <a:endCxn id="12" idx="0"/>
          </p:cNvCxnSpPr>
          <p:nvPr/>
        </p:nvCxnSpPr>
        <p:spPr>
          <a:xfrm>
            <a:off x="4758743" y="3504194"/>
            <a:ext cx="0" cy="40017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Elbow Connector 24"/>
          <p:cNvCxnSpPr>
            <a:stCxn id="12" idx="1"/>
            <a:endCxn id="23" idx="1"/>
          </p:cNvCxnSpPr>
          <p:nvPr/>
        </p:nvCxnSpPr>
        <p:spPr>
          <a:xfrm rot="10800000" flipH="1">
            <a:off x="2820470" y="2387959"/>
            <a:ext cx="1" cy="1925350"/>
          </a:xfrm>
          <a:prstGeom prst="bentConnector3">
            <a:avLst>
              <a:gd name="adj1" fmla="val -22860000000"/>
            </a:avLst>
          </a:prstGeom>
          <a:ln w="28575">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237973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RESULTS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18" y="1693370"/>
            <a:ext cx="561975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52982" y="5637831"/>
            <a:ext cx="9093021" cy="707886"/>
          </a:xfrm>
          <a:prstGeom prst="rect">
            <a:avLst/>
          </a:prstGeom>
          <a:noFill/>
        </p:spPr>
        <p:txBody>
          <a:bodyPr wrap="square" rtlCol="0">
            <a:spAutoFit/>
          </a:bodyPr>
          <a:lstStyle/>
          <a:p>
            <a:pPr algn="ctr"/>
            <a:r>
              <a:rPr lang="en-US" sz="2000" dirty="0" smtClean="0"/>
              <a:t>Fig.8 : Proposed layout of Second Order Dual Band </a:t>
            </a:r>
            <a:r>
              <a:rPr lang="en-US" sz="2000" dirty="0" err="1" smtClean="0"/>
              <a:t>Band</a:t>
            </a:r>
            <a:r>
              <a:rPr lang="en-US" sz="2000" dirty="0" smtClean="0"/>
              <a:t> Pass Filter of </a:t>
            </a:r>
            <a:r>
              <a:rPr lang="en-US" sz="2000" dirty="0"/>
              <a:t>Type </a:t>
            </a:r>
            <a:r>
              <a:rPr lang="en-US" sz="2000" dirty="0">
                <a:latin typeface="Times New Roman" pitchFamily="18" charset="0"/>
                <a:cs typeface="Times New Roman" pitchFamily="18" charset="0"/>
              </a:rPr>
              <a:t>I</a:t>
            </a:r>
            <a:r>
              <a:rPr lang="en-US" sz="2000" dirty="0" smtClean="0"/>
              <a:t> at 1.8 and 5.8 GHz. </a:t>
            </a:r>
            <a:endParaRPr lang="en-IN" sz="2000" dirty="0"/>
          </a:p>
        </p:txBody>
      </p:sp>
      <p:sp>
        <p:nvSpPr>
          <p:cNvPr id="3" name="Slide Number Placeholder 2"/>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388764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20484"/>
            <a:ext cx="10160000" cy="1880315"/>
          </a:xfrm>
        </p:spPr>
        <p:txBody>
          <a:bodyPr>
            <a:normAutofit/>
          </a:bodyPr>
          <a:lstStyle/>
          <a:p>
            <a:pPr marL="114300" indent="0" algn="ctr">
              <a:buNone/>
            </a:pPr>
            <a:r>
              <a:rPr lang="en-US" sz="2000" dirty="0" smtClean="0"/>
              <a:t>Fig.10 : Simulated  results of </a:t>
            </a:r>
            <a:r>
              <a:rPr lang="en-US" sz="2000" dirty="0"/>
              <a:t>Second Order Dual Band </a:t>
            </a:r>
            <a:r>
              <a:rPr lang="en-US" sz="2000" dirty="0" err="1"/>
              <a:t>Band</a:t>
            </a:r>
            <a:r>
              <a:rPr lang="en-US" sz="2000" dirty="0"/>
              <a:t> Pass Filter of Type </a:t>
            </a:r>
            <a:r>
              <a:rPr lang="en-US" sz="2000" dirty="0">
                <a:latin typeface="Times New Roman" pitchFamily="18" charset="0"/>
                <a:cs typeface="Times New Roman" pitchFamily="18" charset="0"/>
              </a:rPr>
              <a:t>I</a:t>
            </a:r>
            <a:r>
              <a:rPr lang="en-US" sz="2000" dirty="0"/>
              <a:t> at </a:t>
            </a:r>
            <a:r>
              <a:rPr lang="en-US" sz="2000" dirty="0" smtClean="0"/>
              <a:t>S(1,1) parameter</a:t>
            </a:r>
          </a:p>
        </p:txBody>
      </p:sp>
      <p:sp>
        <p:nvSpPr>
          <p:cNvPr id="2" name="Slide Number Placeholder 1"/>
          <p:cNvSpPr>
            <a:spLocks noGrp="1"/>
          </p:cNvSpPr>
          <p:nvPr>
            <p:ph type="sldNum" sz="quarter" idx="12"/>
          </p:nvPr>
        </p:nvSpPr>
        <p:spPr/>
        <p:txBody>
          <a:bodyPr/>
          <a:lstStyle/>
          <a:p>
            <a:fld id="{D57F1E4F-1CFF-5643-939E-02111984F565}" type="slidenum">
              <a:rPr lang="en-US" smtClean="0"/>
              <a:t>25</a:t>
            </a:fld>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17" y="278460"/>
            <a:ext cx="10797248" cy="4023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349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662152"/>
            <a:ext cx="10160000" cy="1738648"/>
          </a:xfrm>
        </p:spPr>
        <p:txBody>
          <a:bodyPr>
            <a:normAutofit/>
          </a:bodyPr>
          <a:lstStyle/>
          <a:p>
            <a:pPr marL="114300" indent="0" algn="ctr">
              <a:buNone/>
            </a:pPr>
            <a:r>
              <a:rPr lang="en-US" sz="2000" dirty="0" smtClean="0"/>
              <a:t>Fig.9 : Simulated  results </a:t>
            </a:r>
            <a:r>
              <a:rPr lang="en-US" sz="2000" dirty="0"/>
              <a:t>of Second Order Dual Band </a:t>
            </a:r>
            <a:r>
              <a:rPr lang="en-US" sz="2000" dirty="0" err="1"/>
              <a:t>Band</a:t>
            </a:r>
            <a:r>
              <a:rPr lang="en-US" sz="2000" dirty="0"/>
              <a:t> Pass Filter of Type </a:t>
            </a:r>
            <a:r>
              <a:rPr lang="en-US" sz="2000" dirty="0">
                <a:latin typeface="Times New Roman" pitchFamily="18" charset="0"/>
                <a:cs typeface="Times New Roman" pitchFamily="18" charset="0"/>
              </a:rPr>
              <a:t>I</a:t>
            </a:r>
            <a:r>
              <a:rPr lang="en-US" sz="2000" dirty="0"/>
              <a:t> at </a:t>
            </a:r>
            <a:r>
              <a:rPr lang="en-US" sz="2000" dirty="0" smtClean="0"/>
              <a:t>S(2,1</a:t>
            </a:r>
            <a:r>
              <a:rPr lang="en-US" sz="2000" dirty="0"/>
              <a:t>) parameter</a:t>
            </a:r>
            <a:endParaRPr lang="en-IN" sz="2000" dirty="0"/>
          </a:p>
          <a:p>
            <a:pPr algn="ctr"/>
            <a:endParaRPr lang="en-IN" sz="2000" dirty="0"/>
          </a:p>
        </p:txBody>
      </p:sp>
      <p:sp>
        <p:nvSpPr>
          <p:cNvPr id="2" name="Slide Number Placeholder 1"/>
          <p:cNvSpPr>
            <a:spLocks noGrp="1"/>
          </p:cNvSpPr>
          <p:nvPr>
            <p:ph type="sldNum" sz="quarter" idx="12"/>
          </p:nvPr>
        </p:nvSpPr>
        <p:spPr/>
        <p:txBody>
          <a:bodyPr/>
          <a:lstStyle/>
          <a:p>
            <a:fld id="{D57F1E4F-1CFF-5643-939E-02111984F565}" type="slidenum">
              <a:rPr lang="en-US" smtClean="0"/>
              <a:t>26</a:t>
            </a:fld>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33" y="368614"/>
            <a:ext cx="104298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1790162" y="643945"/>
            <a:ext cx="46364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84312" y="694745"/>
            <a:ext cx="629188"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57456" y="159954"/>
            <a:ext cx="1312216" cy="369332"/>
          </a:xfrm>
          <a:prstGeom prst="rect">
            <a:avLst/>
          </a:prstGeom>
          <a:noFill/>
        </p:spPr>
        <p:txBody>
          <a:bodyPr wrap="square" rtlCol="0">
            <a:spAutoFit/>
          </a:bodyPr>
          <a:lstStyle/>
          <a:p>
            <a:r>
              <a:rPr lang="en-US" dirty="0" smtClean="0"/>
              <a:t>Pass Band 1</a:t>
            </a:r>
            <a:endParaRPr lang="en-IN" dirty="0"/>
          </a:p>
        </p:txBody>
      </p:sp>
      <p:sp>
        <p:nvSpPr>
          <p:cNvPr id="22" name="TextBox 21"/>
          <p:cNvSpPr txBox="1"/>
          <p:nvPr/>
        </p:nvSpPr>
        <p:spPr>
          <a:xfrm>
            <a:off x="5481435" y="875407"/>
            <a:ext cx="1312216" cy="646331"/>
          </a:xfrm>
          <a:prstGeom prst="rect">
            <a:avLst/>
          </a:prstGeom>
          <a:noFill/>
        </p:spPr>
        <p:txBody>
          <a:bodyPr wrap="square" rtlCol="0">
            <a:spAutoFit/>
          </a:bodyPr>
          <a:lstStyle/>
          <a:p>
            <a:pPr algn="ctr"/>
            <a:r>
              <a:rPr lang="en-US" dirty="0" smtClean="0"/>
              <a:t>Pass Band</a:t>
            </a:r>
          </a:p>
          <a:p>
            <a:pPr algn="ctr"/>
            <a:r>
              <a:rPr lang="en-US" dirty="0" smtClean="0"/>
              <a:t> 2</a:t>
            </a:r>
            <a:endParaRPr lang="en-IN" dirty="0"/>
          </a:p>
        </p:txBody>
      </p:sp>
      <p:sp>
        <p:nvSpPr>
          <p:cNvPr id="9" name="Oval 8"/>
          <p:cNvSpPr/>
          <p:nvPr/>
        </p:nvSpPr>
        <p:spPr>
          <a:xfrm>
            <a:off x="2884322" y="3782558"/>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 name="Straight Arrow Connector 9"/>
          <p:cNvCxnSpPr/>
          <p:nvPr/>
        </p:nvCxnSpPr>
        <p:spPr>
          <a:xfrm flipV="1">
            <a:off x="3056850" y="3782558"/>
            <a:ext cx="671079" cy="81951"/>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50914" y="3590272"/>
            <a:ext cx="485476" cy="369332"/>
          </a:xfrm>
          <a:prstGeom prst="rect">
            <a:avLst/>
          </a:prstGeom>
        </p:spPr>
        <p:txBody>
          <a:bodyPr wrap="square">
            <a:spAutoFit/>
          </a:bodyPr>
          <a:lstStyle/>
          <a:p>
            <a:r>
              <a:rPr lang="en-US" dirty="0" smtClean="0"/>
              <a:t>TZ</a:t>
            </a:r>
            <a:r>
              <a:rPr lang="en-US" sz="1100" dirty="0" smtClean="0"/>
              <a:t>1</a:t>
            </a:r>
            <a:endParaRPr lang="en-IN" dirty="0"/>
          </a:p>
        </p:txBody>
      </p:sp>
    </p:spTree>
    <p:extLst>
      <p:ext uri="{BB962C8B-B14F-4D97-AF65-F5344CB8AC3E}">
        <p14:creationId xmlns:p14="http://schemas.microsoft.com/office/powerpoint/2010/main" val="130373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279" y="4941910"/>
            <a:ext cx="10160000" cy="1649389"/>
          </a:xfrm>
        </p:spPr>
        <p:txBody>
          <a:bodyPr>
            <a:normAutofit/>
          </a:bodyPr>
          <a:lstStyle/>
          <a:p>
            <a:pPr algn="just">
              <a:buFont typeface="Wingdings" pitchFamily="2" charset="2"/>
              <a:buChar char="Ø"/>
            </a:pPr>
            <a:r>
              <a:rPr lang="en-US" sz="2100" dirty="0" smtClean="0"/>
              <a:t>The resonant frequencies for the first and second pass bands are 1.8GHz and 5.8GHz respectively.</a:t>
            </a:r>
          </a:p>
          <a:p>
            <a:pPr algn="just">
              <a:buFont typeface="Wingdings" pitchFamily="2" charset="2"/>
              <a:buChar char="Ø"/>
            </a:pPr>
            <a:r>
              <a:rPr lang="en-US" sz="2100" dirty="0" smtClean="0"/>
              <a:t>A transmission zero has been observed at 2.7GHz for the Type </a:t>
            </a:r>
            <a:r>
              <a:rPr lang="en-US" sz="2100" dirty="0" smtClean="0">
                <a:latin typeface="Times New Roman" pitchFamily="18" charset="0"/>
                <a:cs typeface="Times New Roman" pitchFamily="18" charset="0"/>
              </a:rPr>
              <a:t>I </a:t>
            </a:r>
            <a:r>
              <a:rPr lang="en-US" sz="2100" dirty="0" smtClean="0">
                <a:cs typeface="Times New Roman" pitchFamily="18" charset="0"/>
              </a:rPr>
              <a:t>design.</a:t>
            </a:r>
            <a:endParaRPr lang="en-US" sz="2100" dirty="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40" y="207895"/>
            <a:ext cx="10677279" cy="3991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5863" y="4217056"/>
            <a:ext cx="10024056" cy="400110"/>
          </a:xfrm>
          <a:prstGeom prst="rect">
            <a:avLst/>
          </a:prstGeom>
        </p:spPr>
        <p:txBody>
          <a:bodyPr wrap="square">
            <a:spAutoFit/>
          </a:bodyPr>
          <a:lstStyle/>
          <a:p>
            <a:pPr marL="114300" indent="0">
              <a:buNone/>
            </a:pPr>
            <a:r>
              <a:rPr lang="en-US" sz="2000" dirty="0" smtClean="0"/>
              <a:t>Fig.11 : Simulated  results of </a:t>
            </a:r>
            <a:r>
              <a:rPr lang="en-US" sz="2000" dirty="0"/>
              <a:t>band pass </a:t>
            </a:r>
            <a:r>
              <a:rPr lang="en-US" sz="2000" dirty="0" smtClean="0"/>
              <a:t>filter </a:t>
            </a:r>
            <a:r>
              <a:rPr lang="en-US" sz="2000" dirty="0"/>
              <a:t>T</a:t>
            </a:r>
            <a:r>
              <a:rPr lang="en-US" sz="2000" dirty="0" smtClean="0"/>
              <a:t>ype </a:t>
            </a:r>
            <a:r>
              <a:rPr lang="en-US" sz="2000" dirty="0" smtClean="0">
                <a:latin typeface="Times New Roman" pitchFamily="18" charset="0"/>
                <a:cs typeface="Times New Roman" pitchFamily="18" charset="0"/>
              </a:rPr>
              <a:t>I</a:t>
            </a:r>
            <a:r>
              <a:rPr lang="en-US" sz="2000" dirty="0" smtClean="0"/>
              <a:t> at both S(1,1) &amp; </a:t>
            </a:r>
            <a:r>
              <a:rPr lang="en-US" sz="2000" dirty="0"/>
              <a:t>S(2,1) parameter</a:t>
            </a:r>
            <a:endParaRPr lang="en-IN"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t>27</a:t>
            </a:fld>
            <a:endParaRPr lang="en-US" dirty="0"/>
          </a:p>
        </p:txBody>
      </p:sp>
      <p:sp>
        <p:nvSpPr>
          <p:cNvPr id="6" name="Oval 5"/>
          <p:cNvSpPr/>
          <p:nvPr/>
        </p:nvSpPr>
        <p:spPr>
          <a:xfrm>
            <a:off x="2839872" y="3738108"/>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 name="Straight Arrow Connector 7"/>
          <p:cNvCxnSpPr/>
          <p:nvPr/>
        </p:nvCxnSpPr>
        <p:spPr>
          <a:xfrm flipV="1">
            <a:off x="3012400" y="3738108"/>
            <a:ext cx="671079" cy="81951"/>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06464" y="3545822"/>
            <a:ext cx="485476" cy="369332"/>
          </a:xfrm>
          <a:prstGeom prst="rect">
            <a:avLst/>
          </a:prstGeom>
        </p:spPr>
        <p:txBody>
          <a:bodyPr wrap="square">
            <a:spAutoFit/>
          </a:bodyPr>
          <a:lstStyle/>
          <a:p>
            <a:r>
              <a:rPr lang="en-US" dirty="0" smtClean="0"/>
              <a:t>TZ</a:t>
            </a:r>
            <a:r>
              <a:rPr lang="en-US" sz="1100" dirty="0" smtClean="0"/>
              <a:t>1</a:t>
            </a:r>
            <a:endParaRPr lang="en-IN" dirty="0"/>
          </a:p>
        </p:txBody>
      </p:sp>
      <p:cxnSp>
        <p:nvCxnSpPr>
          <p:cNvPr id="9" name="Straight Arrow Connector 8"/>
          <p:cNvCxnSpPr/>
          <p:nvPr/>
        </p:nvCxnSpPr>
        <p:spPr>
          <a:xfrm>
            <a:off x="1712888" y="502276"/>
            <a:ext cx="46364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48707" y="565955"/>
            <a:ext cx="629188"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0182" y="18285"/>
            <a:ext cx="1312216" cy="369332"/>
          </a:xfrm>
          <a:prstGeom prst="rect">
            <a:avLst/>
          </a:prstGeom>
          <a:noFill/>
        </p:spPr>
        <p:txBody>
          <a:bodyPr wrap="square" rtlCol="0">
            <a:spAutoFit/>
          </a:bodyPr>
          <a:lstStyle/>
          <a:p>
            <a:r>
              <a:rPr lang="en-US" dirty="0" smtClean="0"/>
              <a:t>Pass Band 1</a:t>
            </a:r>
            <a:endParaRPr lang="en-IN" dirty="0"/>
          </a:p>
        </p:txBody>
      </p:sp>
      <p:sp>
        <p:nvSpPr>
          <p:cNvPr id="13" name="TextBox 12"/>
          <p:cNvSpPr txBox="1"/>
          <p:nvPr/>
        </p:nvSpPr>
        <p:spPr>
          <a:xfrm>
            <a:off x="5545830" y="746617"/>
            <a:ext cx="1312216" cy="646331"/>
          </a:xfrm>
          <a:prstGeom prst="rect">
            <a:avLst/>
          </a:prstGeom>
          <a:noFill/>
        </p:spPr>
        <p:txBody>
          <a:bodyPr wrap="square" rtlCol="0">
            <a:spAutoFit/>
          </a:bodyPr>
          <a:lstStyle/>
          <a:p>
            <a:pPr algn="ctr"/>
            <a:r>
              <a:rPr lang="en-US" dirty="0" smtClean="0"/>
              <a:t>Pass Band</a:t>
            </a:r>
          </a:p>
          <a:p>
            <a:pPr algn="ctr"/>
            <a:r>
              <a:rPr lang="en-US" dirty="0" smtClean="0"/>
              <a:t> 2</a:t>
            </a:r>
            <a:endParaRPr lang="en-IN" dirty="0"/>
          </a:p>
        </p:txBody>
      </p:sp>
    </p:spTree>
    <p:extLst>
      <p:ext uri="{BB962C8B-B14F-4D97-AF65-F5344CB8AC3E}">
        <p14:creationId xmlns:p14="http://schemas.microsoft.com/office/powerpoint/2010/main" val="2580228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09760" y="1132523"/>
            <a:ext cx="6666059" cy="3568266"/>
          </a:xfrm>
          <a:prstGeom prst="rect">
            <a:avLst/>
          </a:prstGeom>
        </p:spPr>
      </p:pic>
      <p:sp>
        <p:nvSpPr>
          <p:cNvPr id="6" name="TextBox 5"/>
          <p:cNvSpPr txBox="1"/>
          <p:nvPr/>
        </p:nvSpPr>
        <p:spPr>
          <a:xfrm>
            <a:off x="1220409" y="5290098"/>
            <a:ext cx="9093021" cy="707886"/>
          </a:xfrm>
          <a:prstGeom prst="rect">
            <a:avLst/>
          </a:prstGeom>
          <a:noFill/>
        </p:spPr>
        <p:txBody>
          <a:bodyPr wrap="square" rtlCol="0">
            <a:spAutoFit/>
          </a:bodyPr>
          <a:lstStyle/>
          <a:p>
            <a:pPr algn="ctr"/>
            <a:r>
              <a:rPr lang="en-US" sz="2000" dirty="0" smtClean="0"/>
              <a:t>Fig.12 : Proposed layout of Second Order Dual Band </a:t>
            </a:r>
            <a:r>
              <a:rPr lang="en-US" sz="2000" dirty="0" err="1" smtClean="0"/>
              <a:t>Band</a:t>
            </a:r>
            <a:r>
              <a:rPr lang="en-US" sz="2000" dirty="0" smtClean="0"/>
              <a:t> Pass Filter </a:t>
            </a:r>
            <a:r>
              <a:rPr lang="en-US" sz="2000" dirty="0"/>
              <a:t>T</a:t>
            </a:r>
            <a:r>
              <a:rPr lang="en-US" sz="2000" dirty="0" smtClean="0"/>
              <a:t>ype </a:t>
            </a:r>
            <a:r>
              <a:rPr lang="en-US" sz="2000" dirty="0">
                <a:latin typeface="Times New Roman" pitchFamily="18" charset="0"/>
                <a:cs typeface="Times New Roman" pitchFamily="18" charset="0"/>
              </a:rPr>
              <a:t>II</a:t>
            </a:r>
            <a:r>
              <a:rPr lang="en-US" sz="2000" dirty="0" smtClean="0"/>
              <a:t> at 1.8 and 5.8 GHz. </a:t>
            </a:r>
            <a:endParaRPr lang="en-IN" sz="2000" dirty="0"/>
          </a:p>
        </p:txBody>
      </p:sp>
      <p:sp>
        <p:nvSpPr>
          <p:cNvPr id="7" name="Slide Number Placeholder 6"/>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811980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662152"/>
            <a:ext cx="10160000" cy="1738648"/>
          </a:xfrm>
        </p:spPr>
        <p:txBody>
          <a:bodyPr>
            <a:normAutofit/>
          </a:bodyPr>
          <a:lstStyle/>
          <a:p>
            <a:pPr marL="114300" indent="0" algn="ctr">
              <a:buNone/>
            </a:pPr>
            <a:r>
              <a:rPr lang="en-US" sz="2000" dirty="0" smtClean="0"/>
              <a:t>Fig.13 : Simulated  results </a:t>
            </a:r>
            <a:r>
              <a:rPr lang="en-US" sz="2000" dirty="0"/>
              <a:t>of Second Order Dual Band </a:t>
            </a:r>
            <a:r>
              <a:rPr lang="en-US" sz="2000" dirty="0" err="1"/>
              <a:t>Band</a:t>
            </a:r>
            <a:r>
              <a:rPr lang="en-US" sz="2000" dirty="0"/>
              <a:t> Pass Filter Type </a:t>
            </a:r>
            <a:r>
              <a:rPr lang="en-US" sz="2000" dirty="0" smtClean="0">
                <a:latin typeface="Times New Roman" pitchFamily="18" charset="0"/>
                <a:cs typeface="Times New Roman" pitchFamily="18" charset="0"/>
              </a:rPr>
              <a:t>II</a:t>
            </a:r>
            <a:r>
              <a:rPr lang="en-US" sz="2000" dirty="0" smtClean="0"/>
              <a:t> </a:t>
            </a:r>
            <a:r>
              <a:rPr lang="en-US" sz="2000" dirty="0"/>
              <a:t>at </a:t>
            </a:r>
            <a:r>
              <a:rPr lang="en-US" sz="2000" dirty="0" smtClean="0"/>
              <a:t>S(1,1</a:t>
            </a:r>
            <a:r>
              <a:rPr lang="en-US" sz="2000" dirty="0"/>
              <a:t>) parameter</a:t>
            </a:r>
            <a:endParaRPr lang="en-IN" sz="2000" dirty="0"/>
          </a:p>
          <a:p>
            <a:pPr algn="ct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219"/>
            <a:ext cx="11177454" cy="416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2894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A8534-B560-4326-A48B-827C51A3D3E3}"/>
              </a:ext>
            </a:extLst>
          </p:cNvPr>
          <p:cNvSpPr>
            <a:spLocks noGrp="1"/>
          </p:cNvSpPr>
          <p:nvPr>
            <p:ph type="title"/>
          </p:nvPr>
        </p:nvSpPr>
        <p:spPr>
          <a:xfrm>
            <a:off x="646111" y="452718"/>
            <a:ext cx="9404723" cy="868568"/>
          </a:xfrm>
        </p:spPr>
        <p:txBody>
          <a:bodyPr/>
          <a:lstStyle/>
          <a:p>
            <a:pPr algn="ctr"/>
            <a:r>
              <a:rPr lang="en-US" dirty="0"/>
              <a:t>MOTIVATION</a:t>
            </a:r>
          </a:p>
        </p:txBody>
      </p:sp>
      <p:sp>
        <p:nvSpPr>
          <p:cNvPr id="3" name="Content Placeholder 2">
            <a:extLst>
              <a:ext uri="{FF2B5EF4-FFF2-40B4-BE49-F238E27FC236}">
                <a16:creationId xmlns:a16="http://schemas.microsoft.com/office/drawing/2014/main" xmlns="" id="{236D7432-1AE7-4FE5-A98B-FD2086539617}"/>
              </a:ext>
            </a:extLst>
          </p:cNvPr>
          <p:cNvSpPr>
            <a:spLocks noGrp="1"/>
          </p:cNvSpPr>
          <p:nvPr>
            <p:ph idx="1"/>
          </p:nvPr>
        </p:nvSpPr>
        <p:spPr>
          <a:xfrm>
            <a:off x="435419" y="1621597"/>
            <a:ext cx="10743710" cy="4784952"/>
          </a:xfrm>
        </p:spPr>
        <p:txBody>
          <a:bodyPr vert="horz" lIns="91440" tIns="45720" rIns="91440" bIns="45720" rtlCol="0" anchor="t">
            <a:normAutofit/>
          </a:bodyPr>
          <a:lstStyle/>
          <a:p>
            <a:pPr algn="just">
              <a:buFont typeface="Wingdings"/>
              <a:buChar char="Ø"/>
            </a:pPr>
            <a:r>
              <a:rPr lang="en" sz="2400" dirty="0">
                <a:ea typeface="+mj-lt"/>
                <a:cs typeface="+mj-lt"/>
              </a:rPr>
              <a:t>As tremendous demand for Multi-band bandpass filters (BPFs) with excellent performance and compact size is need of an hour .Due to the distinct properties of multiband BPFs, such as wide rejection band, deep transmission zeros, high selectivity, sharp roll-off rate, and tunable behavior, they have a specific place in the RF receivers.</a:t>
            </a:r>
            <a:endParaRPr lang="en-US" dirty="0"/>
          </a:p>
          <a:p>
            <a:pPr algn="just">
              <a:buFont typeface="Wingdings"/>
              <a:buChar char="Ø"/>
            </a:pPr>
            <a:endParaRPr lang="en" sz="2400" dirty="0">
              <a:ea typeface="+mj-lt"/>
              <a:cs typeface="+mj-lt"/>
            </a:endParaRPr>
          </a:p>
          <a:p>
            <a:pPr algn="just">
              <a:buFont typeface="Wingdings"/>
              <a:buChar char="Ø"/>
            </a:pPr>
            <a:r>
              <a:rPr lang="en" sz="2400" dirty="0">
                <a:ea typeface="+mj-lt"/>
                <a:cs typeface="+mj-lt"/>
              </a:rPr>
              <a:t>Therefore, this method demonstrates good dual-pass band performance with sharpened out-of-band rejection skirts and deepened mutual band isolation. </a:t>
            </a:r>
            <a:endParaRPr lang="en"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03573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39427"/>
            <a:ext cx="10160000" cy="1880315"/>
          </a:xfrm>
        </p:spPr>
        <p:txBody>
          <a:bodyPr>
            <a:normAutofit/>
          </a:bodyPr>
          <a:lstStyle/>
          <a:p>
            <a:pPr marL="114300" indent="0" algn="ctr">
              <a:buNone/>
            </a:pPr>
            <a:r>
              <a:rPr lang="en-US" sz="2000" dirty="0" smtClean="0"/>
              <a:t>Fig.14 : Simulated  results of </a:t>
            </a:r>
            <a:r>
              <a:rPr lang="en-US" sz="2000" dirty="0"/>
              <a:t>Second Order Dual Band </a:t>
            </a:r>
            <a:r>
              <a:rPr lang="en-US" sz="2000" dirty="0" err="1"/>
              <a:t>Band</a:t>
            </a:r>
            <a:r>
              <a:rPr lang="en-US" sz="2000" dirty="0"/>
              <a:t> Pass Filter Type </a:t>
            </a:r>
            <a:r>
              <a:rPr lang="en-US" sz="2000" dirty="0">
                <a:latin typeface="Times New Roman" pitchFamily="18" charset="0"/>
                <a:cs typeface="Times New Roman" pitchFamily="18" charset="0"/>
              </a:rPr>
              <a:t>II </a:t>
            </a:r>
            <a:r>
              <a:rPr lang="en-US" sz="2000" dirty="0" smtClean="0"/>
              <a:t>at S(2,1) parameter</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33" y="296038"/>
            <a:ext cx="10935505" cy="407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D57F1E4F-1CFF-5643-939E-02111984F565}" type="slidenum">
              <a:rPr lang="en-US" smtClean="0"/>
              <a:t>30</a:t>
            </a:fld>
            <a:endParaRPr lang="en-US" dirty="0"/>
          </a:p>
        </p:txBody>
      </p:sp>
      <p:cxnSp>
        <p:nvCxnSpPr>
          <p:cNvPr id="6" name="Straight Arrow Connector 5"/>
          <p:cNvCxnSpPr/>
          <p:nvPr/>
        </p:nvCxnSpPr>
        <p:spPr>
          <a:xfrm>
            <a:off x="1881744" y="568640"/>
            <a:ext cx="46364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09702" y="696714"/>
            <a:ext cx="629188"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57456" y="224349"/>
            <a:ext cx="1312216" cy="369332"/>
          </a:xfrm>
          <a:prstGeom prst="rect">
            <a:avLst/>
          </a:prstGeom>
          <a:noFill/>
        </p:spPr>
        <p:txBody>
          <a:bodyPr wrap="square" rtlCol="0">
            <a:spAutoFit/>
          </a:bodyPr>
          <a:lstStyle/>
          <a:p>
            <a:r>
              <a:rPr lang="en-US" dirty="0" smtClean="0"/>
              <a:t>Pass Band 1</a:t>
            </a:r>
            <a:endParaRPr lang="en-IN" dirty="0"/>
          </a:p>
        </p:txBody>
      </p:sp>
      <p:sp>
        <p:nvSpPr>
          <p:cNvPr id="8" name="TextBox 7"/>
          <p:cNvSpPr txBox="1"/>
          <p:nvPr/>
        </p:nvSpPr>
        <p:spPr>
          <a:xfrm>
            <a:off x="6468188" y="270280"/>
            <a:ext cx="1312216" cy="369332"/>
          </a:xfrm>
          <a:prstGeom prst="rect">
            <a:avLst/>
          </a:prstGeom>
          <a:noFill/>
        </p:spPr>
        <p:txBody>
          <a:bodyPr wrap="square" rtlCol="0">
            <a:spAutoFit/>
          </a:bodyPr>
          <a:lstStyle/>
          <a:p>
            <a:r>
              <a:rPr lang="en-US" dirty="0" smtClean="0"/>
              <a:t>Pass Band 2</a:t>
            </a:r>
            <a:endParaRPr lang="en-IN" dirty="0"/>
          </a:p>
        </p:txBody>
      </p:sp>
      <p:sp>
        <p:nvSpPr>
          <p:cNvPr id="9" name="Oval 8"/>
          <p:cNvSpPr/>
          <p:nvPr/>
        </p:nvSpPr>
        <p:spPr>
          <a:xfrm>
            <a:off x="2868518" y="3869415"/>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p:cNvSpPr/>
          <p:nvPr/>
        </p:nvSpPr>
        <p:spPr>
          <a:xfrm>
            <a:off x="5456543" y="3309473"/>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Oval 10"/>
          <p:cNvSpPr/>
          <p:nvPr/>
        </p:nvSpPr>
        <p:spPr>
          <a:xfrm>
            <a:off x="7457631" y="2819445"/>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Arrow Connector 11"/>
          <p:cNvCxnSpPr>
            <a:stCxn id="9" idx="6"/>
          </p:cNvCxnSpPr>
          <p:nvPr/>
        </p:nvCxnSpPr>
        <p:spPr>
          <a:xfrm>
            <a:off x="3041046" y="3951366"/>
            <a:ext cx="370939" cy="0"/>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p:cNvCxnSpPr>
          <p:nvPr/>
        </p:nvCxnSpPr>
        <p:spPr>
          <a:xfrm>
            <a:off x="5542807" y="3473375"/>
            <a:ext cx="0" cy="244421"/>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p:cNvCxnSpPr>
          <p:nvPr/>
        </p:nvCxnSpPr>
        <p:spPr>
          <a:xfrm>
            <a:off x="7543895" y="2983347"/>
            <a:ext cx="0" cy="313426"/>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7912" y="3766700"/>
            <a:ext cx="485476" cy="369332"/>
          </a:xfrm>
          <a:prstGeom prst="rect">
            <a:avLst/>
          </a:prstGeom>
        </p:spPr>
        <p:txBody>
          <a:bodyPr wrap="square">
            <a:spAutoFit/>
          </a:bodyPr>
          <a:lstStyle/>
          <a:p>
            <a:r>
              <a:rPr lang="en-US" dirty="0" smtClean="0"/>
              <a:t>TZ</a:t>
            </a:r>
            <a:r>
              <a:rPr lang="en-US" sz="1100" dirty="0" smtClean="0"/>
              <a:t>1</a:t>
            </a:r>
            <a:endParaRPr lang="en-IN" dirty="0"/>
          </a:p>
        </p:txBody>
      </p:sp>
      <p:sp>
        <p:nvSpPr>
          <p:cNvPr id="16" name="Rectangle 15"/>
          <p:cNvSpPr/>
          <p:nvPr/>
        </p:nvSpPr>
        <p:spPr>
          <a:xfrm>
            <a:off x="5307868" y="3673099"/>
            <a:ext cx="485476" cy="369332"/>
          </a:xfrm>
          <a:prstGeom prst="rect">
            <a:avLst/>
          </a:prstGeom>
        </p:spPr>
        <p:txBody>
          <a:bodyPr wrap="square">
            <a:spAutoFit/>
          </a:bodyPr>
          <a:lstStyle/>
          <a:p>
            <a:r>
              <a:rPr lang="en-US" dirty="0" smtClean="0"/>
              <a:t>TZ</a:t>
            </a:r>
            <a:r>
              <a:rPr lang="en-US" sz="1100" dirty="0"/>
              <a:t>2</a:t>
            </a:r>
            <a:endParaRPr lang="en-IN" dirty="0"/>
          </a:p>
        </p:txBody>
      </p:sp>
      <p:sp>
        <p:nvSpPr>
          <p:cNvPr id="17" name="Rectangle 16"/>
          <p:cNvSpPr/>
          <p:nvPr/>
        </p:nvSpPr>
        <p:spPr>
          <a:xfrm>
            <a:off x="7301157" y="3331589"/>
            <a:ext cx="485476" cy="369332"/>
          </a:xfrm>
          <a:prstGeom prst="rect">
            <a:avLst/>
          </a:prstGeom>
        </p:spPr>
        <p:txBody>
          <a:bodyPr wrap="square">
            <a:spAutoFit/>
          </a:bodyPr>
          <a:lstStyle/>
          <a:p>
            <a:r>
              <a:rPr lang="en-US" dirty="0" smtClean="0"/>
              <a:t>TZ</a:t>
            </a:r>
            <a:r>
              <a:rPr lang="en-US" sz="1100" dirty="0"/>
              <a:t>3</a:t>
            </a:r>
            <a:endParaRPr lang="en-IN" dirty="0"/>
          </a:p>
        </p:txBody>
      </p:sp>
    </p:spTree>
    <p:extLst>
      <p:ext uri="{BB962C8B-B14F-4D97-AF65-F5344CB8AC3E}">
        <p14:creationId xmlns:p14="http://schemas.microsoft.com/office/powerpoint/2010/main" val="1598035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41279" y="4993426"/>
            <a:ext cx="10160000" cy="1649389"/>
          </a:xfrm>
        </p:spPr>
        <p:txBody>
          <a:bodyPr>
            <a:normAutofit/>
          </a:bodyPr>
          <a:lstStyle/>
          <a:p>
            <a:pPr algn="just">
              <a:buFont typeface="Wingdings" pitchFamily="2" charset="2"/>
              <a:buChar char="Ø"/>
            </a:pPr>
            <a:r>
              <a:rPr lang="en-US" sz="2000" dirty="0"/>
              <a:t>The resonant frequencies for the first and second pass bands are 1.8GHz and 5.8GHz respectively.</a:t>
            </a:r>
          </a:p>
          <a:p>
            <a:pPr algn="just">
              <a:buFont typeface="Wingdings" pitchFamily="2" charset="2"/>
              <a:buChar char="Ø"/>
            </a:pPr>
            <a:r>
              <a:rPr lang="en-US" sz="2000" dirty="0"/>
              <a:t>A transmission </a:t>
            </a:r>
            <a:r>
              <a:rPr lang="en-US" sz="2000" dirty="0" smtClean="0"/>
              <a:t>zeroes </a:t>
            </a:r>
            <a:r>
              <a:rPr lang="en-US" sz="2000" dirty="0"/>
              <a:t>has been observed </a:t>
            </a:r>
            <a:r>
              <a:rPr lang="en-US" sz="2000" dirty="0" smtClean="0"/>
              <a:t>are 2.7GHz, 4.7GHz</a:t>
            </a:r>
            <a:r>
              <a:rPr lang="en-US" sz="2000" dirty="0"/>
              <a:t> </a:t>
            </a:r>
            <a:r>
              <a:rPr lang="en-US" sz="2000" dirty="0" smtClean="0"/>
              <a:t>and 6.3GHz  </a:t>
            </a:r>
            <a:r>
              <a:rPr lang="en-US" sz="2000" dirty="0"/>
              <a:t>for the </a:t>
            </a:r>
            <a:r>
              <a:rPr lang="en-US" sz="2000" dirty="0" smtClean="0"/>
              <a:t>type </a:t>
            </a:r>
            <a:r>
              <a:rPr lang="en-US" sz="2000" dirty="0" smtClean="0">
                <a:latin typeface="Times New Roman" pitchFamily="18" charset="0"/>
                <a:cs typeface="Times New Roman" pitchFamily="18" charset="0"/>
              </a:rPr>
              <a:t>II </a:t>
            </a:r>
            <a:r>
              <a:rPr lang="en-US" sz="2000" dirty="0">
                <a:cs typeface="Times New Roman" pitchFamily="18" charset="0"/>
              </a:rPr>
              <a:t>design</a:t>
            </a:r>
            <a:r>
              <a:rPr lang="en-US" sz="2000" dirty="0" smtClean="0">
                <a:cs typeface="Times New Roman" pitchFamily="18" charset="0"/>
              </a:rPr>
              <a:t>.</a:t>
            </a:r>
            <a:endParaRPr lang="en-IN" sz="2000" dirty="0" smtClean="0"/>
          </a:p>
        </p:txBody>
      </p:sp>
      <p:sp>
        <p:nvSpPr>
          <p:cNvPr id="5" name="Rectangle 4"/>
          <p:cNvSpPr/>
          <p:nvPr/>
        </p:nvSpPr>
        <p:spPr>
          <a:xfrm>
            <a:off x="781316" y="4217056"/>
            <a:ext cx="10024056" cy="707886"/>
          </a:xfrm>
          <a:prstGeom prst="rect">
            <a:avLst/>
          </a:prstGeom>
        </p:spPr>
        <p:txBody>
          <a:bodyPr wrap="square">
            <a:spAutoFit/>
          </a:bodyPr>
          <a:lstStyle/>
          <a:p>
            <a:pPr marL="114300" indent="0" algn="ctr">
              <a:buNone/>
            </a:pPr>
            <a:r>
              <a:rPr lang="en-US" sz="2000" dirty="0" smtClean="0"/>
              <a:t>Fig.15 : Simulated  results of </a:t>
            </a:r>
            <a:r>
              <a:rPr lang="en-US" sz="2000" dirty="0"/>
              <a:t>Second Order Dual Band </a:t>
            </a:r>
            <a:r>
              <a:rPr lang="en-US" sz="2000" dirty="0" err="1"/>
              <a:t>Band</a:t>
            </a:r>
            <a:r>
              <a:rPr lang="en-US" sz="2000" dirty="0"/>
              <a:t> Pass Filter Type </a:t>
            </a:r>
            <a:r>
              <a:rPr lang="en-US" sz="2000" dirty="0">
                <a:latin typeface="Times New Roman" pitchFamily="18" charset="0"/>
                <a:cs typeface="Times New Roman" pitchFamily="18" charset="0"/>
              </a:rPr>
              <a:t>II </a:t>
            </a:r>
            <a:r>
              <a:rPr lang="en-US" sz="2000" dirty="0" smtClean="0"/>
              <a:t>at both S(1,1) &amp; </a:t>
            </a:r>
            <a:r>
              <a:rPr lang="en-US" sz="2000" dirty="0"/>
              <a:t>S(2,1) parameter</a:t>
            </a:r>
            <a:endParaRPr lang="en-IN" sz="2000" dirty="0"/>
          </a:p>
        </p:txBody>
      </p:sp>
      <p:sp>
        <p:nvSpPr>
          <p:cNvPr id="7" name="Slide Number Placeholder 6"/>
          <p:cNvSpPr>
            <a:spLocks noGrp="1"/>
          </p:cNvSpPr>
          <p:nvPr>
            <p:ph type="sldNum" sz="quarter" idx="12"/>
          </p:nvPr>
        </p:nvSpPr>
        <p:spPr/>
        <p:txBody>
          <a:bodyPr/>
          <a:lstStyle/>
          <a:p>
            <a:fld id="{D57F1E4F-1CFF-5643-939E-02111984F565}" type="slidenum">
              <a:rPr lang="en-US" smtClean="0"/>
              <a:t>31</a:t>
            </a:fld>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34" y="201188"/>
            <a:ext cx="104298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976110" y="3588583"/>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p:cNvSpPr/>
          <p:nvPr/>
        </p:nvSpPr>
        <p:spPr>
          <a:xfrm>
            <a:off x="5456543" y="3059496"/>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Oval 8"/>
          <p:cNvSpPr/>
          <p:nvPr/>
        </p:nvSpPr>
        <p:spPr>
          <a:xfrm>
            <a:off x="7368731" y="2582168"/>
            <a:ext cx="172528" cy="163902"/>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p:cNvCxnSpPr>
            <a:stCxn id="2" idx="6"/>
          </p:cNvCxnSpPr>
          <p:nvPr/>
        </p:nvCxnSpPr>
        <p:spPr>
          <a:xfrm>
            <a:off x="3148638" y="3670534"/>
            <a:ext cx="370939" cy="0"/>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4"/>
          </p:cNvCxnSpPr>
          <p:nvPr/>
        </p:nvCxnSpPr>
        <p:spPr>
          <a:xfrm>
            <a:off x="5542807" y="3223398"/>
            <a:ext cx="0" cy="244421"/>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4"/>
          </p:cNvCxnSpPr>
          <p:nvPr/>
        </p:nvCxnSpPr>
        <p:spPr>
          <a:xfrm>
            <a:off x="7454995" y="2746070"/>
            <a:ext cx="0" cy="313426"/>
          </a:xfrm>
          <a:prstGeom prst="straightConnector1">
            <a:avLst/>
          </a:prstGeom>
          <a:ln w="1905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45504" y="3485868"/>
            <a:ext cx="485476" cy="369332"/>
          </a:xfrm>
          <a:prstGeom prst="rect">
            <a:avLst/>
          </a:prstGeom>
        </p:spPr>
        <p:txBody>
          <a:bodyPr wrap="square">
            <a:spAutoFit/>
          </a:bodyPr>
          <a:lstStyle/>
          <a:p>
            <a:r>
              <a:rPr lang="en-US" dirty="0" smtClean="0"/>
              <a:t>TZ</a:t>
            </a:r>
            <a:r>
              <a:rPr lang="en-US" sz="1100" dirty="0" smtClean="0"/>
              <a:t>1</a:t>
            </a:r>
            <a:endParaRPr lang="en-IN" dirty="0"/>
          </a:p>
        </p:txBody>
      </p:sp>
      <p:sp>
        <p:nvSpPr>
          <p:cNvPr id="16" name="Rectangle 15"/>
          <p:cNvSpPr/>
          <p:nvPr/>
        </p:nvSpPr>
        <p:spPr>
          <a:xfrm>
            <a:off x="5307868" y="3423122"/>
            <a:ext cx="485476" cy="369332"/>
          </a:xfrm>
          <a:prstGeom prst="rect">
            <a:avLst/>
          </a:prstGeom>
        </p:spPr>
        <p:txBody>
          <a:bodyPr wrap="square">
            <a:spAutoFit/>
          </a:bodyPr>
          <a:lstStyle/>
          <a:p>
            <a:r>
              <a:rPr lang="en-US" dirty="0" smtClean="0"/>
              <a:t>TZ</a:t>
            </a:r>
            <a:r>
              <a:rPr lang="en-US" sz="1100" dirty="0"/>
              <a:t>2</a:t>
            </a:r>
            <a:endParaRPr lang="en-IN" dirty="0"/>
          </a:p>
        </p:txBody>
      </p:sp>
      <p:sp>
        <p:nvSpPr>
          <p:cNvPr id="17" name="Rectangle 16"/>
          <p:cNvSpPr/>
          <p:nvPr/>
        </p:nvSpPr>
        <p:spPr>
          <a:xfrm>
            <a:off x="7212257" y="3094312"/>
            <a:ext cx="485476" cy="369332"/>
          </a:xfrm>
          <a:prstGeom prst="rect">
            <a:avLst/>
          </a:prstGeom>
        </p:spPr>
        <p:txBody>
          <a:bodyPr wrap="square">
            <a:spAutoFit/>
          </a:bodyPr>
          <a:lstStyle/>
          <a:p>
            <a:r>
              <a:rPr lang="en-US" dirty="0" smtClean="0"/>
              <a:t>TZ</a:t>
            </a:r>
            <a:r>
              <a:rPr lang="en-US" sz="1100" dirty="0"/>
              <a:t>3</a:t>
            </a:r>
            <a:endParaRPr lang="en-IN" dirty="0"/>
          </a:p>
        </p:txBody>
      </p:sp>
      <p:cxnSp>
        <p:nvCxnSpPr>
          <p:cNvPr id="15" name="Straight Arrow Connector 14"/>
          <p:cNvCxnSpPr/>
          <p:nvPr/>
        </p:nvCxnSpPr>
        <p:spPr>
          <a:xfrm>
            <a:off x="2010534" y="465608"/>
            <a:ext cx="46364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58186" y="567924"/>
            <a:ext cx="629188"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6246" y="121317"/>
            <a:ext cx="1312216" cy="369332"/>
          </a:xfrm>
          <a:prstGeom prst="rect">
            <a:avLst/>
          </a:prstGeom>
          <a:noFill/>
        </p:spPr>
        <p:txBody>
          <a:bodyPr wrap="square" rtlCol="0">
            <a:spAutoFit/>
          </a:bodyPr>
          <a:lstStyle/>
          <a:p>
            <a:r>
              <a:rPr lang="en-US" dirty="0" smtClean="0"/>
              <a:t>Pass Band 1</a:t>
            </a:r>
            <a:endParaRPr lang="en-IN" dirty="0"/>
          </a:p>
        </p:txBody>
      </p:sp>
      <p:sp>
        <p:nvSpPr>
          <p:cNvPr id="20" name="TextBox 19"/>
          <p:cNvSpPr txBox="1"/>
          <p:nvPr/>
        </p:nvSpPr>
        <p:spPr>
          <a:xfrm>
            <a:off x="6416672" y="141490"/>
            <a:ext cx="1312216" cy="369332"/>
          </a:xfrm>
          <a:prstGeom prst="rect">
            <a:avLst/>
          </a:prstGeom>
          <a:noFill/>
        </p:spPr>
        <p:txBody>
          <a:bodyPr wrap="square" rtlCol="0">
            <a:spAutoFit/>
          </a:bodyPr>
          <a:lstStyle/>
          <a:p>
            <a:r>
              <a:rPr lang="en-US" dirty="0" smtClean="0"/>
              <a:t>Pass Band 2</a:t>
            </a:r>
            <a:endParaRPr lang="en-IN" dirty="0"/>
          </a:p>
        </p:txBody>
      </p:sp>
    </p:spTree>
    <p:extLst>
      <p:ext uri="{BB962C8B-B14F-4D97-AF65-F5344CB8AC3E}">
        <p14:creationId xmlns:p14="http://schemas.microsoft.com/office/powerpoint/2010/main" val="1674197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DC493-9A3C-416C-A2C2-6250F1D0DEDA}"/>
              </a:ext>
            </a:extLst>
          </p:cNvPr>
          <p:cNvSpPr>
            <a:spLocks noGrp="1"/>
          </p:cNvSpPr>
          <p:nvPr>
            <p:ph type="title"/>
          </p:nvPr>
        </p:nvSpPr>
        <p:spPr>
          <a:xfrm>
            <a:off x="646111" y="452718"/>
            <a:ext cx="9404723" cy="782304"/>
          </a:xfrm>
        </p:spPr>
        <p:txBody>
          <a:bodyPr/>
          <a:lstStyle/>
          <a:p>
            <a:r>
              <a:rPr lang="en-US" dirty="0"/>
              <a:t>TOOLS REQUIRED</a:t>
            </a:r>
          </a:p>
        </p:txBody>
      </p:sp>
      <p:sp>
        <p:nvSpPr>
          <p:cNvPr id="3" name="Content Placeholder 2">
            <a:extLst>
              <a:ext uri="{FF2B5EF4-FFF2-40B4-BE49-F238E27FC236}">
                <a16:creationId xmlns:a16="http://schemas.microsoft.com/office/drawing/2014/main" xmlns="" id="{8C00B624-AA2B-42F9-B8B6-AB93519EEAE1}"/>
              </a:ext>
            </a:extLst>
          </p:cNvPr>
          <p:cNvSpPr>
            <a:spLocks noGrp="1"/>
          </p:cNvSpPr>
          <p:nvPr>
            <p:ph idx="1"/>
          </p:nvPr>
        </p:nvSpPr>
        <p:spPr>
          <a:xfrm>
            <a:off x="643237" y="1449069"/>
            <a:ext cx="8946541" cy="4195481"/>
          </a:xfrm>
        </p:spPr>
        <p:txBody>
          <a:bodyPr vert="horz" lIns="91440" tIns="45720" rIns="91440" bIns="45720" rtlCol="0" anchor="t">
            <a:normAutofit/>
          </a:bodyPr>
          <a:lstStyle/>
          <a:p>
            <a:pPr>
              <a:buFont typeface="Wingdings" charset="2"/>
              <a:buChar char="Ø"/>
            </a:pPr>
            <a:r>
              <a:rPr lang="en-US" sz="2400" dirty="0"/>
              <a:t>HFSS </a:t>
            </a:r>
            <a:r>
              <a:rPr lang="en-US" sz="2400" dirty="0" smtClean="0"/>
              <a:t>Software (HFSS.15)</a:t>
            </a:r>
            <a:endParaRPr lang="en-US" sz="2400" dirty="0"/>
          </a:p>
        </p:txBody>
      </p:sp>
      <p:sp>
        <p:nvSpPr>
          <p:cNvPr id="4" name="AutoShape 2" descr="HFSS - Softronic Autom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8" name="Picture 4" descr="HFSS - Softronic Autom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303" y="2101850"/>
            <a:ext cx="2530184" cy="253018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825338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a:xfrm>
            <a:off x="609600" y="1587321"/>
            <a:ext cx="10160000" cy="4800600"/>
          </a:xfrm>
        </p:spPr>
        <p:txBody>
          <a:bodyPr/>
          <a:lstStyle/>
          <a:p>
            <a:pPr marL="114300" indent="0" algn="just">
              <a:lnSpc>
                <a:spcPct val="150000"/>
              </a:lnSpc>
              <a:buNone/>
            </a:pPr>
            <a:r>
              <a:rPr lang="en-US" dirty="0"/>
              <a:t>A synthesis method for Dual-Band micro-strip Band pass filter at central frequencies of 1.8GHz and 5.8GHz has been designed using λ/4 SIRs. Further the design has been modified by the fusion of J and K inverters. In proposed design with inverters the transmission lines are placed close to each other, which leads to reduction in overall circuit size. This improved design has also produced two transmission zeros at 4.7 and 6.3GHz. The inclusion of these transmission zeros have shown good out-of-band rejection which is highly desirable in filter design.</a:t>
            </a:r>
            <a:endParaRPr lang="en-IN" dirty="0"/>
          </a:p>
          <a:p>
            <a:pPr marL="114300" indent="0" algn="just">
              <a:lnSpc>
                <a:spcPct val="150000"/>
              </a:lnSpc>
              <a:buNone/>
            </a:pPr>
            <a:endParaRPr lang="en-IN" dirty="0"/>
          </a:p>
        </p:txBody>
      </p:sp>
      <p:sp>
        <p:nvSpPr>
          <p:cNvPr id="4" name="Slide Number Placeholder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535888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E3569-4F0D-4E07-B690-2844E2D81EEC}"/>
              </a:ext>
            </a:extLst>
          </p:cNvPr>
          <p:cNvSpPr>
            <a:spLocks noGrp="1"/>
          </p:cNvSpPr>
          <p:nvPr>
            <p:ph type="title"/>
          </p:nvPr>
        </p:nvSpPr>
        <p:spPr>
          <a:xfrm>
            <a:off x="646111" y="452718"/>
            <a:ext cx="9404723" cy="868568"/>
          </a:xfrm>
        </p:spPr>
        <p:txBody>
          <a:bodyPr/>
          <a:lstStyle/>
          <a:p>
            <a:pPr algn="ctr"/>
            <a:r>
              <a:rPr lang="en-US" dirty="0"/>
              <a:t>TIMELINE</a:t>
            </a:r>
          </a:p>
        </p:txBody>
      </p:sp>
      <p:graphicFrame>
        <p:nvGraphicFramePr>
          <p:cNvPr id="4" name="Table 4">
            <a:extLst>
              <a:ext uri="{FF2B5EF4-FFF2-40B4-BE49-F238E27FC236}">
                <a16:creationId xmlns:a16="http://schemas.microsoft.com/office/drawing/2014/main" xmlns="" id="{388013DD-A709-4DFD-9750-737E714B1252}"/>
              </a:ext>
            </a:extLst>
          </p:cNvPr>
          <p:cNvGraphicFramePr>
            <a:graphicFrameLocks noGrp="1"/>
          </p:cNvGraphicFramePr>
          <p:nvPr>
            <p:extLst>
              <p:ext uri="{D42A27DB-BD31-4B8C-83A1-F6EECF244321}">
                <p14:modId xmlns:p14="http://schemas.microsoft.com/office/powerpoint/2010/main" val="4135041617"/>
              </p:ext>
            </p:extLst>
          </p:nvPr>
        </p:nvGraphicFramePr>
        <p:xfrm>
          <a:off x="569206" y="1496290"/>
          <a:ext cx="10107383" cy="3529517"/>
        </p:xfrm>
        <a:graphic>
          <a:graphicData uri="http://schemas.openxmlformats.org/drawingml/2006/table">
            <a:tbl>
              <a:tblPr firstRow="1" bandRow="1">
                <a:tableStyleId>{5C22544A-7EE6-4342-B048-85BDC9FD1C3A}</a:tableStyleId>
              </a:tblPr>
              <a:tblGrid>
                <a:gridCol w="2842705">
                  <a:extLst>
                    <a:ext uri="{9D8B030D-6E8A-4147-A177-3AD203B41FA5}">
                      <a16:colId xmlns:a16="http://schemas.microsoft.com/office/drawing/2014/main" xmlns="" val="2639489898"/>
                    </a:ext>
                  </a:extLst>
                </a:gridCol>
                <a:gridCol w="871710">
                  <a:extLst>
                    <a:ext uri="{9D8B030D-6E8A-4147-A177-3AD203B41FA5}">
                      <a16:colId xmlns:a16="http://schemas.microsoft.com/office/drawing/2014/main" xmlns="" val="422097012"/>
                    </a:ext>
                  </a:extLst>
                </a:gridCol>
                <a:gridCol w="871710"/>
                <a:gridCol w="910283">
                  <a:extLst>
                    <a:ext uri="{9D8B030D-6E8A-4147-A177-3AD203B41FA5}">
                      <a16:colId xmlns:a16="http://schemas.microsoft.com/office/drawing/2014/main" xmlns="" val="4138628149"/>
                    </a:ext>
                  </a:extLst>
                </a:gridCol>
                <a:gridCol w="910283"/>
                <a:gridCol w="1820566">
                  <a:extLst>
                    <a:ext uri="{9D8B030D-6E8A-4147-A177-3AD203B41FA5}">
                      <a16:colId xmlns:a16="http://schemas.microsoft.com/office/drawing/2014/main" xmlns="" val="21593276"/>
                    </a:ext>
                  </a:extLst>
                </a:gridCol>
                <a:gridCol w="1880126">
                  <a:extLst>
                    <a:ext uri="{9D8B030D-6E8A-4147-A177-3AD203B41FA5}">
                      <a16:colId xmlns:a16="http://schemas.microsoft.com/office/drawing/2014/main" xmlns="" val="1707197943"/>
                    </a:ext>
                  </a:extLst>
                </a:gridCol>
              </a:tblGrid>
              <a:tr h="708357">
                <a:tc>
                  <a:txBody>
                    <a:bodyPr/>
                    <a:lstStyle/>
                    <a:p>
                      <a:r>
                        <a:rPr lang="en-US" b="1" dirty="0">
                          <a:solidFill>
                            <a:sysClr val="windowText" lastClr="000000"/>
                          </a:solidFill>
                        </a:rPr>
                        <a:t>ACTIVITY/TIMELINE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April</a:t>
                      </a:r>
                    </a:p>
                    <a:p>
                      <a:pPr lvl="0">
                        <a:buNone/>
                      </a:pPr>
                      <a:endParaRPr lang="en-US"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May</a:t>
                      </a:r>
                    </a:p>
                    <a:p>
                      <a:pPr lvl="0">
                        <a:buNone/>
                      </a:pPr>
                      <a:endParaRPr lang="en-US"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June</a:t>
                      </a:r>
                    </a:p>
                    <a:p>
                      <a:endParaRPr lang="en-US"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July</a:t>
                      </a:r>
                    </a:p>
                    <a:p>
                      <a:endParaRPr lang="en-US"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04907401"/>
                  </a:ext>
                </a:extLst>
              </a:tr>
              <a:tr h="705290">
                <a:tc>
                  <a:txBody>
                    <a:bodyPr/>
                    <a:lstStyle/>
                    <a:p>
                      <a:r>
                        <a:rPr lang="en-US" b="1" dirty="0">
                          <a:solidFill>
                            <a:sysClr val="windowText" lastClr="000000"/>
                          </a:solidFill>
                        </a:rPr>
                        <a:t>Literature Survey</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F6FF"/>
                    </a:solidFill>
                  </a:tcPr>
                </a:tc>
                <a:tc gridSpan="2">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88313677"/>
                  </a:ext>
                </a:extLst>
              </a:tr>
              <a:tr h="705290">
                <a:tc>
                  <a:txBody>
                    <a:bodyPr/>
                    <a:lstStyle/>
                    <a:p>
                      <a:r>
                        <a:rPr lang="en-US" b="1" dirty="0">
                          <a:solidFill>
                            <a:sysClr val="windowText" lastClr="000000"/>
                          </a:solidFill>
                        </a:rPr>
                        <a:t>Problem Identification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EBD9"/>
                    </a:solidFill>
                  </a:tcPr>
                </a:tc>
                <a:tc>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30856092"/>
                  </a:ext>
                </a:extLst>
              </a:tr>
              <a:tr h="705290">
                <a:tc>
                  <a:txBody>
                    <a:bodyPr/>
                    <a:lstStyle/>
                    <a:p>
                      <a:r>
                        <a:rPr lang="en-US" b="1" dirty="0" smtClean="0">
                          <a:solidFill>
                            <a:sysClr val="windowText" lastClr="000000"/>
                          </a:solidFill>
                        </a:rPr>
                        <a:t>Design &amp; Simulation</a:t>
                      </a:r>
                      <a:endParaRPr lang="en-US" b="1" dirty="0">
                        <a:solidFill>
                          <a:sysClr val="windowText" lastClr="0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ECE9"/>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DECFE"/>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10339697"/>
                  </a:ext>
                </a:extLst>
              </a:tr>
              <a:tr h="705290">
                <a:tc>
                  <a:txBody>
                    <a:bodyPr/>
                    <a:lstStyle/>
                    <a:p>
                      <a:r>
                        <a:rPr lang="en-US" b="1" dirty="0">
                          <a:solidFill>
                            <a:sysClr val="windowText" lastClr="000000"/>
                          </a:solidFill>
                        </a:rPr>
                        <a:t>Documentation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gridSpan="2">
                  <a:txBody>
                    <a:bodyPr/>
                    <a:lstStyle/>
                    <a:p>
                      <a:pPr lvl="0">
                        <a:buNone/>
                      </a:pP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CFBDC"/>
                    </a:solidFill>
                  </a:tcPr>
                </a:tc>
                <a:extLst>
                  <a:ext uri="{0D108BD9-81ED-4DB2-BD59-A6C34878D82A}">
                    <a16:rowId xmlns:a16="http://schemas.microsoft.com/office/drawing/2014/main" xmlns="" val="3845399515"/>
                  </a:ext>
                </a:extLst>
              </a:tr>
            </a:tbl>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66276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C33C3-CE43-4DFB-929C-CEB0AC51E10E}"/>
              </a:ext>
            </a:extLst>
          </p:cNvPr>
          <p:cNvSpPr>
            <a:spLocks noGrp="1"/>
          </p:cNvSpPr>
          <p:nvPr>
            <p:ph type="title"/>
          </p:nvPr>
        </p:nvSpPr>
        <p:spPr>
          <a:xfrm>
            <a:off x="717998" y="280190"/>
            <a:ext cx="9404723" cy="595399"/>
          </a:xfrm>
        </p:spPr>
        <p:txBody>
          <a:bodyPr/>
          <a:lstStyle/>
          <a:p>
            <a:pPr algn="ctr"/>
            <a:r>
              <a:rPr lang="en-US" dirty="0"/>
              <a:t>REFERENCES</a:t>
            </a:r>
          </a:p>
        </p:txBody>
      </p:sp>
      <p:sp>
        <p:nvSpPr>
          <p:cNvPr id="3" name="Content Placeholder 2">
            <a:extLst>
              <a:ext uri="{FF2B5EF4-FFF2-40B4-BE49-F238E27FC236}">
                <a16:creationId xmlns:a16="http://schemas.microsoft.com/office/drawing/2014/main" xmlns="" id="{D649EF36-0EE7-43A9-8D27-3B2FE94B6657}"/>
              </a:ext>
            </a:extLst>
          </p:cNvPr>
          <p:cNvSpPr>
            <a:spLocks noGrp="1"/>
          </p:cNvSpPr>
          <p:nvPr>
            <p:ph idx="1"/>
          </p:nvPr>
        </p:nvSpPr>
        <p:spPr>
          <a:xfrm>
            <a:off x="228647" y="803134"/>
            <a:ext cx="10858729" cy="5762613"/>
          </a:xfrm>
        </p:spPr>
        <p:txBody>
          <a:bodyPr vert="horz" lIns="91440" tIns="45720" rIns="91440" bIns="45720" rtlCol="0" anchor="t">
            <a:noAutofit/>
          </a:bodyPr>
          <a:lstStyle/>
          <a:p>
            <a:pPr algn="just">
              <a:buFont typeface="Wingdings"/>
              <a:buChar char="Ø"/>
            </a:pPr>
            <a:r>
              <a:rPr lang="en" sz="2200" dirty="0">
                <a:ea typeface="+mj-lt"/>
                <a:cs typeface="+mj-lt"/>
              </a:rPr>
              <a:t>S. Zhang and L. Zhu, “Synthesis method for even-order symmetrical Chebyshev bandpass filters with alternative</a:t>
            </a:r>
            <a:r>
              <a:rPr lang="en-US" sz="2200" dirty="0">
                <a:ea typeface="+mj-lt"/>
                <a:cs typeface="+mj-lt"/>
              </a:rPr>
              <a:t> J/K</a:t>
            </a:r>
            <a:r>
              <a:rPr lang="en" sz="2200" dirty="0">
                <a:ea typeface="+mj-lt"/>
                <a:cs typeface="+mj-lt"/>
              </a:rPr>
              <a:t> inverters and </a:t>
            </a:r>
            <a:r>
              <a:rPr lang="el" sz="2200" dirty="0">
                <a:ea typeface="+mj-lt"/>
                <a:cs typeface="+mj-lt"/>
              </a:rPr>
              <a:t>λ</a:t>
            </a:r>
            <a:r>
              <a:rPr lang="en-US" sz="2200" dirty="0">
                <a:ea typeface="+mj-lt"/>
                <a:cs typeface="+mj-lt"/>
              </a:rPr>
              <a:t>/4 </a:t>
            </a:r>
            <a:r>
              <a:rPr lang="en" sz="2200" dirty="0">
                <a:ea typeface="+mj-lt"/>
                <a:cs typeface="+mj-lt"/>
              </a:rPr>
              <a:t>resonators,” IEEE Trans. Microw. Theory Techn., vol. 61, no. 2, pp. 808–816, Feb. 2013.</a:t>
            </a:r>
            <a:r>
              <a:rPr lang="en-US" sz="2200" dirty="0">
                <a:ea typeface="+mj-lt"/>
                <a:cs typeface="+mj-lt"/>
              </a:rPr>
              <a:t> </a:t>
            </a:r>
            <a:endParaRPr lang="en-US" sz="2200" dirty="0"/>
          </a:p>
          <a:p>
            <a:pPr algn="just">
              <a:buFont typeface="Wingdings" pitchFamily="2" charset="2"/>
              <a:buChar char="Ø"/>
            </a:pPr>
            <a:r>
              <a:rPr lang="en" sz="2200" dirty="0">
                <a:ea typeface="+mj-lt"/>
                <a:cs typeface="+mj-lt"/>
              </a:rPr>
              <a:t>J. Ha, S. Lee, B. W. Min, and Y. Lee, “Application of stepped-impedance technique for bandwidth control of dual-band filters,” IEEE Trans. Microw. Theory Techn., vol. 60, no. 7, pp. 2106–2114, Jul. 2012.</a:t>
            </a:r>
          </a:p>
          <a:p>
            <a:pPr algn="just">
              <a:buFont typeface="Wingdings"/>
              <a:buChar char="Ø"/>
            </a:pPr>
            <a:r>
              <a:rPr lang="en" sz="2200" dirty="0">
                <a:ea typeface="+mj-lt"/>
                <a:cs typeface="+mj-lt"/>
              </a:rPr>
              <a:t>S. Zhang, L. Zhu, and R. Li, “Compact quadruplet bandpass filter based on alternative</a:t>
            </a:r>
            <a:r>
              <a:rPr lang="en-US" sz="2200" dirty="0">
                <a:ea typeface="+mj-lt"/>
                <a:cs typeface="+mj-lt"/>
              </a:rPr>
              <a:t> J/K</a:t>
            </a:r>
            <a:r>
              <a:rPr lang="en" sz="2200" dirty="0">
                <a:ea typeface="+mj-lt"/>
                <a:cs typeface="+mj-lt"/>
              </a:rPr>
              <a:t> inverters and </a:t>
            </a:r>
            <a:r>
              <a:rPr lang="el" sz="2200" dirty="0">
                <a:ea typeface="+mj-lt"/>
                <a:cs typeface="+mj-lt"/>
              </a:rPr>
              <a:t>λ</a:t>
            </a:r>
            <a:r>
              <a:rPr lang="en-US" sz="2200" dirty="0">
                <a:ea typeface="+mj-lt"/>
                <a:cs typeface="+mj-lt"/>
              </a:rPr>
              <a:t>/4 </a:t>
            </a:r>
            <a:r>
              <a:rPr lang="en" sz="2200" dirty="0">
                <a:ea typeface="+mj-lt"/>
                <a:cs typeface="+mj-lt"/>
              </a:rPr>
              <a:t> resonators,” IEEE, Microw. Wireless Compon. Lett., vol. 22, no. 5, pp. 224–226, May 2012.</a:t>
            </a:r>
          </a:p>
          <a:p>
            <a:pPr algn="just">
              <a:buFont typeface="Wingdings"/>
              <a:buChar char="Ø"/>
            </a:pPr>
            <a:r>
              <a:rPr lang="en-US" dirty="0">
                <a:ea typeface="+mj-lt"/>
                <a:cs typeface="+mj-lt"/>
              </a:rPr>
              <a:t>Songbai Zhang and Lei Zhu " Synthesis Design of Dual-Band </a:t>
            </a:r>
            <a:r>
              <a:rPr lang="en-US" dirty="0" smtClean="0">
                <a:ea typeface="+mj-lt"/>
                <a:cs typeface="+mj-lt"/>
              </a:rPr>
              <a:t>Band pass </a:t>
            </a:r>
            <a:r>
              <a:rPr lang="en-US" dirty="0">
                <a:ea typeface="+mj-lt"/>
                <a:cs typeface="+mj-lt"/>
              </a:rPr>
              <a:t>Filters With λ/4 Stepped-Impedance Resonators" IEEE transactions on microwave theory and techniques, vol. 61, no. 5, May 2013</a:t>
            </a:r>
            <a:r>
              <a:rPr lang="en-US" dirty="0" smtClean="0">
                <a:ea typeface="+mj-lt"/>
                <a:cs typeface="+mj-lt"/>
              </a:rPr>
              <a:t>.</a:t>
            </a:r>
            <a:r>
              <a:rPr lang="en" sz="2200" dirty="0">
                <a:ea typeface="+mj-lt"/>
                <a:cs typeface="+mj-lt"/>
              </a:rPr>
              <a:t> </a:t>
            </a:r>
            <a:endParaRPr lang="en" dirty="0">
              <a:ea typeface="+mj-lt"/>
              <a:cs typeface="+mj-lt"/>
            </a:endParaRPr>
          </a:p>
          <a:p>
            <a:pPr algn="just">
              <a:buFont typeface="Wingdings"/>
              <a:buChar char="Ø"/>
            </a:pPr>
            <a:r>
              <a:rPr lang="en-US" dirty="0" smtClean="0">
                <a:ea typeface="+mj-lt"/>
                <a:cs typeface="+mj-lt"/>
              </a:rPr>
              <a:t>Y</a:t>
            </a:r>
            <a:r>
              <a:rPr lang="en-US" dirty="0">
                <a:ea typeface="+mj-lt"/>
                <a:cs typeface="+mj-lt"/>
              </a:rPr>
              <a:t>. P. Zhang and M. Sun, “Dual-band </a:t>
            </a:r>
            <a:r>
              <a:rPr lang="en-US" dirty="0" smtClean="0">
                <a:ea typeface="+mj-lt"/>
                <a:cs typeface="+mj-lt"/>
              </a:rPr>
              <a:t>micro strip band pass </a:t>
            </a:r>
            <a:r>
              <a:rPr lang="en-US" dirty="0">
                <a:ea typeface="+mj-lt"/>
                <a:cs typeface="+mj-lt"/>
              </a:rPr>
              <a:t>filter using stepped-impedance resonators with new coupling scheme,” IEEE Trans. Microw. Theory Techn., vol. 54, no. 10, pp. 3779–3785, Oct. 2006.</a:t>
            </a:r>
            <a:endParaRPr lang="en-US" dirty="0"/>
          </a:p>
          <a:p>
            <a:pPr algn="just">
              <a:buFont typeface="Wingdings"/>
              <a:buChar char="Ø"/>
            </a:pPr>
            <a:endParaRPr lang="en" sz="2200" dirty="0">
              <a:ea typeface="+mj-lt"/>
              <a:cs typeface="+mj-lt"/>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3452073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ectrical Circuit - Free PPT S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24" y="498765"/>
            <a:ext cx="6853380" cy="51400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12182" y="6082145"/>
            <a:ext cx="3075709" cy="830997"/>
          </a:xfrm>
          <a:prstGeom prst="rect">
            <a:avLst/>
          </a:prstGeom>
          <a:noFill/>
        </p:spPr>
        <p:txBody>
          <a:bodyPr wrap="square" rtlCol="0">
            <a:spAutoFit/>
          </a:bodyPr>
          <a:lstStyle/>
          <a:p>
            <a:r>
              <a:rPr lang="en-US" sz="2400" dirty="0" smtClean="0">
                <a:latin typeface="Arial Black" pitchFamily="34" charset="0"/>
              </a:rPr>
              <a:t>ANY QUERIES or SUGGESTIONS ?</a:t>
            </a:r>
            <a:endParaRPr lang="en-IN" sz="2400" dirty="0">
              <a:latin typeface="Arial Black"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4202557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40FF8-2A33-4B39-9CCA-2D1B69C28B39}"/>
              </a:ext>
            </a:extLst>
          </p:cNvPr>
          <p:cNvSpPr>
            <a:spLocks noGrp="1"/>
          </p:cNvSpPr>
          <p:nvPr>
            <p:ph type="title"/>
          </p:nvPr>
        </p:nvSpPr>
        <p:spPr>
          <a:xfrm>
            <a:off x="646111" y="452718"/>
            <a:ext cx="9404723" cy="940455"/>
          </a:xfrm>
        </p:spPr>
        <p:txBody>
          <a:bodyPr/>
          <a:lstStyle/>
          <a:p>
            <a:pPr algn="ctr"/>
            <a:r>
              <a:rPr lang="en-US" dirty="0"/>
              <a:t>OBJECTIVES</a:t>
            </a:r>
          </a:p>
        </p:txBody>
      </p:sp>
      <p:sp>
        <p:nvSpPr>
          <p:cNvPr id="3" name="Content Placeholder 2">
            <a:extLst>
              <a:ext uri="{FF2B5EF4-FFF2-40B4-BE49-F238E27FC236}">
                <a16:creationId xmlns:a16="http://schemas.microsoft.com/office/drawing/2014/main" xmlns="" id="{689A092B-506F-4793-AC80-1EC326C78045}"/>
              </a:ext>
            </a:extLst>
          </p:cNvPr>
          <p:cNvSpPr>
            <a:spLocks noGrp="1"/>
          </p:cNvSpPr>
          <p:nvPr>
            <p:ph idx="1"/>
          </p:nvPr>
        </p:nvSpPr>
        <p:spPr>
          <a:xfrm>
            <a:off x="643236" y="2024163"/>
            <a:ext cx="10427408" cy="4195481"/>
          </a:xfrm>
        </p:spPr>
        <p:txBody>
          <a:bodyPr vert="horz" lIns="91440" tIns="45720" rIns="91440" bIns="45720" rtlCol="0" anchor="t">
            <a:normAutofit/>
          </a:bodyPr>
          <a:lstStyle/>
          <a:p>
            <a:pPr algn="just">
              <a:buFont typeface="Wingdings"/>
              <a:buChar char="Ø"/>
            </a:pPr>
            <a:r>
              <a:rPr lang="en" sz="2400" dirty="0">
                <a:ea typeface="+mj-lt"/>
                <a:cs typeface="+mj-lt"/>
              </a:rPr>
              <a:t>To design a Dual-band band pass filter using Quarter wavelength SIR with pass bands at 5.8GHz and 1.8GHz</a:t>
            </a:r>
            <a:r>
              <a:rPr lang="en-US" sz="2400" dirty="0">
                <a:ea typeface="+mj-lt"/>
                <a:cs typeface="+mj-lt"/>
              </a:rPr>
              <a:t> .</a:t>
            </a:r>
            <a:endParaRPr lang="en-US" dirty="0"/>
          </a:p>
          <a:p>
            <a:pPr algn="just">
              <a:buFont typeface="Wingdings"/>
              <a:buChar char="Ø"/>
            </a:pPr>
            <a:endParaRPr lang="en-US" sz="2400" dirty="0"/>
          </a:p>
          <a:p>
            <a:pPr algn="just">
              <a:buFont typeface="Wingdings"/>
              <a:buChar char="Ø"/>
            </a:pPr>
            <a:r>
              <a:rPr lang="en" sz="2400" dirty="0" smtClean="0">
                <a:ea typeface="+mj-lt"/>
                <a:cs typeface="+mj-lt"/>
              </a:rPr>
              <a:t>To improve the characteristics, SIR's </a:t>
            </a:r>
            <a:r>
              <a:rPr lang="en" sz="2400" dirty="0">
                <a:ea typeface="+mj-lt"/>
                <a:cs typeface="+mj-lt"/>
              </a:rPr>
              <a:t>are sequentially cascaded by alternative J and K inverters.</a:t>
            </a:r>
            <a:r>
              <a:rPr lang="en-US" sz="2400" dirty="0">
                <a:ea typeface="+mj-lt"/>
                <a:cs typeface="+mj-lt"/>
              </a:rPr>
              <a:t> </a:t>
            </a:r>
            <a:endParaRPr lang="en-US" sz="2400"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53749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39FDD-8223-443D-AAD5-7BB534EDC844}"/>
              </a:ext>
            </a:extLst>
          </p:cNvPr>
          <p:cNvSpPr>
            <a:spLocks noGrp="1"/>
          </p:cNvSpPr>
          <p:nvPr>
            <p:ph type="title"/>
          </p:nvPr>
        </p:nvSpPr>
        <p:spPr>
          <a:xfrm>
            <a:off x="2122978" y="534886"/>
            <a:ext cx="7958331" cy="660286"/>
          </a:xfrm>
        </p:spPr>
        <p:txBody>
          <a:bodyPr/>
          <a:lstStyle/>
          <a:p>
            <a:pPr algn="ctr"/>
            <a:r>
              <a:rPr lang="en-US" dirty="0"/>
              <a:t>BACKGROUND</a:t>
            </a:r>
          </a:p>
        </p:txBody>
      </p:sp>
      <p:sp>
        <p:nvSpPr>
          <p:cNvPr id="5" name="Content Placeholder 4">
            <a:extLst>
              <a:ext uri="{FF2B5EF4-FFF2-40B4-BE49-F238E27FC236}">
                <a16:creationId xmlns:a16="http://schemas.microsoft.com/office/drawing/2014/main" xmlns="" id="{C7900D2C-F199-4F88-A17A-3313D93B4D4A}"/>
              </a:ext>
            </a:extLst>
          </p:cNvPr>
          <p:cNvSpPr>
            <a:spLocks noGrp="1"/>
          </p:cNvSpPr>
          <p:nvPr>
            <p:ph idx="1"/>
          </p:nvPr>
        </p:nvSpPr>
        <p:spPr>
          <a:xfrm>
            <a:off x="186035" y="1353655"/>
            <a:ext cx="11045635" cy="4971858"/>
          </a:xfrm>
        </p:spPr>
        <p:txBody>
          <a:bodyPr vert="horz" lIns="91440" tIns="45720" rIns="91440" bIns="45720" rtlCol="0" anchor="t">
            <a:normAutofit/>
          </a:bodyPr>
          <a:lstStyle/>
          <a:p>
            <a:pPr algn="just">
              <a:buFont typeface="Wingdings"/>
              <a:buChar char="Ø"/>
            </a:pPr>
            <a:r>
              <a:rPr lang="en-US" sz="2400" dirty="0">
                <a:ea typeface="+mj-lt"/>
                <a:cs typeface="+mj-lt"/>
              </a:rPr>
              <a:t>This project provides a generalized synthesis method for the design of novel dual-band band pass filter using microstrip-line topology.</a:t>
            </a:r>
            <a:endParaRPr lang="en-US" dirty="0"/>
          </a:p>
          <a:p>
            <a:pPr algn="just">
              <a:buClr>
                <a:srgbClr val="8AD0D6"/>
              </a:buClr>
              <a:buFont typeface="Wingdings"/>
              <a:buChar char="Ø"/>
            </a:pPr>
            <a:endParaRPr lang="en-US" sz="2400" dirty="0"/>
          </a:p>
          <a:p>
            <a:pPr algn="just">
              <a:buFont typeface="Wingdings"/>
              <a:buChar char="Ø"/>
            </a:pPr>
            <a:r>
              <a:rPr lang="en-US" sz="2400" dirty="0">
                <a:ea typeface="+mj-lt"/>
                <a:cs typeface="+mj-lt"/>
              </a:rPr>
              <a:t>It is an essential component for integration of miniaturized Dual-band systems.</a:t>
            </a:r>
          </a:p>
          <a:p>
            <a:pPr algn="just">
              <a:buClr>
                <a:srgbClr val="8AD0D6"/>
              </a:buClr>
              <a:buFont typeface="Wingdings"/>
              <a:buChar char="Ø"/>
            </a:pPr>
            <a:endParaRPr lang="en-US" sz="2400" dirty="0"/>
          </a:p>
          <a:p>
            <a:pPr algn="just">
              <a:buFont typeface="Wingdings"/>
              <a:buChar char="Ø"/>
            </a:pPr>
            <a:r>
              <a:rPr lang="en-US" sz="2400" b="1" dirty="0">
                <a:ea typeface="+mj-lt"/>
                <a:cs typeface="+mj-lt"/>
              </a:rPr>
              <a:t>DUAL-BAND BANDPASS FILTER:</a:t>
            </a:r>
            <a:endParaRPr lang="en-US" sz="2200" dirty="0">
              <a:ea typeface="+mj-lt"/>
              <a:cs typeface="+mj-lt"/>
            </a:endParaRPr>
          </a:p>
          <a:p>
            <a:pPr lvl="1" algn="just">
              <a:buClr>
                <a:schemeClr val="accent1"/>
              </a:buClr>
              <a:buFont typeface="Wingdings"/>
              <a:buChar char="ü"/>
            </a:pPr>
            <a:r>
              <a:rPr lang="en-US" sz="2400" dirty="0">
                <a:ea typeface="+mj-lt"/>
                <a:cs typeface="+mj-lt"/>
              </a:rPr>
              <a:t>Dual-band </a:t>
            </a:r>
            <a:r>
              <a:rPr lang="en-US" sz="2400" dirty="0" smtClean="0">
                <a:ea typeface="+mj-lt"/>
                <a:cs typeface="+mj-lt"/>
              </a:rPr>
              <a:t>band pass </a:t>
            </a:r>
            <a:r>
              <a:rPr lang="en-US" sz="2400" dirty="0">
                <a:ea typeface="+mj-lt"/>
                <a:cs typeface="+mj-lt"/>
              </a:rPr>
              <a:t>filters (BPFs) provide the functionality of two separate filters, but in the size of a single filter. </a:t>
            </a:r>
            <a:endParaRPr lang="en-US" sz="2400" dirty="0"/>
          </a:p>
        </p:txBody>
      </p:sp>
      <p:sp>
        <p:nvSpPr>
          <p:cNvPr id="3" name="Slide Number Placeholder 2"/>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41476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C56F2D-B22B-48B0-AD5E-1CD6850EE6C4}"/>
              </a:ext>
            </a:extLst>
          </p:cNvPr>
          <p:cNvSpPr>
            <a:spLocks noGrp="1"/>
          </p:cNvSpPr>
          <p:nvPr>
            <p:ph idx="1"/>
          </p:nvPr>
        </p:nvSpPr>
        <p:spPr>
          <a:xfrm>
            <a:off x="542595" y="270125"/>
            <a:ext cx="10427408" cy="6308952"/>
          </a:xfrm>
        </p:spPr>
        <p:txBody>
          <a:bodyPr vert="horz" lIns="91440" tIns="45720" rIns="91440" bIns="45720" rtlCol="0" anchor="t">
            <a:normAutofit/>
          </a:bodyPr>
          <a:lstStyle/>
          <a:p>
            <a:pPr algn="just">
              <a:buFont typeface="Wingdings"/>
              <a:buChar char="Ø"/>
            </a:pPr>
            <a:r>
              <a:rPr lang="en-US" sz="2400" b="1" dirty="0">
                <a:ea typeface="+mj-lt"/>
                <a:cs typeface="+mj-lt"/>
              </a:rPr>
              <a:t> QUATER-WAVELENGTH STEPPED-IMPEDANCE   RESONATORS(SIRS):</a:t>
            </a:r>
            <a:endParaRPr lang="en-US" dirty="0"/>
          </a:p>
          <a:p>
            <a:pPr marL="795020" lvl="1" indent="-342900" algn="just">
              <a:buClr>
                <a:schemeClr val="accent1"/>
              </a:buClr>
              <a:buFont typeface="Wingdings"/>
              <a:buChar char="ü"/>
            </a:pPr>
            <a:r>
              <a:rPr lang="en-US" sz="2400" dirty="0">
                <a:ea typeface="+mj-lt"/>
                <a:cs typeface="+mj-lt"/>
              </a:rPr>
              <a:t>Fundamental resonant elements that can operate from RF to millimeter-wave frequencies and can be used in many kinds of filters, oscillators and mixers.</a:t>
            </a:r>
            <a:endParaRPr lang="en-US" sz="2400" b="1" dirty="0">
              <a:ea typeface="+mj-lt"/>
              <a:cs typeface="+mj-lt"/>
            </a:endParaRPr>
          </a:p>
          <a:p>
            <a:pPr marL="795020" lvl="1" indent="-342900" algn="just">
              <a:buClr>
                <a:schemeClr val="accent1"/>
              </a:buClr>
              <a:buFont typeface="Wingdings"/>
              <a:buChar char="ü"/>
            </a:pPr>
            <a:r>
              <a:rPr lang="en-US" sz="2400" dirty="0">
                <a:ea typeface="+mj-lt"/>
                <a:cs typeface="+mj-lt"/>
              </a:rPr>
              <a:t>Quarter wave SIRs features a large central frequency ratio and small circuit size compared to others.</a:t>
            </a:r>
          </a:p>
          <a:p>
            <a:pPr lvl="1" algn="just">
              <a:buClr>
                <a:srgbClr val="8AD0D6"/>
              </a:buClr>
              <a:buFont typeface="Wingdings"/>
              <a:buChar char="ü"/>
            </a:pPr>
            <a:endParaRPr lang="en-US" sz="2400" dirty="0">
              <a:ea typeface="+mj-lt"/>
              <a:cs typeface="+mj-lt"/>
            </a:endParaRPr>
          </a:p>
          <a:p>
            <a:pPr algn="just">
              <a:buFont typeface="Wingdings"/>
              <a:buChar char="Ø"/>
            </a:pPr>
            <a:r>
              <a:rPr lang="en-US" sz="2400" b="1" dirty="0">
                <a:ea typeface="+mj-lt"/>
                <a:cs typeface="+mj-lt"/>
              </a:rPr>
              <a:t> J AND K INVERTERS:</a:t>
            </a:r>
            <a:endParaRPr lang="en-US" sz="2400" dirty="0">
              <a:ea typeface="+mj-lt"/>
              <a:cs typeface="+mj-lt"/>
            </a:endParaRPr>
          </a:p>
          <a:p>
            <a:pPr lvl="1" algn="just">
              <a:buClr>
                <a:schemeClr val="accent1"/>
              </a:buClr>
              <a:buFont typeface="Wingdings"/>
              <a:buChar char="ü"/>
            </a:pPr>
            <a:r>
              <a:rPr lang="en-US" sz="2400" dirty="0">
                <a:ea typeface="+mj-lt"/>
                <a:cs typeface="+mj-lt"/>
              </a:rPr>
              <a:t>Impedance and Admittance.</a:t>
            </a:r>
            <a:endParaRPr lang="en-US" sz="2400" b="1" dirty="0">
              <a:ea typeface="+mj-lt"/>
              <a:cs typeface="+mj-lt"/>
            </a:endParaRPr>
          </a:p>
          <a:p>
            <a:pPr lvl="1" algn="just">
              <a:buClr>
                <a:schemeClr val="accent1"/>
              </a:buClr>
              <a:buFont typeface="Wingdings"/>
              <a:buChar char="ü"/>
            </a:pPr>
            <a:r>
              <a:rPr lang="en-US" sz="2400" dirty="0">
                <a:ea typeface="+mj-lt"/>
                <a:cs typeface="+mj-lt"/>
              </a:rPr>
              <a:t>Inverters are two-port networks used in many RF and microwave filters. </a:t>
            </a:r>
          </a:p>
          <a:p>
            <a:pPr lvl="1" algn="just">
              <a:buClr>
                <a:schemeClr val="accent1"/>
              </a:buClr>
              <a:buFont typeface="Wingdings"/>
              <a:buChar char="ü"/>
            </a:pPr>
            <a:r>
              <a:rPr lang="en-US" sz="2400" dirty="0">
                <a:ea typeface="+mj-lt"/>
                <a:cs typeface="+mj-lt"/>
              </a:rPr>
              <a:t>They are used to convert a series element into a shunt element.</a:t>
            </a:r>
          </a:p>
          <a:p>
            <a:pPr lvl="1" algn="just">
              <a:buClr>
                <a:schemeClr val="accent1"/>
              </a:buClr>
              <a:buFont typeface="Wingdings"/>
              <a:buChar char="ü"/>
            </a:pPr>
            <a:r>
              <a:rPr lang="en-US" sz="2400" dirty="0">
                <a:ea typeface="+mj-lt"/>
                <a:cs typeface="+mj-lt"/>
              </a:rPr>
              <a:t>It is much easier to realize shunt elements in distributed circuits than series elements.</a:t>
            </a:r>
          </a:p>
          <a:p>
            <a:pPr lvl="1" algn="just">
              <a:buClr>
                <a:srgbClr val="8AD0D6"/>
              </a:buClr>
              <a:buFont typeface="Wingdings"/>
              <a:buChar char="Ø"/>
            </a:pPr>
            <a:endParaRPr lang="en-US" sz="2400" dirty="0">
              <a:ea typeface="+mj-lt"/>
              <a:cs typeface="+mj-lt"/>
            </a:endParaRPr>
          </a:p>
          <a:p>
            <a:pPr algn="just">
              <a:buClr>
                <a:srgbClr val="8AD0D6"/>
              </a:buClr>
              <a:buFont typeface="Wingdings"/>
              <a:buChar char="Ø"/>
            </a:pPr>
            <a:endParaRPr lang="en-US" sz="2400" b="1" dirty="0">
              <a:ea typeface="+mj-lt"/>
              <a:cs typeface="+mj-lt"/>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21660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B772F-B692-4DA1-803A-9EA6FA44FECF}"/>
              </a:ext>
            </a:extLst>
          </p:cNvPr>
          <p:cNvSpPr>
            <a:spLocks noGrp="1"/>
          </p:cNvSpPr>
          <p:nvPr>
            <p:ph type="title"/>
          </p:nvPr>
        </p:nvSpPr>
        <p:spPr>
          <a:xfrm>
            <a:off x="1750474" y="373075"/>
            <a:ext cx="7958331" cy="789682"/>
          </a:xfrm>
        </p:spPr>
        <p:txBody>
          <a:bodyPr/>
          <a:lstStyle/>
          <a:p>
            <a:pPr algn="ctr"/>
            <a:r>
              <a:rPr lang="en-US" dirty="0"/>
              <a:t>LITERATURE SURVEY</a:t>
            </a:r>
          </a:p>
        </p:txBody>
      </p:sp>
      <p:graphicFrame>
        <p:nvGraphicFramePr>
          <p:cNvPr id="5" name="Table 4"/>
          <p:cNvGraphicFramePr>
            <a:graphicFrameLocks noGrp="1"/>
          </p:cNvGraphicFramePr>
          <p:nvPr>
            <p:extLst>
              <p:ext uri="{D42A27DB-BD31-4B8C-83A1-F6EECF244321}">
                <p14:modId xmlns:p14="http://schemas.microsoft.com/office/powerpoint/2010/main" val="1982933355"/>
              </p:ext>
            </p:extLst>
          </p:nvPr>
        </p:nvGraphicFramePr>
        <p:xfrm>
          <a:off x="171362" y="1456266"/>
          <a:ext cx="11017338" cy="4587031"/>
        </p:xfrm>
        <a:graphic>
          <a:graphicData uri="http://schemas.openxmlformats.org/drawingml/2006/table">
            <a:tbl>
              <a:tblPr firstRow="1" bandRow="1">
                <a:tableStyleId>{5C22544A-7EE6-4342-B048-85BDC9FD1C3A}</a:tableStyleId>
              </a:tblPr>
              <a:tblGrid>
                <a:gridCol w="2960988"/>
                <a:gridCol w="8056350"/>
              </a:tblGrid>
              <a:tr h="545463">
                <a:tc>
                  <a:txBody>
                    <a:bodyPr/>
                    <a:lstStyle/>
                    <a:p>
                      <a:r>
                        <a:rPr lang="en-US" sz="1800" b="1" dirty="0" smtClean="0">
                          <a:solidFill>
                            <a:schemeClr val="tx1"/>
                          </a:solidFill>
                          <a:latin typeface="+mn-lt"/>
                          <a:cs typeface="Arial" pitchFamily="34" charset="0"/>
                        </a:rPr>
                        <a:t>Title</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dirty="0" smtClean="0">
                          <a:solidFill>
                            <a:schemeClr val="tx1"/>
                          </a:solidFill>
                          <a:ea typeface="+mj-lt"/>
                          <a:cs typeface="+mj-lt"/>
                        </a:rPr>
                        <a:t>Dual-band micro strip band pass filter using stepped-impedance resonators with new coupling scheme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3671">
                <a:tc>
                  <a:txBody>
                    <a:bodyPr/>
                    <a:lstStyle/>
                    <a:p>
                      <a:r>
                        <a:rPr lang="en-US" sz="1800" b="1" dirty="0" smtClean="0">
                          <a:solidFill>
                            <a:schemeClr val="tx1"/>
                          </a:solidFill>
                          <a:latin typeface="+mn-lt"/>
                          <a:cs typeface="Arial" pitchFamily="34" charset="0"/>
                        </a:rPr>
                        <a:t>Author</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dirty="0" smtClean="0">
                          <a:ea typeface="+mj-lt"/>
                          <a:cs typeface="+mj-lt"/>
                        </a:rPr>
                        <a:t>Y. P. Zhang and M. Sun</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8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Journal Name</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dirty="0" smtClean="0">
                          <a:ea typeface="+mj-lt"/>
                          <a:cs typeface="+mj-lt"/>
                        </a:rPr>
                        <a:t>IEEE Trans. Microw. Theory Techn., vol. 54, no. 10, pp. 3779–3785, Oct. 2006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4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filter</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b="0" dirty="0" smtClean="0">
                          <a:solidFill>
                            <a:schemeClr val="tx1"/>
                          </a:solidFill>
                        </a:rPr>
                        <a:t>Dual band band pass filter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structure</a:t>
                      </a:r>
                      <a:endParaRPr lang="en-IN" sz="1800" b="1" dirty="0" smtClean="0">
                        <a:solidFill>
                          <a:schemeClr val="tx1"/>
                        </a:solidFill>
                        <a:latin typeface="+mn-lt"/>
                        <a:cs typeface="Arial" pitchFamily="34" charset="0"/>
                      </a:endParaRP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dirty="0" smtClean="0">
                          <a:solidFill>
                            <a:schemeClr val="tx1"/>
                          </a:solidFill>
                          <a:ea typeface="+mj-lt"/>
                          <a:cs typeface="+mj-lt"/>
                        </a:rPr>
                        <a:t>stepped-impedance resonators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48637">
                <a:tc>
                  <a:txBody>
                    <a:bodyPr/>
                    <a:lstStyle/>
                    <a:p>
                      <a:r>
                        <a:rPr lang="en-US" sz="1800" b="1" dirty="0" smtClean="0">
                          <a:latin typeface="+mn-lt"/>
                        </a:rPr>
                        <a:t>Observation</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Font typeface="Wingdings" charset="2"/>
                        <a:buChar char="Ø"/>
                      </a:pPr>
                      <a:r>
                        <a:rPr lang="en-US" sz="1800" b="0" dirty="0" smtClean="0">
                          <a:ea typeface="+mj-lt"/>
                          <a:cs typeface="+mj-lt"/>
                        </a:rPr>
                        <a:t>A micro strip band pass filter using stepped-impedance resonators with two new coupling schemes was designed, fabricated, and tested in LTCC technology for dual-band applications at 2.4 and 5.2 GHz. </a:t>
                      </a:r>
                    </a:p>
                    <a:p>
                      <a:pPr algn="just">
                        <a:buFont typeface="Wingdings" charset="2"/>
                        <a:buChar char="Ø"/>
                      </a:pPr>
                      <a:r>
                        <a:rPr lang="en-US" sz="1800" b="0" dirty="0" smtClean="0">
                          <a:ea typeface="+mj-lt"/>
                          <a:cs typeface="+mj-lt"/>
                        </a:rPr>
                        <a:t>It was shown that the measured and simulated performances are in good agreement. </a:t>
                      </a:r>
                      <a:endParaRPr lang="en-US" sz="18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925796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07794543"/>
              </p:ext>
            </p:extLst>
          </p:nvPr>
        </p:nvGraphicFramePr>
        <p:xfrm>
          <a:off x="334508" y="1353689"/>
          <a:ext cx="10585538" cy="4861351"/>
        </p:xfrm>
        <a:graphic>
          <a:graphicData uri="http://schemas.openxmlformats.org/drawingml/2006/table">
            <a:tbl>
              <a:tblPr firstRow="1" bandRow="1">
                <a:tableStyleId>{5C22544A-7EE6-4342-B048-85BDC9FD1C3A}</a:tableStyleId>
              </a:tblPr>
              <a:tblGrid>
                <a:gridCol w="2844939"/>
                <a:gridCol w="7740599"/>
              </a:tblGrid>
              <a:tr h="545463">
                <a:tc>
                  <a:txBody>
                    <a:bodyPr/>
                    <a:lstStyle/>
                    <a:p>
                      <a:r>
                        <a:rPr lang="en-US" sz="1800" b="1" dirty="0" smtClean="0">
                          <a:solidFill>
                            <a:schemeClr val="tx1"/>
                          </a:solidFill>
                          <a:latin typeface="+mn-lt"/>
                          <a:cs typeface="Arial" pitchFamily="34" charset="0"/>
                        </a:rPr>
                        <a:t>Title</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ea typeface="+mj-lt"/>
                          <a:cs typeface="+mj-lt"/>
                        </a:rPr>
                        <a:t>Synthesis method for even-order symmetrical Chebyshev band pass filters with alternative J/K inverters and λ/4 resonators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3671">
                <a:tc>
                  <a:txBody>
                    <a:bodyPr/>
                    <a:lstStyle/>
                    <a:p>
                      <a:r>
                        <a:rPr lang="en-US" sz="1800" b="1" dirty="0" smtClean="0">
                          <a:solidFill>
                            <a:schemeClr val="tx1"/>
                          </a:solidFill>
                          <a:latin typeface="+mn-lt"/>
                          <a:cs typeface="Arial" pitchFamily="34" charset="0"/>
                        </a:rPr>
                        <a:t>Author</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ea typeface="+mj-lt"/>
                          <a:cs typeface="+mj-lt"/>
                        </a:rPr>
                        <a:t>S. Zhang and L. Zhu</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8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Journal Name</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ea typeface="+mj-lt"/>
                          <a:cs typeface="+mj-lt"/>
                        </a:rPr>
                        <a:t>IEEE Trans. Microw. Theory Techn., vol. 61, no. 2, pp. 808–816, Feb. 2013.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4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filter</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ea typeface="+mj-lt"/>
                          <a:cs typeface="+mj-lt"/>
                        </a:rPr>
                        <a:t>Chebyshev band pass filter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structure</a:t>
                      </a:r>
                      <a:endParaRPr lang="en-IN" sz="1800" b="1" dirty="0" smtClean="0">
                        <a:solidFill>
                          <a:schemeClr val="tx1"/>
                        </a:solidFill>
                        <a:latin typeface="+mn-lt"/>
                        <a:cs typeface="Arial" pitchFamily="34" charset="0"/>
                      </a:endParaRP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a typeface="+mj-lt"/>
                          <a:cs typeface="+mj-lt"/>
                        </a:rPr>
                        <a:t>J/K inverters and λ/4 resonators</a:t>
                      </a:r>
                      <a:endParaRPr lang="en-IN" b="0" dirty="0" smtClean="0">
                        <a:solidFill>
                          <a:schemeClr val="tx1"/>
                        </a:solidFill>
                      </a:endParaRPr>
                    </a:p>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48637">
                <a:tc>
                  <a:txBody>
                    <a:bodyPr/>
                    <a:lstStyle/>
                    <a:p>
                      <a:r>
                        <a:rPr lang="en-US" sz="1800" b="1" dirty="0" smtClean="0">
                          <a:latin typeface="+mn-lt"/>
                        </a:rPr>
                        <a:t>Observation</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Font typeface="Wingdings" charset="2"/>
                        <a:buChar char="Ø"/>
                      </a:pPr>
                      <a:r>
                        <a:rPr lang="en-US" sz="1800" b="0" dirty="0" smtClean="0">
                          <a:ea typeface="+mj-lt"/>
                          <a:cs typeface="+mj-lt"/>
                        </a:rPr>
                        <a:t>In</a:t>
                      </a:r>
                      <a:r>
                        <a:rPr lang="en-US" sz="1800" b="0" baseline="0" dirty="0" smtClean="0">
                          <a:ea typeface="+mj-lt"/>
                          <a:cs typeface="+mj-lt"/>
                        </a:rPr>
                        <a:t> this project, they proposed about </a:t>
                      </a:r>
                      <a:r>
                        <a:rPr lang="en-US" sz="1800" b="0" dirty="0" smtClean="0">
                          <a:ea typeface="+mj-lt"/>
                          <a:cs typeface="+mj-lt"/>
                        </a:rPr>
                        <a:t>a detail synthesis method for the even-order Chebyshev</a:t>
                      </a:r>
                      <a:r>
                        <a:rPr lang="en-US" sz="1800" b="0" baseline="0" dirty="0" smtClean="0">
                          <a:ea typeface="+mj-lt"/>
                          <a:cs typeface="+mj-lt"/>
                        </a:rPr>
                        <a:t> </a:t>
                      </a:r>
                      <a:r>
                        <a:rPr lang="en-US" sz="1800" b="0" dirty="0" smtClean="0">
                          <a:ea typeface="+mj-lt"/>
                          <a:cs typeface="+mj-lt"/>
                        </a:rPr>
                        <a:t>band pass filter based on the λ/4 micro strip line resonators and alternatives J/K inverters. </a:t>
                      </a:r>
                    </a:p>
                    <a:p>
                      <a:pPr algn="just">
                        <a:buFont typeface="Wingdings" charset="2"/>
                        <a:buChar char="Ø"/>
                      </a:pPr>
                      <a:r>
                        <a:rPr lang="en-US" sz="1800" b="0" dirty="0" smtClean="0">
                          <a:ea typeface="+mj-lt"/>
                          <a:cs typeface="+mj-lt"/>
                        </a:rPr>
                        <a:t>Two groups of Chebyshev band pass filters with the fourth- and sixth-order number are designed and fabricated. </a:t>
                      </a:r>
                    </a:p>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Rectangle 1"/>
          <p:cNvSpPr/>
          <p:nvPr/>
        </p:nvSpPr>
        <p:spPr>
          <a:xfrm>
            <a:off x="1570892" y="454242"/>
            <a:ext cx="7690339" cy="769441"/>
          </a:xfrm>
          <a:prstGeom prst="rect">
            <a:avLst/>
          </a:prstGeom>
        </p:spPr>
        <p:txBody>
          <a:bodyPr wrap="square">
            <a:spAutoFit/>
          </a:bodyPr>
          <a:lstStyle/>
          <a:p>
            <a:pPr algn="ctr"/>
            <a:r>
              <a:rPr lang="en-US" sz="4400" dirty="0">
                <a:latin typeface="+mj-lt"/>
              </a:rPr>
              <a:t>LITERATURE SURVEY</a:t>
            </a:r>
            <a:endParaRPr lang="en-GB" sz="4400" dirty="0">
              <a:latin typeface="+mj-lt"/>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27486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7055919"/>
              </p:ext>
            </p:extLst>
          </p:nvPr>
        </p:nvGraphicFramePr>
        <p:xfrm>
          <a:off x="428293" y="1434774"/>
          <a:ext cx="10585538" cy="4272628"/>
        </p:xfrm>
        <a:graphic>
          <a:graphicData uri="http://schemas.openxmlformats.org/drawingml/2006/table">
            <a:tbl>
              <a:tblPr firstRow="1" bandRow="1">
                <a:tableStyleId>{5C22544A-7EE6-4342-B048-85BDC9FD1C3A}</a:tableStyleId>
              </a:tblPr>
              <a:tblGrid>
                <a:gridCol w="2844939"/>
                <a:gridCol w="7740599"/>
              </a:tblGrid>
              <a:tr h="545463">
                <a:tc>
                  <a:txBody>
                    <a:bodyPr/>
                    <a:lstStyle/>
                    <a:p>
                      <a:r>
                        <a:rPr lang="en-US" sz="1800" b="1" dirty="0" smtClean="0">
                          <a:solidFill>
                            <a:schemeClr val="tx1"/>
                          </a:solidFill>
                          <a:latin typeface="+mn-lt"/>
                          <a:cs typeface="Arial" pitchFamily="34" charset="0"/>
                        </a:rPr>
                        <a:t>Title</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ea typeface="+mj-lt"/>
                          <a:cs typeface="+mj-lt"/>
                        </a:rPr>
                        <a:t>Synthesis Design of Dual-Band Band pass Filters With λ/4 Stepped-Impedance Resonators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3671">
                <a:tc>
                  <a:txBody>
                    <a:bodyPr/>
                    <a:lstStyle/>
                    <a:p>
                      <a:r>
                        <a:rPr lang="en-US" sz="1800" b="1" dirty="0" smtClean="0">
                          <a:solidFill>
                            <a:schemeClr val="tx1"/>
                          </a:solidFill>
                          <a:latin typeface="+mn-lt"/>
                          <a:cs typeface="Arial" pitchFamily="34" charset="0"/>
                        </a:rPr>
                        <a:t>Author</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ea typeface="+mj-lt"/>
                          <a:cs typeface="+mj-lt"/>
                        </a:rPr>
                        <a:t>Songbai Zhang and Lei Zhu</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8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Journal Name</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ea typeface="+mj-lt"/>
                          <a:cs typeface="+mj-lt"/>
                        </a:rPr>
                        <a:t>IEEE transactions on microwave theory and techniques, vol. 61, no. 5, May 2013.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4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filter</a:t>
                      </a: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dirty="0" smtClean="0">
                          <a:solidFill>
                            <a:schemeClr val="tx1"/>
                          </a:solidFill>
                          <a:ea typeface="+mj-lt"/>
                          <a:cs typeface="+mj-lt"/>
                        </a:rPr>
                        <a:t>Dual-Band Band pass Filters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Arial" pitchFamily="34" charset="0"/>
                        </a:rPr>
                        <a:t>Type of structure</a:t>
                      </a:r>
                      <a:endParaRPr lang="en-IN" sz="1800" b="1" dirty="0" smtClean="0">
                        <a:solidFill>
                          <a:schemeClr val="tx1"/>
                        </a:solidFill>
                        <a:latin typeface="+mn-lt"/>
                        <a:cs typeface="Arial" pitchFamily="34" charset="0"/>
                      </a:endParaRPr>
                    </a:p>
                    <a:p>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a typeface="+mj-lt"/>
                          <a:cs typeface="+mj-lt"/>
                        </a:rPr>
                        <a:t>λ/4 Stepped-Impedance Resonators</a:t>
                      </a:r>
                      <a:endParaRPr lang="en-IN"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48637">
                <a:tc>
                  <a:txBody>
                    <a:bodyPr/>
                    <a:lstStyle/>
                    <a:p>
                      <a:r>
                        <a:rPr lang="en-US" sz="1800" b="1" dirty="0" smtClean="0">
                          <a:latin typeface="+mn-lt"/>
                        </a:rPr>
                        <a:t>Observation</a:t>
                      </a:r>
                      <a:endParaRPr lang="en-IN" sz="1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0000"/>
                        </a:lnSpc>
                        <a:buFont typeface="Wingdings" pitchFamily="2" charset="2"/>
                        <a:buChar char="Ø"/>
                      </a:pPr>
                      <a:r>
                        <a:rPr lang="en-US" sz="1800" b="0" dirty="0" smtClean="0">
                          <a:ea typeface="+mj-lt"/>
                          <a:cs typeface="+mj-lt"/>
                        </a:rPr>
                        <a:t>It demonstrates good dual-pass band performance with sharpened out-of-band rejection skirts and deepened mutual band isolation as highly desired in filter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Rectangle 2"/>
          <p:cNvSpPr/>
          <p:nvPr/>
        </p:nvSpPr>
        <p:spPr>
          <a:xfrm>
            <a:off x="1008185" y="489411"/>
            <a:ext cx="8987919" cy="769441"/>
          </a:xfrm>
          <a:prstGeom prst="rect">
            <a:avLst/>
          </a:prstGeom>
        </p:spPr>
        <p:txBody>
          <a:bodyPr wrap="square">
            <a:spAutoFit/>
          </a:bodyPr>
          <a:lstStyle/>
          <a:p>
            <a:pPr algn="ctr"/>
            <a:r>
              <a:rPr lang="en-US" sz="4400" dirty="0">
                <a:latin typeface="+mj-lt"/>
              </a:rPr>
              <a:t>LITERATURE SURVEY</a:t>
            </a:r>
            <a:endParaRPr lang="en-GB" sz="4400" dirty="0">
              <a:latin typeface="+mj-lt"/>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586173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2759</TotalTime>
  <Words>2651</Words>
  <Application>Microsoft Office PowerPoint</Application>
  <PresentationFormat>Custom</PresentationFormat>
  <Paragraphs>361</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      Optimal Design of Dual Band Band pass Filter using Stepped-Impedance Resonators</vt:lpstr>
      <vt:lpstr>OUTLINE</vt:lpstr>
      <vt:lpstr>MOTIVATION</vt:lpstr>
      <vt:lpstr>OBJECTIVES</vt:lpstr>
      <vt:lpstr>BACKGROUND</vt:lpstr>
      <vt:lpstr>PowerPoint Presentation</vt:lpstr>
      <vt:lpstr>LITERATURE SURVEY</vt:lpstr>
      <vt:lpstr>PowerPoint Presentation</vt:lpstr>
      <vt:lpstr>PowerPoint Presentation</vt:lpstr>
      <vt:lpstr>PROBLEM IDENTIFICATION AND PROPOSED SOLUTION</vt:lpstr>
      <vt:lpstr>MATHEMATICAL FOUNDATIONS OF THE PROJECT</vt:lpstr>
      <vt:lpstr>PowerPoint Presentation</vt:lpstr>
      <vt:lpstr>PowerPoint Presentation</vt:lpstr>
      <vt:lpstr>PowerPoint Presentation</vt:lpstr>
      <vt:lpstr>PROJECT IMPLEMENTATION DETAILS</vt:lpstr>
      <vt:lpstr>Impedance Transformer</vt:lpstr>
      <vt:lpstr>PowerPoint Presentation</vt:lpstr>
      <vt:lpstr>PowerPoint Presentation</vt:lpstr>
      <vt:lpstr>PowerPoint Presentation</vt:lpstr>
      <vt:lpstr>Design Layout</vt:lpstr>
      <vt:lpstr>PowerPoint Presentation</vt:lpstr>
      <vt:lpstr>PowerPoint Presentation</vt:lpstr>
      <vt:lpstr>FLOW CHART</vt:lpstr>
      <vt:lpstr>SIMULATION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REQUIRED</vt:lpstr>
      <vt:lpstr>CONCLUSION</vt:lpstr>
      <vt:lpstr>TIMELINE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Lalitha</dc:creator>
  <cp:lastModifiedBy>user</cp:lastModifiedBy>
  <cp:revision>342</cp:revision>
  <cp:lastPrinted>2021-07-08T15:08:04Z</cp:lastPrinted>
  <dcterms:created xsi:type="dcterms:W3CDTF">2021-05-03T09:00:33Z</dcterms:created>
  <dcterms:modified xsi:type="dcterms:W3CDTF">2021-07-08T15:34:15Z</dcterms:modified>
</cp:coreProperties>
</file>