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C14CD4-872D-2149-96B5-C2901444569F}" type="doc">
      <dgm:prSet loTypeId="urn:microsoft.com/office/officeart/2005/8/layout/chevron1" loCatId="" qsTypeId="urn:microsoft.com/office/officeart/2005/8/quickstyle/simple5" qsCatId="simple" csTypeId="urn:microsoft.com/office/officeart/2005/8/colors/accent0_3" csCatId="mainScheme" phldr="1"/>
      <dgm:spPr/>
    </dgm:pt>
    <dgm:pt modelId="{A1990DDF-0353-2848-B970-AF4B9F19F3A0}">
      <dgm:prSet phldrT="[Testo]"/>
      <dgm:spPr/>
      <dgm:t>
        <a:bodyPr/>
        <a:lstStyle/>
        <a:p>
          <a:r>
            <a:rPr lang="it-IT" dirty="0" err="1"/>
            <a:t>Momentum</a:t>
          </a:r>
          <a:endParaRPr lang="it-IT" dirty="0"/>
        </a:p>
      </dgm:t>
    </dgm:pt>
    <dgm:pt modelId="{01173CD0-D6DC-8244-9B7F-AFA47892C2E4}" type="parTrans" cxnId="{9FB03B7F-A2A2-9B43-99B9-865C39E0C47F}">
      <dgm:prSet/>
      <dgm:spPr/>
      <dgm:t>
        <a:bodyPr/>
        <a:lstStyle/>
        <a:p>
          <a:endParaRPr lang="it-IT"/>
        </a:p>
      </dgm:t>
    </dgm:pt>
    <dgm:pt modelId="{ED1A468E-3063-324C-A856-D2A4FF238DA9}" type="sibTrans" cxnId="{9FB03B7F-A2A2-9B43-99B9-865C39E0C47F}">
      <dgm:prSet/>
      <dgm:spPr/>
      <dgm:t>
        <a:bodyPr/>
        <a:lstStyle/>
        <a:p>
          <a:endParaRPr lang="it-IT"/>
        </a:p>
      </dgm:t>
    </dgm:pt>
    <dgm:pt modelId="{73ED01D8-3E90-1045-A047-6CCB219B679B}">
      <dgm:prSet phldrT="[Testo]"/>
      <dgm:spPr/>
      <dgm:t>
        <a:bodyPr/>
        <a:lstStyle/>
        <a:p>
          <a:r>
            <a:rPr lang="it-IT" dirty="0" err="1"/>
            <a:t>Nesterov</a:t>
          </a:r>
          <a:r>
            <a:rPr lang="it-IT" dirty="0"/>
            <a:t> </a:t>
          </a:r>
          <a:r>
            <a:rPr lang="it-IT" dirty="0" err="1"/>
            <a:t>Accelerated</a:t>
          </a:r>
          <a:r>
            <a:rPr lang="it-IT" dirty="0"/>
            <a:t> </a:t>
          </a:r>
          <a:r>
            <a:rPr lang="it-IT" dirty="0" err="1"/>
            <a:t>Gradient</a:t>
          </a:r>
          <a:endParaRPr lang="it-IT" dirty="0"/>
        </a:p>
      </dgm:t>
    </dgm:pt>
    <dgm:pt modelId="{1DA62920-D217-0A48-96EE-838B44DBDE6E}" type="parTrans" cxnId="{10C32A53-3C7D-8541-8930-31078CDF8939}">
      <dgm:prSet/>
      <dgm:spPr/>
      <dgm:t>
        <a:bodyPr/>
        <a:lstStyle/>
        <a:p>
          <a:endParaRPr lang="it-IT"/>
        </a:p>
      </dgm:t>
    </dgm:pt>
    <dgm:pt modelId="{C9FC885B-68B8-6342-AC52-356C9311E622}" type="sibTrans" cxnId="{10C32A53-3C7D-8541-8930-31078CDF8939}">
      <dgm:prSet/>
      <dgm:spPr/>
      <dgm:t>
        <a:bodyPr/>
        <a:lstStyle/>
        <a:p>
          <a:endParaRPr lang="it-IT"/>
        </a:p>
      </dgm:t>
    </dgm:pt>
    <dgm:pt modelId="{FB8A7CF1-1C06-004E-8783-38FC21D5CDD4}">
      <dgm:prSet phldrT="[Testo]"/>
      <dgm:spPr/>
      <dgm:t>
        <a:bodyPr/>
        <a:lstStyle/>
        <a:p>
          <a:r>
            <a:rPr lang="it-IT" dirty="0" err="1"/>
            <a:t>AdaGrad</a:t>
          </a:r>
          <a:endParaRPr lang="it-IT" dirty="0"/>
        </a:p>
      </dgm:t>
    </dgm:pt>
    <dgm:pt modelId="{FA830446-4BAD-7A46-AE2B-8574AEFFDB19}" type="parTrans" cxnId="{A05F79B9-F42B-7041-9CBC-14BEE4B80881}">
      <dgm:prSet/>
      <dgm:spPr/>
      <dgm:t>
        <a:bodyPr/>
        <a:lstStyle/>
        <a:p>
          <a:endParaRPr lang="it-IT"/>
        </a:p>
      </dgm:t>
    </dgm:pt>
    <dgm:pt modelId="{68CEF6F5-F3A6-3A42-99D5-388834B5C467}" type="sibTrans" cxnId="{A05F79B9-F42B-7041-9CBC-14BEE4B80881}">
      <dgm:prSet/>
      <dgm:spPr/>
      <dgm:t>
        <a:bodyPr/>
        <a:lstStyle/>
        <a:p>
          <a:endParaRPr lang="it-IT"/>
        </a:p>
      </dgm:t>
    </dgm:pt>
    <dgm:pt modelId="{AD1BC4A4-B0AA-914E-9553-E754C945DB58}">
      <dgm:prSet phldrT="[Testo]"/>
      <dgm:spPr/>
      <dgm:t>
        <a:bodyPr/>
        <a:lstStyle/>
        <a:p>
          <a:r>
            <a:rPr lang="it-IT" dirty="0" err="1"/>
            <a:t>AdaDelta</a:t>
          </a:r>
          <a:endParaRPr lang="it-IT" dirty="0"/>
        </a:p>
      </dgm:t>
    </dgm:pt>
    <dgm:pt modelId="{D872C8E4-871E-E148-B268-EBF2E7F6AA75}" type="parTrans" cxnId="{8973A9FB-699B-A845-96AD-4DC24E0607DA}">
      <dgm:prSet/>
      <dgm:spPr/>
      <dgm:t>
        <a:bodyPr/>
        <a:lstStyle/>
        <a:p>
          <a:endParaRPr lang="it-IT"/>
        </a:p>
      </dgm:t>
    </dgm:pt>
    <dgm:pt modelId="{50C92802-765F-B143-9576-75B48AD8AC69}" type="sibTrans" cxnId="{8973A9FB-699B-A845-96AD-4DC24E0607DA}">
      <dgm:prSet/>
      <dgm:spPr/>
      <dgm:t>
        <a:bodyPr/>
        <a:lstStyle/>
        <a:p>
          <a:endParaRPr lang="it-IT"/>
        </a:p>
      </dgm:t>
    </dgm:pt>
    <dgm:pt modelId="{1376CBB7-1571-E441-ABA1-D456F88C4B45}">
      <dgm:prSet phldrT="[Testo]"/>
      <dgm:spPr/>
      <dgm:t>
        <a:bodyPr/>
        <a:lstStyle/>
        <a:p>
          <a:r>
            <a:rPr lang="it-IT" dirty="0"/>
            <a:t>Adam</a:t>
          </a:r>
        </a:p>
      </dgm:t>
    </dgm:pt>
    <dgm:pt modelId="{53D2BDE9-B08E-D64B-BB3A-848666AB171E}" type="parTrans" cxnId="{E73EBB8E-0D95-5A40-AB8D-496837EFE853}">
      <dgm:prSet/>
      <dgm:spPr/>
      <dgm:t>
        <a:bodyPr/>
        <a:lstStyle/>
        <a:p>
          <a:endParaRPr lang="it-IT"/>
        </a:p>
      </dgm:t>
    </dgm:pt>
    <dgm:pt modelId="{05238622-89AE-9348-A721-25DF72086D41}" type="sibTrans" cxnId="{E73EBB8E-0D95-5A40-AB8D-496837EFE853}">
      <dgm:prSet/>
      <dgm:spPr/>
      <dgm:t>
        <a:bodyPr/>
        <a:lstStyle/>
        <a:p>
          <a:endParaRPr lang="it-IT"/>
        </a:p>
      </dgm:t>
    </dgm:pt>
    <dgm:pt modelId="{7A560D0B-B938-DE47-8F00-72B7C2ED24F7}" type="pres">
      <dgm:prSet presAssocID="{08C14CD4-872D-2149-96B5-C2901444569F}" presName="Name0" presStyleCnt="0">
        <dgm:presLayoutVars>
          <dgm:dir/>
          <dgm:animLvl val="lvl"/>
          <dgm:resizeHandles val="exact"/>
        </dgm:presLayoutVars>
      </dgm:prSet>
      <dgm:spPr/>
    </dgm:pt>
    <dgm:pt modelId="{50FED794-F67C-9143-9F90-6A2ECC5F4262}" type="pres">
      <dgm:prSet presAssocID="{A1990DDF-0353-2848-B970-AF4B9F19F3A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D0E8DCC-40E1-C248-9E93-DAABF7EF4FA6}" type="pres">
      <dgm:prSet presAssocID="{ED1A468E-3063-324C-A856-D2A4FF238DA9}" presName="parTxOnlySpace" presStyleCnt="0"/>
      <dgm:spPr/>
    </dgm:pt>
    <dgm:pt modelId="{BE64F9E1-8789-4142-BCFF-AE034496160D}" type="pres">
      <dgm:prSet presAssocID="{73ED01D8-3E90-1045-A047-6CCB219B679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3C63B456-CFB6-D140-92A9-3E5575F45CA4}" type="pres">
      <dgm:prSet presAssocID="{C9FC885B-68B8-6342-AC52-356C9311E622}" presName="parTxOnlySpace" presStyleCnt="0"/>
      <dgm:spPr/>
    </dgm:pt>
    <dgm:pt modelId="{4A5FD032-73AD-D142-81DE-3EAC79A71D99}" type="pres">
      <dgm:prSet presAssocID="{FB8A7CF1-1C06-004E-8783-38FC21D5CDD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EF848E4-70BA-EA45-8E83-06ED47BF9275}" type="pres">
      <dgm:prSet presAssocID="{68CEF6F5-F3A6-3A42-99D5-388834B5C467}" presName="parTxOnlySpace" presStyleCnt="0"/>
      <dgm:spPr/>
    </dgm:pt>
    <dgm:pt modelId="{EEAFE846-ED87-7F44-A81F-AD5196B2A379}" type="pres">
      <dgm:prSet presAssocID="{AD1BC4A4-B0AA-914E-9553-E754C945DB5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34F56A82-81E9-7947-BBF5-F94C1381517E}" type="pres">
      <dgm:prSet presAssocID="{50C92802-765F-B143-9576-75B48AD8AC69}" presName="parTxOnlySpace" presStyleCnt="0"/>
      <dgm:spPr/>
    </dgm:pt>
    <dgm:pt modelId="{5AD6B1E6-14EF-C84B-A959-AD7F111FFA76}" type="pres">
      <dgm:prSet presAssocID="{1376CBB7-1571-E441-ABA1-D456F88C4B4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AB9A90C-C851-574C-888E-2B74A5FF5477}" type="presOf" srcId="{1376CBB7-1571-E441-ABA1-D456F88C4B45}" destId="{5AD6B1E6-14EF-C84B-A959-AD7F111FFA76}" srcOrd="0" destOrd="0" presId="urn:microsoft.com/office/officeart/2005/8/layout/chevron1"/>
    <dgm:cxn modelId="{2A53E915-4DD9-9E43-A2F7-C91710FFFFEA}" type="presOf" srcId="{AD1BC4A4-B0AA-914E-9553-E754C945DB58}" destId="{EEAFE846-ED87-7F44-A81F-AD5196B2A379}" srcOrd="0" destOrd="0" presId="urn:microsoft.com/office/officeart/2005/8/layout/chevron1"/>
    <dgm:cxn modelId="{72550D25-BF9D-8A48-8F1F-A8477865E96D}" type="presOf" srcId="{FB8A7CF1-1C06-004E-8783-38FC21D5CDD4}" destId="{4A5FD032-73AD-D142-81DE-3EAC79A71D99}" srcOrd="0" destOrd="0" presId="urn:microsoft.com/office/officeart/2005/8/layout/chevron1"/>
    <dgm:cxn modelId="{8CC9E36F-CD6F-ED4D-9DEE-55AD67088124}" type="presOf" srcId="{08C14CD4-872D-2149-96B5-C2901444569F}" destId="{7A560D0B-B938-DE47-8F00-72B7C2ED24F7}" srcOrd="0" destOrd="0" presId="urn:microsoft.com/office/officeart/2005/8/layout/chevron1"/>
    <dgm:cxn modelId="{10C32A53-3C7D-8541-8930-31078CDF8939}" srcId="{08C14CD4-872D-2149-96B5-C2901444569F}" destId="{73ED01D8-3E90-1045-A047-6CCB219B679B}" srcOrd="1" destOrd="0" parTransId="{1DA62920-D217-0A48-96EE-838B44DBDE6E}" sibTransId="{C9FC885B-68B8-6342-AC52-356C9311E622}"/>
    <dgm:cxn modelId="{1969E773-2A0C-214F-9103-4D32BD3E902A}" type="presOf" srcId="{A1990DDF-0353-2848-B970-AF4B9F19F3A0}" destId="{50FED794-F67C-9143-9F90-6A2ECC5F4262}" srcOrd="0" destOrd="0" presId="urn:microsoft.com/office/officeart/2005/8/layout/chevron1"/>
    <dgm:cxn modelId="{9FB03B7F-A2A2-9B43-99B9-865C39E0C47F}" srcId="{08C14CD4-872D-2149-96B5-C2901444569F}" destId="{A1990DDF-0353-2848-B970-AF4B9F19F3A0}" srcOrd="0" destOrd="0" parTransId="{01173CD0-D6DC-8244-9B7F-AFA47892C2E4}" sibTransId="{ED1A468E-3063-324C-A856-D2A4FF238DA9}"/>
    <dgm:cxn modelId="{E73EBB8E-0D95-5A40-AB8D-496837EFE853}" srcId="{08C14CD4-872D-2149-96B5-C2901444569F}" destId="{1376CBB7-1571-E441-ABA1-D456F88C4B45}" srcOrd="4" destOrd="0" parTransId="{53D2BDE9-B08E-D64B-BB3A-848666AB171E}" sibTransId="{05238622-89AE-9348-A721-25DF72086D41}"/>
    <dgm:cxn modelId="{A05F79B9-F42B-7041-9CBC-14BEE4B80881}" srcId="{08C14CD4-872D-2149-96B5-C2901444569F}" destId="{FB8A7CF1-1C06-004E-8783-38FC21D5CDD4}" srcOrd="2" destOrd="0" parTransId="{FA830446-4BAD-7A46-AE2B-8574AEFFDB19}" sibTransId="{68CEF6F5-F3A6-3A42-99D5-388834B5C467}"/>
    <dgm:cxn modelId="{A5A662D1-5346-2449-95C0-060F8BA3D36C}" type="presOf" srcId="{73ED01D8-3E90-1045-A047-6CCB219B679B}" destId="{BE64F9E1-8789-4142-BCFF-AE034496160D}" srcOrd="0" destOrd="0" presId="urn:microsoft.com/office/officeart/2005/8/layout/chevron1"/>
    <dgm:cxn modelId="{8973A9FB-699B-A845-96AD-4DC24E0607DA}" srcId="{08C14CD4-872D-2149-96B5-C2901444569F}" destId="{AD1BC4A4-B0AA-914E-9553-E754C945DB58}" srcOrd="3" destOrd="0" parTransId="{D872C8E4-871E-E148-B268-EBF2E7F6AA75}" sibTransId="{50C92802-765F-B143-9576-75B48AD8AC69}"/>
    <dgm:cxn modelId="{4FA2339B-B915-B84D-920B-0DF43FA049A8}" type="presParOf" srcId="{7A560D0B-B938-DE47-8F00-72B7C2ED24F7}" destId="{50FED794-F67C-9143-9F90-6A2ECC5F4262}" srcOrd="0" destOrd="0" presId="urn:microsoft.com/office/officeart/2005/8/layout/chevron1"/>
    <dgm:cxn modelId="{416B6C4D-2435-5E4D-81FB-B404B08610A5}" type="presParOf" srcId="{7A560D0B-B938-DE47-8F00-72B7C2ED24F7}" destId="{7D0E8DCC-40E1-C248-9E93-DAABF7EF4FA6}" srcOrd="1" destOrd="0" presId="urn:microsoft.com/office/officeart/2005/8/layout/chevron1"/>
    <dgm:cxn modelId="{9166640B-C4AD-3446-88EA-4B4C69E7E7F4}" type="presParOf" srcId="{7A560D0B-B938-DE47-8F00-72B7C2ED24F7}" destId="{BE64F9E1-8789-4142-BCFF-AE034496160D}" srcOrd="2" destOrd="0" presId="urn:microsoft.com/office/officeart/2005/8/layout/chevron1"/>
    <dgm:cxn modelId="{4B60B352-FAE6-8043-B8D8-EF478B90ABF3}" type="presParOf" srcId="{7A560D0B-B938-DE47-8F00-72B7C2ED24F7}" destId="{3C63B456-CFB6-D140-92A9-3E5575F45CA4}" srcOrd="3" destOrd="0" presId="urn:microsoft.com/office/officeart/2005/8/layout/chevron1"/>
    <dgm:cxn modelId="{4B762A88-6818-4B4E-A74C-93066E23FDB7}" type="presParOf" srcId="{7A560D0B-B938-DE47-8F00-72B7C2ED24F7}" destId="{4A5FD032-73AD-D142-81DE-3EAC79A71D99}" srcOrd="4" destOrd="0" presId="urn:microsoft.com/office/officeart/2005/8/layout/chevron1"/>
    <dgm:cxn modelId="{87FC4D38-0CB1-E24B-8190-B1AFAD068E67}" type="presParOf" srcId="{7A560D0B-B938-DE47-8F00-72B7C2ED24F7}" destId="{1EF848E4-70BA-EA45-8E83-06ED47BF9275}" srcOrd="5" destOrd="0" presId="urn:microsoft.com/office/officeart/2005/8/layout/chevron1"/>
    <dgm:cxn modelId="{A46DF11D-3ED0-0C4E-AB28-0EEDA84761C2}" type="presParOf" srcId="{7A560D0B-B938-DE47-8F00-72B7C2ED24F7}" destId="{EEAFE846-ED87-7F44-A81F-AD5196B2A379}" srcOrd="6" destOrd="0" presId="urn:microsoft.com/office/officeart/2005/8/layout/chevron1"/>
    <dgm:cxn modelId="{10E4AE1E-8570-6242-BA57-3EB57769E330}" type="presParOf" srcId="{7A560D0B-B938-DE47-8F00-72B7C2ED24F7}" destId="{34F56A82-81E9-7947-BBF5-F94C1381517E}" srcOrd="7" destOrd="0" presId="urn:microsoft.com/office/officeart/2005/8/layout/chevron1"/>
    <dgm:cxn modelId="{A5B9B7F0-4610-A04F-859C-A102F8AB1EC1}" type="presParOf" srcId="{7A560D0B-B938-DE47-8F00-72B7C2ED24F7}" destId="{5AD6B1E6-14EF-C84B-A959-AD7F111FFA7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ED794-F67C-9143-9F90-6A2ECC5F4262}">
      <dsp:nvSpPr>
        <dsp:cNvPr id="0" name=""/>
        <dsp:cNvSpPr/>
      </dsp:nvSpPr>
      <dsp:spPr>
        <a:xfrm>
          <a:off x="2084" y="1193960"/>
          <a:ext cx="1855353" cy="742141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/>
            <a:t>Momentum</a:t>
          </a:r>
          <a:endParaRPr lang="it-IT" sz="1600" kern="1200" dirty="0"/>
        </a:p>
      </dsp:txBody>
      <dsp:txXfrm>
        <a:off x="373155" y="1193960"/>
        <a:ext cx="1113212" cy="742141"/>
      </dsp:txXfrm>
    </dsp:sp>
    <dsp:sp modelId="{BE64F9E1-8789-4142-BCFF-AE034496160D}">
      <dsp:nvSpPr>
        <dsp:cNvPr id="0" name=""/>
        <dsp:cNvSpPr/>
      </dsp:nvSpPr>
      <dsp:spPr>
        <a:xfrm>
          <a:off x="1671902" y="1193960"/>
          <a:ext cx="1855353" cy="742141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/>
            <a:t>Nesterov</a:t>
          </a:r>
          <a:r>
            <a:rPr lang="it-IT" sz="1600" kern="1200" dirty="0"/>
            <a:t> </a:t>
          </a:r>
          <a:r>
            <a:rPr lang="it-IT" sz="1600" kern="1200" dirty="0" err="1"/>
            <a:t>Accelerated</a:t>
          </a:r>
          <a:r>
            <a:rPr lang="it-IT" sz="1600" kern="1200" dirty="0"/>
            <a:t> </a:t>
          </a:r>
          <a:r>
            <a:rPr lang="it-IT" sz="1600" kern="1200" dirty="0" err="1"/>
            <a:t>Gradient</a:t>
          </a:r>
          <a:endParaRPr lang="it-IT" sz="1600" kern="1200" dirty="0"/>
        </a:p>
      </dsp:txBody>
      <dsp:txXfrm>
        <a:off x="2042973" y="1193960"/>
        <a:ext cx="1113212" cy="742141"/>
      </dsp:txXfrm>
    </dsp:sp>
    <dsp:sp modelId="{4A5FD032-73AD-D142-81DE-3EAC79A71D99}">
      <dsp:nvSpPr>
        <dsp:cNvPr id="0" name=""/>
        <dsp:cNvSpPr/>
      </dsp:nvSpPr>
      <dsp:spPr>
        <a:xfrm>
          <a:off x="3341721" y="1193960"/>
          <a:ext cx="1855353" cy="742141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/>
            <a:t>AdaGrad</a:t>
          </a:r>
          <a:endParaRPr lang="it-IT" sz="1600" kern="1200" dirty="0"/>
        </a:p>
      </dsp:txBody>
      <dsp:txXfrm>
        <a:off x="3712792" y="1193960"/>
        <a:ext cx="1113212" cy="742141"/>
      </dsp:txXfrm>
    </dsp:sp>
    <dsp:sp modelId="{EEAFE846-ED87-7F44-A81F-AD5196B2A379}">
      <dsp:nvSpPr>
        <dsp:cNvPr id="0" name=""/>
        <dsp:cNvSpPr/>
      </dsp:nvSpPr>
      <dsp:spPr>
        <a:xfrm>
          <a:off x="5011539" y="1193960"/>
          <a:ext cx="1855353" cy="742141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/>
            <a:t>AdaDelta</a:t>
          </a:r>
          <a:endParaRPr lang="it-IT" sz="1600" kern="1200" dirty="0"/>
        </a:p>
      </dsp:txBody>
      <dsp:txXfrm>
        <a:off x="5382610" y="1193960"/>
        <a:ext cx="1113212" cy="742141"/>
      </dsp:txXfrm>
    </dsp:sp>
    <dsp:sp modelId="{5AD6B1E6-14EF-C84B-A959-AD7F111FFA76}">
      <dsp:nvSpPr>
        <dsp:cNvPr id="0" name=""/>
        <dsp:cNvSpPr/>
      </dsp:nvSpPr>
      <dsp:spPr>
        <a:xfrm>
          <a:off x="6681357" y="1193960"/>
          <a:ext cx="1855353" cy="742141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Adam</a:t>
          </a:r>
        </a:p>
      </dsp:txBody>
      <dsp:txXfrm>
        <a:off x="7052428" y="1193960"/>
        <a:ext cx="1113212" cy="742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E6CA7-BCAA-3344-A682-01099361CEA2}" type="datetimeFigureOut">
              <a:rPr lang="it-IT" smtClean="0"/>
              <a:t>03/04/2018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97779-9D43-3549-A7E5-7045CC2446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772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Segnaposto immagine diapositiva 1">
            <a:extLst>
              <a:ext uri="{FF2B5EF4-FFF2-40B4-BE49-F238E27FC236}">
                <a16:creationId xmlns:a16="http://schemas.microsoft.com/office/drawing/2014/main" id="{D694AA5E-C8D1-F84A-AB2F-E71C31297E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8" name="Segnaposto note 2">
            <a:extLst>
              <a:ext uri="{FF2B5EF4-FFF2-40B4-BE49-F238E27FC236}">
                <a16:creationId xmlns:a16="http://schemas.microsoft.com/office/drawing/2014/main" id="{D72AC2E2-C24C-F846-8FCA-4F93D77EBC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FD5B3F-DF2F-E749-AE53-A996ECB81A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584997-AF18-3343-828E-62AC40DD28DC}" type="slidenum">
              <a:rPr lang="it-IT" smtClean="0"/>
              <a:pPr>
                <a:defRPr/>
              </a:pPr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7089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egnaposto immagine diapositiva 1">
            <a:extLst>
              <a:ext uri="{FF2B5EF4-FFF2-40B4-BE49-F238E27FC236}">
                <a16:creationId xmlns:a16="http://schemas.microsoft.com/office/drawing/2014/main" id="{73BC25C6-7E8A-3A42-8B6D-F99CC7347D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6" name="Segnaposto note 2">
            <a:extLst>
              <a:ext uri="{FF2B5EF4-FFF2-40B4-BE49-F238E27FC236}">
                <a16:creationId xmlns:a16="http://schemas.microsoft.com/office/drawing/2014/main" id="{E0FE6768-1105-674D-8E64-17F7BF1CC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A9E9986-6189-4044-897A-15EF9870E2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BF78BC-4384-844A-99F7-BC57B27BDE89}" type="slidenum">
              <a:rPr lang="it-IT" smtClean="0"/>
              <a:pPr>
                <a:defRPr/>
              </a:pPr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2137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egnaposto immagine diapositiva 1">
            <a:extLst>
              <a:ext uri="{FF2B5EF4-FFF2-40B4-BE49-F238E27FC236}">
                <a16:creationId xmlns:a16="http://schemas.microsoft.com/office/drawing/2014/main" id="{3575381F-8C54-1741-8573-B47D74DB13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Segnaposto note 2">
            <a:extLst>
              <a:ext uri="{FF2B5EF4-FFF2-40B4-BE49-F238E27FC236}">
                <a16:creationId xmlns:a16="http://schemas.microsoft.com/office/drawing/2014/main" id="{487CB4CB-AEDF-FC4C-8534-52C213E9E6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altLang="it-IT"/>
              <a:t>Vanishing Gradient Problem: in alcuni casi il gradiente sarà estremamente piccolo, impedendo una efficace modifica al valore di un peso (può interrompere il training).</a:t>
            </a:r>
          </a:p>
          <a:p>
            <a:r>
              <a:rPr lang="it-IT" altLang="it-IT"/>
              <a:t>Dying Neuron Problem: se molti neuroni non vengono attivati dal RELU, nella backpropagation non verranno aggiornati e probabilmente resteranno disattivati.</a:t>
            </a:r>
          </a:p>
          <a:p>
            <a:endParaRPr lang="it-IT" altLang="it-IT"/>
          </a:p>
          <a:p>
            <a:r>
              <a:rPr lang="it-IT" altLang="it-IT"/>
              <a:t>Logistic (0,1) --- Arctan (-pi/2, pi/2) --- Tanh (-1,1)</a:t>
            </a:r>
          </a:p>
          <a:p>
            <a:r>
              <a:rPr lang="it-IT" altLang="it-IT"/>
              <a:t>Softmax distribuzione probabilità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7F1776F-A5F6-A146-AD62-98046E6090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7D9433-605F-F246-B614-56C6DDF6FA5E}" type="slidenum">
              <a:rPr lang="it-IT" smtClean="0"/>
              <a:pPr>
                <a:defRPr/>
              </a:pPr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6920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egnaposto immagine diapositiva 1">
            <a:extLst>
              <a:ext uri="{FF2B5EF4-FFF2-40B4-BE49-F238E27FC236}">
                <a16:creationId xmlns:a16="http://schemas.microsoft.com/office/drawing/2014/main" id="{3EC2EAB0-0B82-CB44-99B6-DD9234E295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Segnaposto note 2">
            <a:extLst>
              <a:ext uri="{FF2B5EF4-FFF2-40B4-BE49-F238E27FC236}">
                <a16:creationId xmlns:a16="http://schemas.microsoft.com/office/drawing/2014/main" id="{394A173A-7CC5-3A49-B5A4-4F664A0B2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altLang="it-IT"/>
              <a:t>Momentum V(t) = u V(t-1) + n nabla J(param(t))    	param(t+1) = param(t) – V(t)</a:t>
            </a:r>
          </a:p>
          <a:p>
            <a:r>
              <a:rPr lang="it-IT" altLang="it-IT"/>
              <a:t>Nesterov V(t) = u V(t-1) + n nabla J(param(t) - u V(t-1))    	param(t+1) = param(t) – V(t)</a:t>
            </a:r>
          </a:p>
          <a:p>
            <a:r>
              <a:rPr lang="it-IT" altLang="it-IT"/>
              <a:t>AdaGrad		param(t+1,i) = param(t,i)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8B7915-953A-2E4D-A083-67CE108AD5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9A827F-0909-6F47-9A47-B3ED3ED29ADA}" type="slidenum">
              <a:rPr lang="it-IT" smtClean="0"/>
              <a:pPr>
                <a:defRPr/>
              </a:pPr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7382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egnaposto immagine diapositiva 1">
            <a:extLst>
              <a:ext uri="{FF2B5EF4-FFF2-40B4-BE49-F238E27FC236}">
                <a16:creationId xmlns:a16="http://schemas.microsoft.com/office/drawing/2014/main" id="{EE8B663B-6F4F-6C4E-85C9-70B9D71269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Segnaposto note 2">
            <a:extLst>
              <a:ext uri="{FF2B5EF4-FFF2-40B4-BE49-F238E27FC236}">
                <a16:creationId xmlns:a16="http://schemas.microsoft.com/office/drawing/2014/main" id="{FABD1734-C920-6143-AF80-13607A7D2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altLang="it-IT"/>
              <a:t>MaxPool(ReLU(Conv(M))) = ReLU(MaxPool(Conv(M)))</a:t>
            </a:r>
          </a:p>
          <a:p>
            <a:r>
              <a:rPr lang="it-IT" altLang="it-IT"/>
              <a:t>Si pospone ReLU e si usa Adam</a:t>
            </a:r>
          </a:p>
          <a:p>
            <a:r>
              <a:rPr lang="it-IT" altLang="it-IT"/>
              <a:t>16 filtri di dimensione 5x5 </a:t>
            </a:r>
          </a:p>
          <a:p>
            <a:r>
              <a:rPr lang="it-IT" altLang="it-IT"/>
              <a:t>32 filtri e uno fc con 128 neuroni </a:t>
            </a:r>
          </a:p>
          <a:p>
            <a:endParaRPr lang="it-IT" alt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05BE88B-20A0-C446-9027-2490797365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25B9A7-1D2E-A74E-9B72-E014B87E75E2}" type="slidenum">
              <a:rPr lang="it-IT" smtClean="0"/>
              <a:pPr>
                <a:defRPr/>
              </a:pPr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724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egnaposto immagine diapositiva 1">
            <a:extLst>
              <a:ext uri="{FF2B5EF4-FFF2-40B4-BE49-F238E27FC236}">
                <a16:creationId xmlns:a16="http://schemas.microsoft.com/office/drawing/2014/main" id="{D1349059-44D6-194C-BF93-FD1586C10B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Segnaposto note 2">
            <a:extLst>
              <a:ext uri="{FF2B5EF4-FFF2-40B4-BE49-F238E27FC236}">
                <a16:creationId xmlns:a16="http://schemas.microsoft.com/office/drawing/2014/main" id="{A28020CF-F1F2-ED4D-84A5-B18CED1FC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altLang="it-IT"/>
              <a:t>German Traffic Signs: 43 categorie, dim 32x32. </a:t>
            </a:r>
          </a:p>
          <a:p>
            <a:r>
              <a:rPr lang="it-IT" altLang="it-IT"/>
              <a:t>Validation Set: valuta la bontà del training e setta i parametri</a:t>
            </a:r>
          </a:p>
          <a:p>
            <a:r>
              <a:rPr lang="it-IT" altLang="it-IT"/>
              <a:t>Scovare overfitting e underfitting, anche con "learning curves"</a:t>
            </a:r>
          </a:p>
          <a:p>
            <a:endParaRPr lang="it-IT" altLang="it-IT"/>
          </a:p>
          <a:p>
            <a:endParaRPr lang="it-IT" alt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1E11F88-C996-7A42-85C1-789805C403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4016B3-901D-0A4F-8578-467B261CE381}" type="slidenum">
              <a:rPr lang="it-IT" smtClean="0"/>
              <a:pPr>
                <a:defRPr/>
              </a:pPr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3978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egnaposto immagine diapositiva 1">
            <a:extLst>
              <a:ext uri="{FF2B5EF4-FFF2-40B4-BE49-F238E27FC236}">
                <a16:creationId xmlns:a16="http://schemas.microsoft.com/office/drawing/2014/main" id="{DA90302B-F1A7-1545-A099-1D0DD942B7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Segnaposto note 2">
            <a:extLst>
              <a:ext uri="{FF2B5EF4-FFF2-40B4-BE49-F238E27FC236}">
                <a16:creationId xmlns:a16="http://schemas.microsoft.com/office/drawing/2014/main" id="{6AFA7FE5-55F4-384E-96DD-A0029B9B7F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altLang="it-IT"/>
              <a:t>SVHN (Street View House Numbers) e CIFAR-10 (32x32 e RGB)</a:t>
            </a:r>
          </a:p>
          <a:p>
            <a:r>
              <a:rPr lang="it-IT" altLang="it-IT"/>
              <a:t>Reg L2: inserire un termine aggiuntivo alla funzione costo  l * sum param^2  con l non alto sennò overfitting</a:t>
            </a:r>
          </a:p>
          <a:p>
            <a:r>
              <a:rPr lang="it-IT" altLang="it-IT"/>
              <a:t>L’obiettivo è penalizzare i parametri con valori troppi elevati </a:t>
            </a:r>
          </a:p>
          <a:p>
            <a:r>
              <a:rPr lang="it-IT" altLang="it-IT"/>
              <a:t>Reg Dropout: probabilità d che una determinata unità della rete sia attiva, serve per imparare nuove strade</a:t>
            </a:r>
          </a:p>
          <a:p>
            <a:endParaRPr lang="it-IT" altLang="it-IT"/>
          </a:p>
          <a:p>
            <a:endParaRPr lang="it-IT" alt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8EFCB55-8458-1843-8936-6F628E506E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E59E4E-9F33-2445-8E2F-7D5E96E6F890}" type="slidenum">
              <a:rPr lang="it-IT" smtClean="0"/>
              <a:pPr>
                <a:defRPr/>
              </a:pPr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7295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B9BF6E-905D-E24E-B933-AD165F259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179638"/>
            <a:ext cx="9906000" cy="147955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it-IT"/>
              <a:t>Classificazione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078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Immagine 2">
            <a:extLst>
              <a:ext uri="{FF2B5EF4-FFF2-40B4-BE49-F238E27FC236}">
                <a16:creationId xmlns:a16="http://schemas.microsoft.com/office/drawing/2014/main" id="{91D16153-05BD-8B41-A0B8-658530BFB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373188"/>
            <a:ext cx="3927475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olo 1">
            <a:extLst>
              <a:ext uri="{FF2B5EF4-FFF2-40B4-BE49-F238E27FC236}">
                <a16:creationId xmlns:a16="http://schemas.microsoft.com/office/drawing/2014/main" id="{6F7EDB79-D220-8849-91FB-43B10F16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250" y="0"/>
            <a:ext cx="9906000" cy="1477963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it-IT" dirty="0"/>
              <a:t>Modulo 4</a:t>
            </a:r>
          </a:p>
        </p:txBody>
      </p:sp>
      <p:pic>
        <p:nvPicPr>
          <p:cNvPr id="17411" name="Immagine 3">
            <a:extLst>
              <a:ext uri="{FF2B5EF4-FFF2-40B4-BE49-F238E27FC236}">
                <a16:creationId xmlns:a16="http://schemas.microsoft.com/office/drawing/2014/main" id="{9BB2F49D-AC2B-9148-935E-852526460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4148138"/>
            <a:ext cx="65405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Immagine 5">
            <a:extLst>
              <a:ext uri="{FF2B5EF4-FFF2-40B4-BE49-F238E27FC236}">
                <a16:creationId xmlns:a16="http://schemas.microsoft.com/office/drawing/2014/main" id="{4B1ECCDF-A668-7149-AAE1-951FFB2CE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0" y="1373188"/>
            <a:ext cx="3959225" cy="250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21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Immagine 4">
            <a:extLst>
              <a:ext uri="{FF2B5EF4-FFF2-40B4-BE49-F238E27FC236}">
                <a16:creationId xmlns:a16="http://schemas.microsoft.com/office/drawing/2014/main" id="{8B8BAE8F-0A31-064F-88B1-8A050C8F2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3" y="1239838"/>
            <a:ext cx="5233987" cy="259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9CE3196F-E277-624F-88C3-42B6779D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250" y="0"/>
            <a:ext cx="9906000" cy="1477963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it-IT" dirty="0"/>
              <a:t>Modulo 5</a:t>
            </a:r>
          </a:p>
        </p:txBody>
      </p:sp>
      <p:pic>
        <p:nvPicPr>
          <p:cNvPr id="19459" name="Immagine 2">
            <a:extLst>
              <a:ext uri="{FF2B5EF4-FFF2-40B4-BE49-F238E27FC236}">
                <a16:creationId xmlns:a16="http://schemas.microsoft.com/office/drawing/2014/main" id="{728FC987-FC66-F14E-A9EB-AEBE51A56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50" y="4059238"/>
            <a:ext cx="6502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22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55C11F-1BA2-C340-8C2A-4E99D8158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0838"/>
            <a:ext cx="9906000" cy="147955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it-IT" dirty="0"/>
              <a:t>Gli obiettivi</a:t>
            </a:r>
          </a:p>
        </p:txBody>
      </p:sp>
      <p:sp>
        <p:nvSpPr>
          <p:cNvPr id="5122" name="Segnaposto contenuto 2">
            <a:extLst>
              <a:ext uri="{FF2B5EF4-FFF2-40B4-BE49-F238E27FC236}">
                <a16:creationId xmlns:a16="http://schemas.microsoft.com/office/drawing/2014/main" id="{4E4FE410-C1E2-FA40-80BE-823CAFD07D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85925" y="2474913"/>
            <a:ext cx="9906000" cy="3541712"/>
          </a:xfrm>
        </p:spPr>
        <p:txBody>
          <a:bodyPr/>
          <a:lstStyle/>
          <a:p>
            <a:r>
              <a:rPr lang="it-IT" altLang="it-IT"/>
              <a:t>Determinare la classe a cui appartiene una immagine di input</a:t>
            </a:r>
          </a:p>
          <a:p>
            <a:pPr lvl="1"/>
            <a:r>
              <a:rPr lang="it-IT" altLang="it-IT"/>
              <a:t>Supervised Learning: dati e label per il training della rete neurale</a:t>
            </a:r>
          </a:p>
          <a:p>
            <a:endParaRPr lang="it-IT" altLang="it-IT"/>
          </a:p>
          <a:p>
            <a:r>
              <a:rPr lang="it-IT" altLang="it-IT"/>
              <a:t>Analizzare e confrontare le prestazioni sotto diverse condizioni</a:t>
            </a:r>
          </a:p>
          <a:p>
            <a:pPr lvl="1"/>
            <a:r>
              <a:rPr lang="it-IT" altLang="it-IT"/>
              <a:t>Modificare dataset, modello, ottimizzazione, regolarizzazione</a:t>
            </a:r>
            <a:r>
              <a:rPr lang="mr-IN" altLang="it-IT">
                <a:ea typeface="Mangal" panose="02040503050203030202" pitchFamily="18" charset="0"/>
              </a:rPr>
              <a:t>…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1837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6E4112F-A5FF-E44E-A80F-943E0DB8D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250" y="269875"/>
            <a:ext cx="9906000" cy="1477963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it-IT" dirty="0"/>
              <a:t>Neuroni Ed Attivazione</a:t>
            </a:r>
          </a:p>
        </p:txBody>
      </p:sp>
      <p:pic>
        <p:nvPicPr>
          <p:cNvPr id="7170" name="Immagine 4">
            <a:extLst>
              <a:ext uri="{FF2B5EF4-FFF2-40B4-BE49-F238E27FC236}">
                <a16:creationId xmlns:a16="http://schemas.microsoft.com/office/drawing/2014/main" id="{1808339C-91FD-8844-8CFA-989B0A8AB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25" y="2284413"/>
            <a:ext cx="4708525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Immagine 5">
            <a:extLst>
              <a:ext uri="{FF2B5EF4-FFF2-40B4-BE49-F238E27FC236}">
                <a16:creationId xmlns:a16="http://schemas.microsoft.com/office/drawing/2014/main" id="{908B60CC-E5C1-EE49-8382-1C4516E5C3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0" y="2284413"/>
            <a:ext cx="5053013" cy="157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Immagine 6">
            <a:extLst>
              <a:ext uri="{FF2B5EF4-FFF2-40B4-BE49-F238E27FC236}">
                <a16:creationId xmlns:a16="http://schemas.microsoft.com/office/drawing/2014/main" id="{C8C877B2-49A7-BC4B-A0F1-585036912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4062413"/>
            <a:ext cx="46736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36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456E461-6703-5546-AE3E-7BDC0A239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250" y="0"/>
            <a:ext cx="9906000" cy="1477963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it-IT" dirty="0"/>
              <a:t>Errore ed ottimizzazione</a:t>
            </a:r>
          </a:p>
        </p:txBody>
      </p:sp>
      <p:pic>
        <p:nvPicPr>
          <p:cNvPr id="9218" name="Immagine 1">
            <a:extLst>
              <a:ext uri="{FF2B5EF4-FFF2-40B4-BE49-F238E27FC236}">
                <a16:creationId xmlns:a16="http://schemas.microsoft.com/office/drawing/2014/main" id="{0B5A51C5-62FB-8C4A-A3A2-83BF124A9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4094163"/>
            <a:ext cx="4011612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Immagine 9">
            <a:extLst>
              <a:ext uri="{FF2B5EF4-FFF2-40B4-BE49-F238E27FC236}">
                <a16:creationId xmlns:a16="http://schemas.microsoft.com/office/drawing/2014/main" id="{D203F6A4-DCD8-8D45-A645-A2AC7CFF3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538" y="4667250"/>
            <a:ext cx="2133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Immagine 10">
            <a:extLst>
              <a:ext uri="{FF2B5EF4-FFF2-40B4-BE49-F238E27FC236}">
                <a16:creationId xmlns:a16="http://schemas.microsoft.com/office/drawing/2014/main" id="{0378DEB5-865E-6848-8E98-B2E1DC3231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5" y="4857750"/>
            <a:ext cx="21336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3784F19-A0AB-A044-8B82-1801AAB8C256}"/>
              </a:ext>
            </a:extLst>
          </p:cNvPr>
          <p:cNvSpPr txBox="1"/>
          <p:nvPr/>
        </p:nvSpPr>
        <p:spPr>
          <a:xfrm>
            <a:off x="5424488" y="1528763"/>
            <a:ext cx="5711825" cy="2309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dirty="0">
                <a:latin typeface="+mn-lt"/>
              </a:rPr>
              <a:t>Nel training di una rete si utilizza una funzione di costo</a:t>
            </a:r>
            <a:r>
              <a:rPr lang="mr-IN" dirty="0">
                <a:latin typeface="+mn-lt"/>
              </a:rPr>
              <a:t>…</a:t>
            </a:r>
            <a:endParaRPr lang="it-IT" dirty="0">
              <a:latin typeface="+mn-lt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it-IT" dirty="0">
                <a:latin typeface="+mn-lt"/>
              </a:rPr>
              <a:t>(Root) Mean Squared Error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it-IT" dirty="0">
                <a:latin typeface="+mn-lt"/>
              </a:rPr>
              <a:t>Cross Entropy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endParaRPr lang="it-IT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mr-IN" dirty="0">
                <a:latin typeface="+mn-lt"/>
              </a:rPr>
              <a:t>…</a:t>
            </a:r>
            <a:r>
              <a:rPr lang="it-IT" dirty="0">
                <a:latin typeface="+mn-lt"/>
              </a:rPr>
              <a:t>e un metodo di ottimizzazione per l’update dei parametri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it-IT" dirty="0">
                <a:latin typeface="+mn-lt"/>
              </a:rPr>
              <a:t>Gradient Descent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it-IT" dirty="0">
                <a:latin typeface="+mn-lt"/>
              </a:rPr>
              <a:t>Stochastic Gradient Descent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it-IT" dirty="0">
                <a:latin typeface="+mn-lt"/>
              </a:rPr>
              <a:t>Adam (Adaptive Moment Estimation)</a:t>
            </a:r>
          </a:p>
        </p:txBody>
      </p:sp>
      <p:pic>
        <p:nvPicPr>
          <p:cNvPr id="9222" name="Immagine 13">
            <a:extLst>
              <a:ext uri="{FF2B5EF4-FFF2-40B4-BE49-F238E27FC236}">
                <a16:creationId xmlns:a16="http://schemas.microsoft.com/office/drawing/2014/main" id="{FFB2C6CE-F178-044A-8CEF-D9D8199A80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358900"/>
            <a:ext cx="4011612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45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FCD192A-157C-C749-8AE1-450503F48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250" y="0"/>
            <a:ext cx="9906000" cy="1477963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it-IT" dirty="0"/>
              <a:t>Convoluzione</a:t>
            </a:r>
          </a:p>
        </p:txBody>
      </p:sp>
      <p:pic>
        <p:nvPicPr>
          <p:cNvPr id="10242" name="Immagine 1">
            <a:extLst>
              <a:ext uri="{FF2B5EF4-FFF2-40B4-BE49-F238E27FC236}">
                <a16:creationId xmlns:a16="http://schemas.microsoft.com/office/drawing/2014/main" id="{19C4D062-058B-2E45-B33D-D0AF5281C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1355725"/>
            <a:ext cx="9042400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Immagine 2">
            <a:extLst>
              <a:ext uri="{FF2B5EF4-FFF2-40B4-BE49-F238E27FC236}">
                <a16:creationId xmlns:a16="http://schemas.microsoft.com/office/drawing/2014/main" id="{7827B52B-D7FE-CF45-9F08-5CAE82AD1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8" y="4660900"/>
            <a:ext cx="3311525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Immagine 6">
            <a:extLst>
              <a:ext uri="{FF2B5EF4-FFF2-40B4-BE49-F238E27FC236}">
                <a16:creationId xmlns:a16="http://schemas.microsoft.com/office/drawing/2014/main" id="{8AC62FDD-9DE9-F74C-B6DC-AA4DD81B4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4851400"/>
            <a:ext cx="257333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Immagine 7">
            <a:extLst>
              <a:ext uri="{FF2B5EF4-FFF2-40B4-BE49-F238E27FC236}">
                <a16:creationId xmlns:a16="http://schemas.microsoft.com/office/drawing/2014/main" id="{678A66E1-AC3C-7144-A721-1AD0B6D518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13" y="4851400"/>
            <a:ext cx="2551112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28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5097330D-5E27-8D46-9A65-F5B27BA4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179638"/>
            <a:ext cx="9906000" cy="147955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it-IT" dirty="0"/>
              <a:t>I RISULTATI</a:t>
            </a:r>
          </a:p>
        </p:txBody>
      </p:sp>
    </p:spTree>
    <p:extLst>
      <p:ext uri="{BB962C8B-B14F-4D97-AF65-F5344CB8AC3E}">
        <p14:creationId xmlns:p14="http://schemas.microsoft.com/office/powerpoint/2010/main" val="288371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EB6A1846-550F-7B49-A3A1-5ACFDD359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250" y="0"/>
            <a:ext cx="9906000" cy="1477963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it-IT" dirty="0"/>
              <a:t>Modulo 1</a:t>
            </a:r>
          </a:p>
        </p:txBody>
      </p:sp>
      <p:pic>
        <p:nvPicPr>
          <p:cNvPr id="12290" name="Immagine 4">
            <a:extLst>
              <a:ext uri="{FF2B5EF4-FFF2-40B4-BE49-F238E27FC236}">
                <a16:creationId xmlns:a16="http://schemas.microsoft.com/office/drawing/2014/main" id="{AB612E13-3210-0A44-B2BE-77B4E7C88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3973513"/>
            <a:ext cx="69373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Immagine 8">
            <a:extLst>
              <a:ext uri="{FF2B5EF4-FFF2-40B4-BE49-F238E27FC236}">
                <a16:creationId xmlns:a16="http://schemas.microsoft.com/office/drawing/2014/main" id="{B20D8369-E01B-484F-977E-03532E2CD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13" y="1270000"/>
            <a:ext cx="2443162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Immagine 2">
            <a:extLst>
              <a:ext uri="{FF2B5EF4-FFF2-40B4-BE49-F238E27FC236}">
                <a16:creationId xmlns:a16="http://schemas.microsoft.com/office/drawing/2014/main" id="{BE7805E1-53E2-6441-A5C6-0875D973E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0" y="1270000"/>
            <a:ext cx="2446338" cy="24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943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E9C1A273-C7E9-5342-8B33-7A333786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250" y="0"/>
            <a:ext cx="9906000" cy="1477963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it-IT" dirty="0"/>
              <a:t>Modulo 2</a:t>
            </a:r>
          </a:p>
        </p:txBody>
      </p:sp>
      <p:pic>
        <p:nvPicPr>
          <p:cNvPr id="13314" name="Immagine 6">
            <a:extLst>
              <a:ext uri="{FF2B5EF4-FFF2-40B4-BE49-F238E27FC236}">
                <a16:creationId xmlns:a16="http://schemas.microsoft.com/office/drawing/2014/main" id="{89F1637D-BDF4-854E-9E0D-597F5BB33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50" y="3657600"/>
            <a:ext cx="66294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63D289BA-1BEF-9243-916E-589AB96F64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9028986"/>
              </p:ext>
            </p:extLst>
          </p:nvPr>
        </p:nvGraphicFramePr>
        <p:xfrm>
          <a:off x="1794852" y="1266089"/>
          <a:ext cx="8538796" cy="3130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Rettangolo arrotondato 10">
            <a:extLst>
              <a:ext uri="{FF2B5EF4-FFF2-40B4-BE49-F238E27FC236}">
                <a16:creationId xmlns:a16="http://schemas.microsoft.com/office/drawing/2014/main" id="{355B2E09-A478-7A4C-B043-9614F3CB947A}"/>
              </a:ext>
            </a:extLst>
          </p:cNvPr>
          <p:cNvSpPr/>
          <p:nvPr/>
        </p:nvSpPr>
        <p:spPr>
          <a:xfrm>
            <a:off x="5235575" y="1266825"/>
            <a:ext cx="1657350" cy="914400"/>
          </a:xfrm>
          <a:prstGeom prst="roundRect">
            <a:avLst/>
          </a:prstGeom>
          <a:gradFill rotWithShape="0">
            <a:gsLst>
              <a:gs pos="0">
                <a:srgbClr val="134770">
                  <a:hueOff val="0"/>
                  <a:satOff val="0"/>
                  <a:lumOff val="0"/>
                  <a:alphaOff val="0"/>
                  <a:tint val="94000"/>
                  <a:satMod val="105000"/>
                  <a:lumMod val="102000"/>
                </a:srgbClr>
              </a:gs>
              <a:gs pos="100000">
                <a:srgbClr val="134770">
                  <a:hueOff val="0"/>
                  <a:satOff val="0"/>
                  <a:lumOff val="0"/>
                  <a:alphaOff val="0"/>
                  <a:shade val="74000"/>
                  <a:satMod val="128000"/>
                  <a:lumMod val="100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64008" tIns="21336" rIns="21336" bIns="21336" spcCol="1270" anchor="ctr"/>
          <a:lstStyle/>
          <a:p>
            <a:pPr algn="ctr">
              <a:defRPr/>
            </a:pPr>
            <a:r>
              <a:rPr lang="it-IT" dirty="0"/>
              <a:t>Ottimizzazione</a:t>
            </a:r>
          </a:p>
        </p:txBody>
      </p:sp>
    </p:spTree>
    <p:extLst>
      <p:ext uri="{BB962C8B-B14F-4D97-AF65-F5344CB8AC3E}">
        <p14:creationId xmlns:p14="http://schemas.microsoft.com/office/powerpoint/2010/main" val="129979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C0F3FE-4F97-E449-A454-E3C104BF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250" y="0"/>
            <a:ext cx="9906000" cy="1477963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it-IT" dirty="0"/>
              <a:t>Modulo 3</a:t>
            </a:r>
          </a:p>
        </p:txBody>
      </p:sp>
      <p:pic>
        <p:nvPicPr>
          <p:cNvPr id="15362" name="Immagine 3">
            <a:extLst>
              <a:ext uri="{FF2B5EF4-FFF2-40B4-BE49-F238E27FC236}">
                <a16:creationId xmlns:a16="http://schemas.microsoft.com/office/drawing/2014/main" id="{C98BD198-4416-3B40-AAFB-F7AC415AA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77963"/>
            <a:ext cx="6794500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Immagine 5">
            <a:extLst>
              <a:ext uri="{FF2B5EF4-FFF2-40B4-BE49-F238E27FC236}">
                <a16:creationId xmlns:a16="http://schemas.microsoft.com/office/drawing/2014/main" id="{2613B734-2B17-E948-A2F4-8D9DFBFDF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724275"/>
            <a:ext cx="67945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548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0</TotalTime>
  <Words>345</Words>
  <Application>Microsoft Office PowerPoint</Application>
  <PresentationFormat>Widescreen</PresentationFormat>
  <Paragraphs>56</Paragraphs>
  <Slides>11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Circuito</vt:lpstr>
      <vt:lpstr>Classificazione</vt:lpstr>
      <vt:lpstr>Gli obiettivi</vt:lpstr>
      <vt:lpstr>Neuroni Ed Attivazione</vt:lpstr>
      <vt:lpstr>Errore ed ottimizzazione</vt:lpstr>
      <vt:lpstr>Convoluzione</vt:lpstr>
      <vt:lpstr>I RISULTATI</vt:lpstr>
      <vt:lpstr>Modulo 1</vt:lpstr>
      <vt:lpstr>Modulo 2</vt:lpstr>
      <vt:lpstr>Modulo 3</vt:lpstr>
      <vt:lpstr>Modulo 4</vt:lpstr>
      <vt:lpstr>Modulo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Classificazione</dc:title>
  <dc:creator>Matteo Mancanelli</dc:creator>
  <cp:lastModifiedBy>Matteo Mancanelli</cp:lastModifiedBy>
  <cp:revision>3</cp:revision>
  <dcterms:created xsi:type="dcterms:W3CDTF">2018-04-03T18:58:57Z</dcterms:created>
  <dcterms:modified xsi:type="dcterms:W3CDTF">2018-04-03T19:04:09Z</dcterms:modified>
</cp:coreProperties>
</file>