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2" r:id="rId13"/>
    <p:sldId id="316" r:id="rId14"/>
    <p:sldId id="317" r:id="rId15"/>
    <p:sldId id="320" r:id="rId16"/>
    <p:sldId id="318" r:id="rId17"/>
    <p:sldId id="323" r:id="rId18"/>
    <p:sldId id="321" r:id="rId19"/>
    <p:sldId id="32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642E-B2AC-42C3-B2F7-FFF6411D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FE6AC1-0DF6-47D5-BD61-CAE6E1AE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11062-6820-4805-8B44-7D316575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6C3EF-22CE-43D9-A1CB-C21F7CB0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1B250-37F9-4A60-831D-1FA46110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3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0A42B-859A-4F4A-8EFE-1DF0F0E8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2BB954-5656-4B97-AA64-C9DE9B3F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BE324F-97C3-4483-9236-0395B975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D4F70-7029-4DC1-A987-1C6856BC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A763A-7B9E-44E1-B843-548AE5B0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5B185-2734-419E-8AB7-405535593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639E-884D-4646-9D6C-4BE13240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759B8-6385-4E20-B8A2-6747CA4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0DED6-2C75-4A1A-80DB-B0751D97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FDCF8-ED6A-427F-8994-2EF2AD09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0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German Aerospace Center (DLR), Dominik Opitz, 25.02.2024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7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1A408-02EB-47FA-A489-B85D307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0A6F0-47C7-42EB-979C-638DE2D0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7C6372-5F5B-4EA2-A80C-C51AE825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1F4D1-A899-4D68-A4DB-DD53735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D2E34-5032-4E66-BE7A-D750C16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94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A2170-7ED0-4692-A1C4-CAFEC528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E6716-6793-4AD0-AC34-822F50CA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8D79C-F0DA-4CB4-A6EB-D31C1D04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917A6-4208-43C9-975F-C05F2D68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5BB91-7CAA-4D8B-8129-6C38423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6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119D0-C13D-4E1C-BB78-8A15A75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D98F0-AF77-4256-B4D7-FAB656F1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DFFCF6-7886-441D-9FF2-CDF78EC48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3887D5-F1A7-4D18-8262-CD004B3C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4F070-FCC0-4E16-8D99-75044F46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55224F-291C-4145-B92E-B7C0C688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EC01B-0E1A-4A44-A408-C4A2BE9A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BCAD6-7A0A-465B-8778-1034AA3E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9CB61-2C27-4BE6-BE32-D43FB1D1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BECA84-6972-4D36-AC12-48A46DBCA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6BEA3-C78A-49D6-9D1D-A53F7BDB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8E8D7-47F1-48F6-B64F-B1282785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183FC9-79E9-40F2-A1E9-03B1C4F7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7F45CF-0CCD-43CF-ADD4-727554E6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417AC-B501-4D0F-9F67-B2886670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B46FCC-F49A-4255-982E-E351565C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A3F12-47BA-43B0-A0E5-0F9F4B13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26774-10D5-492D-AA23-C6FB6EF6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8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ABEED0-2800-4619-B1F0-D843D45D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227DC0-1587-4953-8C27-6C10BAB9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F4B4FC-22D7-467C-A94B-3EE07BB2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51B4-3AEE-42EB-AE38-47E623B6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FDF25-EAC6-4256-87D1-DC8422DB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0135D0-6726-44BE-9563-F305B3C38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792C9-5AEA-4AD4-8432-53B447B6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1D84B-A5F7-4F84-9488-3A0981B9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96BCA-D851-4BD1-8F6E-BD0C6B3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3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717DB-65C5-438B-ABF3-9A04593F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284DC2-A5D8-488E-AB26-F7B03887F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89AA8E-92F2-4CF8-9658-E56EC4EA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D0F555-7524-4375-BDBE-E9B0532F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216B02-4F0C-466E-BADD-0CA94403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E0892-3BA5-4EA5-A667-6C85060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7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C10001-77B7-4E53-BE4E-7E30FB51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7B8A9-7A58-43B6-8E21-AC949EC8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9AD61-406B-449F-A1CC-204B40413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09B-BC1C-4C2B-A08C-B0FF21F64682}" type="datetimeFigureOut">
              <a:rPr lang="de-DE" smtClean="0"/>
              <a:t>23.09.2024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1A325-0493-4F43-B36C-35CAB2FFF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1D49C-6187-429A-BFEC-84C74888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CD47-22AE-4C4D-ABCB-BD3B6A621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76470-B2A1-4251-AFC5-399A764F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EF3DCF-4767-4198-819E-BFFCB6C371DC}"/>
              </a:ext>
            </a:extLst>
          </p:cNvPr>
          <p:cNvSpPr txBox="1"/>
          <p:nvPr/>
        </p:nvSpPr>
        <p:spPr>
          <a:xfrm>
            <a:off x="287998" y="5101587"/>
            <a:ext cx="10693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Frutiger 45 Light" panose="020B0303030504020204" pitchFamily="34" charset="0"/>
              </a:rPr>
              <a:t>Toolformers</a:t>
            </a:r>
            <a:endParaRPr lang="de-DE" sz="6600" b="1" dirty="0">
              <a:solidFill>
                <a:schemeClr val="bg1"/>
              </a:solidFill>
              <a:latin typeface="Frutiger 45 Light" panose="020B0303030504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D01921-4580-4B4E-8BFB-97D02544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24" y="0"/>
            <a:ext cx="9975273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C26CDE2-1E9F-4189-9F00-FA5EBEDC24C6}"/>
              </a:ext>
            </a:extLst>
          </p:cNvPr>
          <p:cNvSpPr/>
          <p:nvPr/>
        </p:nvSpPr>
        <p:spPr>
          <a:xfrm>
            <a:off x="10510345" y="6355645"/>
            <a:ext cx="1681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i="1" dirty="0">
                <a:solidFill>
                  <a:schemeClr val="bg1">
                    <a:lumMod val="75000"/>
                  </a:schemeClr>
                </a:solidFill>
                <a:latin typeface="Frutiger 45 Light" panose="020B0303030504020204" pitchFamily="34" charset="0"/>
              </a:rPr>
              <a:t>https://miro.medium.com/v2/resize:fit:4800/format:webp/1*2DjQyJMJRHofI2I_Nd7BMQ.png</a:t>
            </a:r>
          </a:p>
        </p:txBody>
      </p:sp>
    </p:spTree>
    <p:extLst>
      <p:ext uri="{BB962C8B-B14F-4D97-AF65-F5344CB8AC3E}">
        <p14:creationId xmlns:p14="http://schemas.microsoft.com/office/powerpoint/2010/main" val="180174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199" cy="40642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53586-CCE0-4394-903E-1E8528C28476}"/>
              </a:ext>
            </a:extLst>
          </p:cNvPr>
          <p:cNvSpPr/>
          <p:nvPr/>
        </p:nvSpPr>
        <p:spPr>
          <a:xfrm>
            <a:off x="8848725" y="1600200"/>
            <a:ext cx="2352674" cy="44305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FC9496-AC99-4E19-A9CD-4D9EBF923530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19CA7E2-6E8D-4351-99D3-3A2DB13B57C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1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199" cy="40642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53586-CCE0-4394-903E-1E8528C28476}"/>
              </a:ext>
            </a:extLst>
          </p:cNvPr>
          <p:cNvSpPr/>
          <p:nvPr/>
        </p:nvSpPr>
        <p:spPr>
          <a:xfrm>
            <a:off x="8848725" y="2914650"/>
            <a:ext cx="2352674" cy="311613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EC0062-BE4D-4BF5-865E-5C166FB4A3CE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3A2E65-5F1A-4FF9-9D1B-A9EB5EB280C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6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200" cy="4064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9D2BBE2-2052-419B-8205-BE4C356553A1}"/>
              </a:ext>
            </a:extLst>
          </p:cNvPr>
          <p:cNvSpPr txBox="1"/>
          <p:nvPr/>
        </p:nvSpPr>
        <p:spPr>
          <a:xfrm>
            <a:off x="8415337" y="1376362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  <a:latin typeface="Frutiger 45 Light" panose="020B0303030504020204" pitchFamily="34" charset="0"/>
              </a:rPr>
              <a:t>! </a:t>
            </a:r>
            <a:r>
              <a:rPr lang="de-DE" b="1" dirty="0" err="1">
                <a:solidFill>
                  <a:srgbClr val="C00000"/>
                </a:solidFill>
                <a:latin typeface="Frutiger 45 Light" panose="020B0303030504020204" pitchFamily="34" charset="0"/>
              </a:rPr>
              <a:t>Implemented</a:t>
            </a:r>
            <a:r>
              <a:rPr lang="de-DE" b="1" dirty="0">
                <a:solidFill>
                  <a:srgbClr val="C00000"/>
                </a:solidFill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solidFill>
                  <a:srgbClr val="C00000"/>
                </a:solidFill>
                <a:latin typeface="Frutiger 45 Light" panose="020B0303030504020204" pitchFamily="34" charset="0"/>
              </a:rPr>
              <a:t>Manually</a:t>
            </a:r>
            <a:r>
              <a:rPr lang="de-DE" b="1" dirty="0">
                <a:solidFill>
                  <a:srgbClr val="C00000"/>
                </a:solidFill>
                <a:latin typeface="Frutiger 45 Light" panose="020B0303030504020204" pitchFamily="34" charset="0"/>
              </a:rPr>
              <a:t> !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57E9078-3AF1-4787-A3AD-28C7EBD809EB}"/>
              </a:ext>
            </a:extLst>
          </p:cNvPr>
          <p:cNvCxnSpPr>
            <a:cxnSpLocks/>
          </p:cNvCxnSpPr>
          <p:nvPr/>
        </p:nvCxnSpPr>
        <p:spPr>
          <a:xfrm>
            <a:off x="9948861" y="1745694"/>
            <a:ext cx="0" cy="32123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D6ED5A5-364E-48A7-B476-0E18FA1B52EC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181DA7-EB85-4FAF-9439-C3BE53AB072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60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D339AD-7EEE-459A-84A3-8B58E6E4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8" y="1566863"/>
            <a:ext cx="9295584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515602E-67C5-4C1C-95C8-F7DDEF7661A2}"/>
              </a:ext>
            </a:extLst>
          </p:cNvPr>
          <p:cNvSpPr/>
          <p:nvPr/>
        </p:nvSpPr>
        <p:spPr>
          <a:xfrm>
            <a:off x="7820025" y="6492875"/>
            <a:ext cx="29237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800" i="1" dirty="0">
                <a:solidFill>
                  <a:schemeClr val="bg1">
                    <a:lumMod val="50000"/>
                  </a:schemeClr>
                </a:solidFill>
                <a:latin typeface="Frutiger 45 Light" panose="020B0303030504020204" pitchFamily="34" charset="0"/>
              </a:rPr>
              <a:t>https://python.langchain.com/v0.1/docs/use_cases/tool_use/</a:t>
            </a:r>
          </a:p>
        </p:txBody>
      </p:sp>
    </p:spTree>
    <p:extLst>
      <p:ext uri="{BB962C8B-B14F-4D97-AF65-F5344CB8AC3E}">
        <p14:creationId xmlns:p14="http://schemas.microsoft.com/office/powerpoint/2010/main" val="209446497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D339AD-7EEE-459A-84A3-8B58E6E4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8" y="1566863"/>
            <a:ext cx="9295584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515602E-67C5-4C1C-95C8-F7DDEF7661A2}"/>
              </a:ext>
            </a:extLst>
          </p:cNvPr>
          <p:cNvSpPr/>
          <p:nvPr/>
        </p:nvSpPr>
        <p:spPr>
          <a:xfrm>
            <a:off x="7820025" y="6492875"/>
            <a:ext cx="29237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800" i="1" dirty="0">
                <a:solidFill>
                  <a:schemeClr val="bg1">
                    <a:lumMod val="50000"/>
                  </a:schemeClr>
                </a:solidFill>
                <a:latin typeface="Frutiger 45 Light" panose="020B0303030504020204" pitchFamily="34" charset="0"/>
              </a:rPr>
              <a:t>https://python.langchain.com/v0.1/docs/use_cases/tool_use/</a:t>
            </a:r>
          </a:p>
        </p:txBody>
      </p:sp>
    </p:spTree>
    <p:extLst>
      <p:ext uri="{BB962C8B-B14F-4D97-AF65-F5344CB8AC3E}">
        <p14:creationId xmlns:p14="http://schemas.microsoft.com/office/powerpoint/2010/main" val="265532565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1A4742-CB64-4245-8BDF-F7D158A4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It‘s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not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that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difficult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to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implement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! 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  <a:sym typeface="Wingdings" panose="05000000000000000000" pitchFamily="2" charset="2"/>
              </a:rPr>
              <a:t></a:t>
            </a:r>
            <a:endParaRPr lang="de-DE" dirty="0">
              <a:latin typeface="Frutiger 45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8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 -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Prompting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AF7BBA-866D-4352-9D3E-47AF063B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0" y="2987961"/>
            <a:ext cx="11507040" cy="350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97397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 -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Prompting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AF7BBA-866D-4352-9D3E-47AF063B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0" y="2987961"/>
            <a:ext cx="11507040" cy="350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61C2493-B2FB-42BF-BB34-F70C70425100}"/>
              </a:ext>
            </a:extLst>
          </p:cNvPr>
          <p:cNvSpPr/>
          <p:nvPr/>
        </p:nvSpPr>
        <p:spPr>
          <a:xfrm>
            <a:off x="7390614" y="2912882"/>
            <a:ext cx="2969444" cy="29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7C28F7-AD8B-41A0-A919-43ABEA69E93F}"/>
              </a:ext>
            </a:extLst>
          </p:cNvPr>
          <p:cNvSpPr/>
          <p:nvPr/>
        </p:nvSpPr>
        <p:spPr>
          <a:xfrm>
            <a:off x="342480" y="3282885"/>
            <a:ext cx="703895" cy="2521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F1BF8B-52A1-4775-BA0B-95F18B36FBD1}"/>
              </a:ext>
            </a:extLst>
          </p:cNvPr>
          <p:cNvSpPr/>
          <p:nvPr/>
        </p:nvSpPr>
        <p:spPr>
          <a:xfrm>
            <a:off x="323626" y="4535385"/>
            <a:ext cx="8264193" cy="7247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1515940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 -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Parsing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AF7BBA-866D-4352-9D3E-47AF063B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31" y="1595572"/>
            <a:ext cx="10298738" cy="489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24CDB64-A4B3-4D40-84BC-CC37BB372137}"/>
              </a:ext>
            </a:extLst>
          </p:cNvPr>
          <p:cNvCxnSpPr/>
          <p:nvPr/>
        </p:nvCxnSpPr>
        <p:spPr>
          <a:xfrm>
            <a:off x="666750" y="4229100"/>
            <a:ext cx="13716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210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 – Tool (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Example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AF7BBA-866D-4352-9D3E-47AF063B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40" y="3178523"/>
            <a:ext cx="7277520" cy="81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6967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57A85-0351-450D-B88C-663D5B2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What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can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LLMs </a:t>
            </a:r>
            <a:r>
              <a:rPr lang="de-DE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NOT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do?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935125-633D-488F-845F-0EE2710E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7575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rutiger 45 Light" panose="020B0303030504020204" pitchFamily="34" charset="0"/>
              </a:rPr>
              <a:t>Emotions</a:t>
            </a:r>
            <a:r>
              <a:rPr lang="de-DE" sz="2400" dirty="0">
                <a:latin typeface="Frutiger 45 Light" panose="020B0303030504020204" pitchFamily="34" charset="0"/>
              </a:rPr>
              <a:t> and </a:t>
            </a:r>
            <a:r>
              <a:rPr lang="de-DE" sz="2400" dirty="0" err="1">
                <a:latin typeface="Frutiger 45 Light" panose="020B0303030504020204" pitchFamily="34" charset="0"/>
              </a:rPr>
              <a:t>Intentions</a:t>
            </a:r>
            <a:endParaRPr lang="de-DE" sz="2400" dirty="0">
              <a:latin typeface="Frutiger 45 Light" panose="020B0303030504020204" pitchFamily="34" charset="0"/>
            </a:endParaRPr>
          </a:p>
          <a:p>
            <a:r>
              <a:rPr lang="de-DE" sz="2400" dirty="0" err="1">
                <a:latin typeface="Frutiger 45 Light" panose="020B0303030504020204" pitchFamily="34" charset="0"/>
              </a:rPr>
              <a:t>Verification</a:t>
            </a:r>
            <a:r>
              <a:rPr lang="de-DE" sz="2400" dirty="0">
                <a:latin typeface="Frutiger 45 Light" panose="020B0303030504020204" pitchFamily="34" charset="0"/>
              </a:rPr>
              <a:t> </a:t>
            </a:r>
            <a:r>
              <a:rPr lang="de-DE" sz="2400" dirty="0" err="1">
                <a:latin typeface="Frutiger 45 Light" panose="020B0303030504020204" pitchFamily="34" charset="0"/>
              </a:rPr>
              <a:t>of</a:t>
            </a:r>
            <a:r>
              <a:rPr lang="de-DE" sz="2400" dirty="0">
                <a:latin typeface="Frutiger 45 Light" panose="020B0303030504020204" pitchFamily="34" charset="0"/>
              </a:rPr>
              <a:t> Facts</a:t>
            </a:r>
          </a:p>
          <a:p>
            <a:r>
              <a:rPr lang="de-DE" sz="2400" dirty="0" err="1">
                <a:latin typeface="Frutiger 45 Light" panose="020B0303030504020204" pitchFamily="34" charset="0"/>
              </a:rPr>
              <a:t>Ethical</a:t>
            </a:r>
            <a:r>
              <a:rPr lang="de-DE" sz="2400" dirty="0">
                <a:latin typeface="Frutiger 45 Light" panose="020B0303030504020204" pitchFamily="34" charset="0"/>
              </a:rPr>
              <a:t> and Moral </a:t>
            </a:r>
            <a:r>
              <a:rPr lang="de-DE" sz="2400" dirty="0" err="1">
                <a:latin typeface="Frutiger 45 Light" panose="020B0303030504020204" pitchFamily="34" charset="0"/>
              </a:rPr>
              <a:t>Judgments</a:t>
            </a:r>
            <a:endParaRPr lang="de-DE" sz="2400" dirty="0">
              <a:latin typeface="Frutiger 45 Light" panose="020B0303030504020204" pitchFamily="34" charset="0"/>
            </a:endParaRPr>
          </a:p>
          <a:p>
            <a:endParaRPr lang="de-DE" sz="2400" dirty="0">
              <a:latin typeface="Frutiger 45 Light" panose="020B0303030504020204" pitchFamily="34" charset="0"/>
            </a:endParaRPr>
          </a:p>
          <a:p>
            <a:r>
              <a:rPr lang="en-US" sz="2400" dirty="0">
                <a:latin typeface="Frutiger 45 Light" panose="020B0303030504020204" pitchFamily="34" charset="0"/>
              </a:rPr>
              <a:t>Access Real-time or Up-to-date Information</a:t>
            </a:r>
          </a:p>
          <a:p>
            <a:r>
              <a:rPr lang="en-US" sz="2400" dirty="0">
                <a:latin typeface="Frutiger 45 Light" panose="020B0303030504020204" pitchFamily="34" charset="0"/>
              </a:rPr>
              <a:t>Executing Tasks Requiring Physical Actions or Sensory Input</a:t>
            </a:r>
            <a:endParaRPr lang="de-DE" sz="2400" dirty="0">
              <a:latin typeface="Frutiger 45 Light" panose="020B03030305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98C8EB-C5C9-48E1-9115-BD1F3966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7" y="276918"/>
            <a:ext cx="3476624" cy="628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68809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57A85-0351-450D-B88C-663D5B2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What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can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LLMs </a:t>
            </a:r>
            <a:r>
              <a:rPr lang="de-DE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NOT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 do?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6276F56-5E6E-4D64-A6A7-D79E32FA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7575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Emotions</a:t>
            </a:r>
            <a:r>
              <a:rPr lang="de-DE" sz="2400" dirty="0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 and </a:t>
            </a:r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Intentions</a:t>
            </a:r>
            <a:endParaRPr lang="de-DE" sz="2400" dirty="0">
              <a:solidFill>
                <a:schemeClr val="bg2">
                  <a:lumMod val="90000"/>
                </a:schemeClr>
              </a:solidFill>
              <a:latin typeface="Frutiger 45 Light" panose="020B0303030504020204" pitchFamily="34" charset="0"/>
            </a:endParaRPr>
          </a:p>
          <a:p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Verification</a:t>
            </a:r>
            <a:r>
              <a:rPr lang="de-DE" sz="2400" dirty="0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 </a:t>
            </a:r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of</a:t>
            </a:r>
            <a:r>
              <a:rPr lang="de-DE" sz="2400" dirty="0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 Facts</a:t>
            </a:r>
          </a:p>
          <a:p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Ethical</a:t>
            </a:r>
            <a:r>
              <a:rPr lang="de-DE" sz="2400" dirty="0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 and Moral </a:t>
            </a:r>
            <a:r>
              <a:rPr lang="de-DE" sz="2400" dirty="0" err="1">
                <a:solidFill>
                  <a:schemeClr val="bg2">
                    <a:lumMod val="90000"/>
                  </a:schemeClr>
                </a:solidFill>
                <a:latin typeface="Frutiger 45 Light" panose="020B0303030504020204" pitchFamily="34" charset="0"/>
              </a:rPr>
              <a:t>Judgments</a:t>
            </a:r>
            <a:endParaRPr lang="de-DE" sz="2400" dirty="0">
              <a:solidFill>
                <a:schemeClr val="bg2">
                  <a:lumMod val="90000"/>
                </a:schemeClr>
              </a:solidFill>
              <a:latin typeface="Frutiger 45 Light" panose="020B0303030504020204" pitchFamily="34" charset="0"/>
            </a:endParaRPr>
          </a:p>
          <a:p>
            <a:endParaRPr lang="de-DE" sz="2400" dirty="0">
              <a:latin typeface="Frutiger 45 Light" panose="020B0303030504020204" pitchFamily="34" charset="0"/>
            </a:endParaRPr>
          </a:p>
          <a:p>
            <a:r>
              <a:rPr lang="en-US" sz="2400" b="1" dirty="0">
                <a:latin typeface="Frutiger 45 Light" panose="020B0303030504020204" pitchFamily="34" charset="0"/>
              </a:rPr>
              <a:t>Access Real-time or Up-to-date Information</a:t>
            </a:r>
          </a:p>
          <a:p>
            <a:r>
              <a:rPr lang="en-US" sz="2400" b="1" dirty="0">
                <a:latin typeface="Frutiger 45 Light" panose="020B0303030504020204" pitchFamily="34" charset="0"/>
              </a:rPr>
              <a:t>Executing Tasks Requiring Physical Actions or Sensory Input</a:t>
            </a:r>
            <a:endParaRPr lang="de-DE" sz="2400" b="1" dirty="0">
              <a:latin typeface="Frutiger 45 Light" panose="020B03030305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5D0274-0FD3-4E73-B1E7-E54A2F05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7" y="276918"/>
            <a:ext cx="3476624" cy="630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0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C215F8-45B9-4A8E-9DAA-9DA3FA20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528887"/>
            <a:ext cx="93535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53DA130-8014-404B-BDA4-3081341A66C6}"/>
              </a:ext>
            </a:extLst>
          </p:cNvPr>
          <p:cNvSpPr/>
          <p:nvPr/>
        </p:nvSpPr>
        <p:spPr>
          <a:xfrm>
            <a:off x="8120185" y="4113668"/>
            <a:ext cx="26525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800" i="1" dirty="0">
                <a:solidFill>
                  <a:schemeClr val="bg1">
                    <a:lumMod val="50000"/>
                  </a:schemeClr>
                </a:solidFill>
                <a:latin typeface="Frutiger 45 Light" panose="020B0303030504020204" pitchFamily="34" charset="0"/>
              </a:rPr>
              <a:t>https://python.langchain.com/v0.1/docs/modules/agents/</a:t>
            </a:r>
          </a:p>
        </p:txBody>
      </p:sp>
    </p:spTree>
    <p:extLst>
      <p:ext uri="{BB962C8B-B14F-4D97-AF65-F5344CB8AC3E}">
        <p14:creationId xmlns:p14="http://schemas.microsoft.com/office/powerpoint/2010/main" val="185357617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C215F8-45B9-4A8E-9DAA-9DA3FA20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528887"/>
            <a:ext cx="93535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53DA130-8014-404B-BDA4-3081341A66C6}"/>
              </a:ext>
            </a:extLst>
          </p:cNvPr>
          <p:cNvSpPr/>
          <p:nvPr/>
        </p:nvSpPr>
        <p:spPr>
          <a:xfrm>
            <a:off x="8120185" y="4113668"/>
            <a:ext cx="26525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800" i="1" dirty="0">
                <a:solidFill>
                  <a:schemeClr val="bg1">
                    <a:lumMod val="50000"/>
                  </a:schemeClr>
                </a:solidFill>
                <a:latin typeface="Frutiger 45 Light" panose="020B0303030504020204" pitchFamily="34" charset="0"/>
              </a:rPr>
              <a:t>https://python.langchain.com/v0.1/docs/modules/agents/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538D45-0B95-450E-A192-BDB642BD0007}"/>
              </a:ext>
            </a:extLst>
          </p:cNvPr>
          <p:cNvSpPr/>
          <p:nvPr/>
        </p:nvSpPr>
        <p:spPr>
          <a:xfrm>
            <a:off x="3985846" y="3397739"/>
            <a:ext cx="4032739" cy="197337"/>
          </a:xfrm>
          <a:prstGeom prst="rect">
            <a:avLst/>
          </a:prstGeom>
          <a:solidFill>
            <a:srgbClr val="3399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C215F8-45B9-4A8E-9DAA-9DA3FA20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528887"/>
            <a:ext cx="93535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53DA130-8014-404B-BDA4-3081341A66C6}"/>
              </a:ext>
            </a:extLst>
          </p:cNvPr>
          <p:cNvSpPr/>
          <p:nvPr/>
        </p:nvSpPr>
        <p:spPr>
          <a:xfrm>
            <a:off x="8120185" y="4113668"/>
            <a:ext cx="26525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800" i="1" dirty="0">
                <a:solidFill>
                  <a:schemeClr val="bg1">
                    <a:lumMod val="50000"/>
                  </a:schemeClr>
                </a:solidFill>
                <a:latin typeface="Frutiger 45 Light" panose="020B0303030504020204" pitchFamily="34" charset="0"/>
              </a:rPr>
              <a:t>https://python.langchain.com/v0.1/docs/modules/agents/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538D45-0B95-450E-A192-BDB642BD0007}"/>
              </a:ext>
            </a:extLst>
          </p:cNvPr>
          <p:cNvSpPr/>
          <p:nvPr/>
        </p:nvSpPr>
        <p:spPr>
          <a:xfrm>
            <a:off x="3985846" y="3397739"/>
            <a:ext cx="4032739" cy="197337"/>
          </a:xfrm>
          <a:prstGeom prst="rect">
            <a:avLst/>
          </a:prstGeom>
          <a:solidFill>
            <a:srgbClr val="3399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3C3EB31-B3E1-4210-B9EB-CEB7FDDEAAF9}"/>
              </a:ext>
            </a:extLst>
          </p:cNvPr>
          <p:cNvSpPr/>
          <p:nvPr/>
        </p:nvSpPr>
        <p:spPr>
          <a:xfrm>
            <a:off x="5340962" y="3355181"/>
            <a:ext cx="550252" cy="29527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2BB3581-D46B-46C8-97B1-1C49547DC2DC}"/>
              </a:ext>
            </a:extLst>
          </p:cNvPr>
          <p:cNvSpPr/>
          <p:nvPr/>
        </p:nvSpPr>
        <p:spPr>
          <a:xfrm>
            <a:off x="6924430" y="1806279"/>
            <a:ext cx="3094893" cy="5028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438"/>
              <a:gd name="adj6" fmla="val -38996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LLMs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don‘t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perform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the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action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themselves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they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only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trigger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an external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service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Frutiger 45 Light" panose="020B0303030504020204" pitchFamily="34" charset="0"/>
              </a:rPr>
              <a:t> do </a:t>
            </a:r>
            <a:r>
              <a:rPr lang="de-DE" sz="12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it</a:t>
            </a:r>
            <a:endParaRPr lang="de-DE" sz="1200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0953BB-0D9C-4CB6-992C-B45477FCD980}"/>
              </a:ext>
            </a:extLst>
          </p:cNvPr>
          <p:cNvSpPr txBox="1"/>
          <p:nvPr/>
        </p:nvSpPr>
        <p:spPr>
          <a:xfrm>
            <a:off x="1419225" y="4970740"/>
            <a:ext cx="92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Frutiger 45 Light" panose="020B0303030504020204" pitchFamily="34" charset="0"/>
              </a:rPr>
              <a:t>What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is</a:t>
            </a:r>
            <a:r>
              <a:rPr lang="de-DE" b="1" dirty="0">
                <a:latin typeface="Frutiger 45 Light" panose="020B0303030504020204" pitchFamily="34" charset="0"/>
              </a:rPr>
              <a:t> a „Trigger“? -&gt; The </a:t>
            </a:r>
            <a:r>
              <a:rPr lang="de-DE" b="1" dirty="0" err="1">
                <a:latin typeface="Frutiger 45 Light" panose="020B0303030504020204" pitchFamily="34" charset="0"/>
              </a:rPr>
              <a:t>name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of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the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tool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that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the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agent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chose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to</a:t>
            </a:r>
            <a:r>
              <a:rPr lang="de-DE" b="1" dirty="0">
                <a:latin typeface="Frutiger 45 Light" panose="020B0303030504020204" pitchFamily="34" charset="0"/>
              </a:rPr>
              <a:t> </a:t>
            </a:r>
            <a:r>
              <a:rPr lang="de-DE" b="1" dirty="0" err="1">
                <a:latin typeface="Frutiger 45 Light" panose="020B0303030504020204" pitchFamily="34" charset="0"/>
              </a:rPr>
              <a:t>execute</a:t>
            </a:r>
            <a:endParaRPr lang="de-DE" b="1" dirty="0">
              <a:latin typeface="Frutiger 45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200" cy="4064294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DFB40A7B-6968-416F-B9AF-EA9574B4AA55}"/>
              </a:ext>
            </a:extLst>
          </p:cNvPr>
          <p:cNvSpPr/>
          <p:nvPr/>
        </p:nvSpPr>
        <p:spPr>
          <a:xfrm>
            <a:off x="3724275" y="1600200"/>
            <a:ext cx="7477125" cy="44305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FE3477-1D2B-4DD2-A8CE-A5CC94DA1844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B9EB7C7-C8F0-40CF-9FD8-6216ADDE2AF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6239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200" cy="40642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8F87B57-FA67-4026-8B50-8565FBD30649}"/>
              </a:ext>
            </a:extLst>
          </p:cNvPr>
          <p:cNvSpPr/>
          <p:nvPr/>
        </p:nvSpPr>
        <p:spPr>
          <a:xfrm>
            <a:off x="5505450" y="1600200"/>
            <a:ext cx="5695950" cy="44305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09FE49-92B8-4D06-86DF-BF0B241DF39B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96655C1-5C09-4BCA-914F-78463C39843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091-133D-45FC-97D1-29406BE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45 Light" panose="020B0303030504020204" pitchFamily="34" charset="0"/>
              </a:rPr>
              <a:t>Agent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B7AD68-2A7E-42F7-913D-E25399CB8080}"/>
              </a:ext>
            </a:extLst>
          </p:cNvPr>
          <p:cNvSpPr txBox="1"/>
          <p:nvPr/>
        </p:nvSpPr>
        <p:spPr>
          <a:xfrm>
            <a:off x="7705725" y="365125"/>
            <a:ext cx="4095750" cy="5232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Frutiger 45 Light" panose="020B0303030504020204" pitchFamily="34" charset="0"/>
              </a:rPr>
              <a:t>LLMs </a:t>
            </a:r>
            <a:r>
              <a:rPr lang="de-DE" sz="1400" dirty="0" err="1">
                <a:latin typeface="Frutiger 45 Light" panose="020B0303030504020204" pitchFamily="34" charset="0"/>
              </a:rPr>
              <a:t>don‘t</a:t>
            </a:r>
            <a:r>
              <a:rPr lang="de-DE" sz="1400" dirty="0">
                <a:latin typeface="Frutiger 45 Light" panose="020B0303030504020204" pitchFamily="34" charset="0"/>
              </a:rPr>
              <a:t> perform </a:t>
            </a:r>
            <a:r>
              <a:rPr lang="de-DE" sz="1400" dirty="0" err="1">
                <a:latin typeface="Frutiger 45 Light" panose="020B0303030504020204" pitchFamily="34" charset="0"/>
              </a:rPr>
              <a:t>the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action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themselves</a:t>
            </a:r>
            <a:r>
              <a:rPr lang="de-DE" sz="1400" dirty="0">
                <a:latin typeface="Frutiger 45 Light" panose="020B0303030504020204" pitchFamily="34" charset="0"/>
              </a:rPr>
              <a:t>, </a:t>
            </a:r>
            <a:r>
              <a:rPr lang="de-DE" sz="1400" dirty="0" err="1">
                <a:latin typeface="Frutiger 45 Light" panose="020B0303030504020204" pitchFamily="34" charset="0"/>
              </a:rPr>
              <a:t>they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only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trigger</a:t>
            </a:r>
            <a:r>
              <a:rPr lang="de-DE" sz="1400" dirty="0">
                <a:latin typeface="Frutiger 45 Light" panose="020B0303030504020204" pitchFamily="34" charset="0"/>
              </a:rPr>
              <a:t> an external </a:t>
            </a:r>
            <a:r>
              <a:rPr lang="de-DE" sz="1400" dirty="0" err="1">
                <a:latin typeface="Frutiger 45 Light" panose="020B0303030504020204" pitchFamily="34" charset="0"/>
              </a:rPr>
              <a:t>service</a:t>
            </a:r>
            <a:r>
              <a:rPr lang="de-DE" sz="1400" dirty="0">
                <a:latin typeface="Frutiger 45 Light" panose="020B0303030504020204" pitchFamily="34" charset="0"/>
              </a:rPr>
              <a:t> </a:t>
            </a:r>
            <a:r>
              <a:rPr lang="de-DE" sz="1400" dirty="0" err="1">
                <a:latin typeface="Frutiger 45 Light" panose="020B0303030504020204" pitchFamily="34" charset="0"/>
              </a:rPr>
              <a:t>to</a:t>
            </a:r>
            <a:r>
              <a:rPr lang="de-DE" sz="1400" dirty="0">
                <a:latin typeface="Frutiger 45 Light" panose="020B0303030504020204" pitchFamily="34" charset="0"/>
              </a:rPr>
              <a:t> do it.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D38021C-8C59-41CC-B970-041A888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89"/>
            <a:ext cx="10363200" cy="40642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53586-CCE0-4394-903E-1E8528C28476}"/>
              </a:ext>
            </a:extLst>
          </p:cNvPr>
          <p:cNvSpPr/>
          <p:nvPr/>
        </p:nvSpPr>
        <p:spPr>
          <a:xfrm>
            <a:off x="7267574" y="1600200"/>
            <a:ext cx="3933825" cy="44305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D3ACEE6-3E11-48DC-8239-C3D9C1077242}"/>
              </a:ext>
            </a:extLst>
          </p:cNvPr>
          <p:cNvSpPr txBox="1"/>
          <p:nvPr/>
        </p:nvSpPr>
        <p:spPr>
          <a:xfrm>
            <a:off x="1223626" y="6374993"/>
            <a:ext cx="2846894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today‘s</a:t>
            </a:r>
            <a:r>
              <a:rPr lang="de-DE" dirty="0">
                <a:latin typeface="Consolas" panose="020B0609020204030204" pitchFamily="49" charset="0"/>
              </a:rPr>
              <a:t> date?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8E053AA-CBCE-4C52-8037-39385936DBF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47073" y="6030784"/>
            <a:ext cx="0" cy="3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55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Frutiger 45 Light</vt:lpstr>
      <vt:lpstr>Wingdings</vt:lpstr>
      <vt:lpstr>Office</vt:lpstr>
      <vt:lpstr> </vt:lpstr>
      <vt:lpstr>What can LLMs NOT do?</vt:lpstr>
      <vt:lpstr>What can LLMs NOT do?</vt:lpstr>
      <vt:lpstr>Agent</vt:lpstr>
      <vt:lpstr>Agent</vt:lpstr>
      <vt:lpstr>Agent</vt:lpstr>
      <vt:lpstr>Agent</vt:lpstr>
      <vt:lpstr>Agent</vt:lpstr>
      <vt:lpstr>Agent</vt:lpstr>
      <vt:lpstr>Agent</vt:lpstr>
      <vt:lpstr>Agent</vt:lpstr>
      <vt:lpstr>Agent</vt:lpstr>
      <vt:lpstr>Agent</vt:lpstr>
      <vt:lpstr>Agent</vt:lpstr>
      <vt:lpstr>PowerPoint-Präsentation</vt:lpstr>
      <vt:lpstr>Agent - Prompting</vt:lpstr>
      <vt:lpstr>Agent - Prompting</vt:lpstr>
      <vt:lpstr>Agent - Parsing</vt:lpstr>
      <vt:lpstr>Agent – Tool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Opitz, Dominik</dc:creator>
  <cp:lastModifiedBy>Opitz, Dominik</cp:lastModifiedBy>
  <cp:revision>21</cp:revision>
  <dcterms:created xsi:type="dcterms:W3CDTF">2024-09-04T09:37:14Z</dcterms:created>
  <dcterms:modified xsi:type="dcterms:W3CDTF">2024-09-23T08:37:09Z</dcterms:modified>
</cp:coreProperties>
</file>