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84" r:id="rId3"/>
    <p:sldId id="285" r:id="rId4"/>
    <p:sldId id="286" r:id="rId5"/>
    <p:sldId id="294" r:id="rId6"/>
    <p:sldId id="296" r:id="rId7"/>
    <p:sldId id="287" r:id="rId8"/>
    <p:sldId id="289" r:id="rId9"/>
    <p:sldId id="288" r:id="rId10"/>
    <p:sldId id="293" r:id="rId11"/>
    <p:sldId id="290" r:id="rId12"/>
    <p:sldId id="292" r:id="rId13"/>
    <p:sldId id="291" r:id="rId14"/>
    <p:sldId id="298" r:id="rId15"/>
    <p:sldId id="297" r:id="rId16"/>
    <p:sldId id="295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77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AE8B-A150-4820-BC27-EE42D733F4B8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C2D-D39A-48CE-B0EB-51A11E463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27.11.2020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\\psf\Host\Users\cd\Desktop\Startbild_4zu3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878400" y="1573200"/>
            <a:ext cx="7779600" cy="741362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en-GB" noProof="0" dirty="0"/>
              <a:t>Click here to insert lecture title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8400" y="2429999"/>
            <a:ext cx="7779600" cy="1152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2400">
                <a:solidFill>
                  <a:srgbClr val="686868"/>
                </a:solidFill>
              </a:defRPr>
            </a:lvl1pPr>
          </a:lstStyle>
          <a:p>
            <a:pPr lvl="0"/>
            <a:r>
              <a:rPr lang="en-GB" noProof="0" dirty="0"/>
              <a:t>Click here to insert lecture subtitle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pic>
        <p:nvPicPr>
          <p:cNvPr id="11" name="Grafik 10" descr="dlr_sign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5857875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199"/>
            <a:ext cx="81720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575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40860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98000" y="1591200"/>
            <a:ext cx="3960812" cy="433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noProof="0" dirty="0"/>
              <a:t>Click onto symbol to insert picture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9095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40860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335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40860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98000" y="1591200"/>
            <a:ext cx="39600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811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</a:p>
        </p:txBody>
      </p:sp>
      <p:sp>
        <p:nvSpPr>
          <p:cNvPr id="9" name="Textplatzhalter 1"/>
          <p:cNvSpPr>
            <a:spLocks noGrp="1"/>
          </p:cNvSpPr>
          <p:nvPr>
            <p:ph type="body" idx="13" hasCustomPrompt="1"/>
          </p:nvPr>
        </p:nvSpPr>
        <p:spPr>
          <a:xfrm>
            <a:off x="467544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/>
              <a:t>Click here to insert header line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4" hasCustomPrompt="1"/>
          </p:nvPr>
        </p:nvSpPr>
        <p:spPr>
          <a:xfrm>
            <a:off x="4698000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/>
              <a:t>Click here to insert header line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2142000"/>
            <a:ext cx="3960000" cy="37872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98000" y="2142000"/>
            <a:ext cx="3960000" cy="37872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9929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7447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92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272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00" y="648000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here to insert chart title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8172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Master text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000" y="125999"/>
            <a:ext cx="1044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GB" noProof="0" dirty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sp>
        <p:nvSpPr>
          <p:cNvPr id="8" name="Rectangle 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9999" y="125999"/>
            <a:ext cx="7128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noProof="0" dirty="0"/>
              <a:t>&gt; Lecture &gt; Author  •  Document &gt; Date</a:t>
            </a:r>
          </a:p>
        </p:txBody>
      </p:sp>
      <p:pic>
        <p:nvPicPr>
          <p:cNvPr id="11" name="Grafik 10" descr="dlr_signe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4" r:id="rId4"/>
    <p:sldLayoutId id="2147483665" r:id="rId5"/>
    <p:sldLayoutId id="2147483661" r:id="rId6"/>
    <p:sldLayoutId id="2147483662" r:id="rId7"/>
    <p:sldLayoutId id="2147483663" r:id="rId8"/>
    <p:sldLayoutId id="2147483666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AI Enabled </a:t>
            </a:r>
            <a:r>
              <a:rPr lang="de-DE" dirty="0" err="1"/>
              <a:t>Autonomous</a:t>
            </a:r>
            <a:r>
              <a:rPr lang="de-DE" dirty="0"/>
              <a:t> </a:t>
            </a:r>
            <a:r>
              <a:rPr lang="de-DE" dirty="0" err="1"/>
              <a:t>Nervous</a:t>
            </a:r>
            <a:r>
              <a:rPr lang="de-DE" dirty="0"/>
              <a:t> System Intelligent Monitoring (ANSIM) </a:t>
            </a:r>
            <a:br>
              <a:rPr lang="de-DE" dirty="0"/>
            </a:b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/>
              <a:t>1</a:t>
            </a:fld>
            <a:endParaRPr lang="en-GB" noProof="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de-DE" dirty="0"/>
              <a:t>SC-IVS</a:t>
            </a:r>
          </a:p>
        </p:txBody>
      </p:sp>
    </p:spTree>
    <p:extLst>
      <p:ext uri="{BB962C8B-B14F-4D97-AF65-F5344CB8AC3E}">
        <p14:creationId xmlns:p14="http://schemas.microsoft.com/office/powerpoint/2010/main" val="3611010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7FADCD-0EA4-4BB9-9B5B-EFBA87F920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162200" cy="4338000"/>
          </a:xfrm>
        </p:spPr>
        <p:txBody>
          <a:bodyPr/>
          <a:lstStyle/>
          <a:p>
            <a:r>
              <a:rPr lang="de-DE" sz="1400" b="1" dirty="0">
                <a:solidFill>
                  <a:schemeClr val="accent1">
                    <a:lumMod val="75000"/>
                  </a:schemeClr>
                </a:solidFill>
              </a:rPr>
              <a:t>Task. </a:t>
            </a:r>
            <a:r>
              <a:rPr lang="de-DE" sz="1400" dirty="0"/>
              <a:t>Given at least </a:t>
            </a:r>
            <a:r>
              <a:rPr lang="de-DE" sz="1400" i="1" dirty="0"/>
              <a:t>m</a:t>
            </a:r>
            <a:r>
              <a:rPr lang="de-DE" sz="1400" dirty="0"/>
              <a:t> </a:t>
            </a:r>
            <a:r>
              <a:rPr lang="de-DE" sz="1400" dirty="0" err="1"/>
              <a:t>current</a:t>
            </a:r>
            <a:r>
              <a:rPr lang="de-DE" sz="1400" dirty="0"/>
              <a:t> </a:t>
            </a:r>
            <a:r>
              <a:rPr lang="de-DE" sz="1400" dirty="0" err="1"/>
              <a:t>minutes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</a:p>
          <a:p>
            <a:pPr lvl="3"/>
            <a:r>
              <a:rPr lang="de-DE" sz="1400" dirty="0" err="1"/>
              <a:t>Elctrodiagram</a:t>
            </a:r>
            <a:r>
              <a:rPr lang="de-DE" sz="1400" dirty="0"/>
              <a:t> </a:t>
            </a:r>
            <a:r>
              <a:rPr lang="de-DE" sz="1400" dirty="0" err="1"/>
              <a:t>signal</a:t>
            </a:r>
            <a:endParaRPr lang="de-DE" sz="1400" dirty="0"/>
          </a:p>
          <a:p>
            <a:pPr lvl="3"/>
            <a:r>
              <a:rPr lang="de-DE" sz="1400" dirty="0"/>
              <a:t>Non-</a:t>
            </a:r>
            <a:r>
              <a:rPr lang="de-DE" sz="1400" dirty="0" err="1"/>
              <a:t>invasible</a:t>
            </a:r>
            <a:r>
              <a:rPr lang="de-DE" sz="1400" dirty="0"/>
              <a:t> </a:t>
            </a:r>
            <a:r>
              <a:rPr lang="de-DE" sz="1400" dirty="0" err="1"/>
              <a:t>blood</a:t>
            </a:r>
            <a:r>
              <a:rPr lang="de-DE" sz="1400" dirty="0"/>
              <a:t> </a:t>
            </a:r>
            <a:r>
              <a:rPr lang="de-DE" sz="1400" dirty="0" err="1"/>
              <a:t>pressure</a:t>
            </a:r>
            <a:endParaRPr lang="de-DE" sz="1400" dirty="0"/>
          </a:p>
          <a:p>
            <a:pPr lvl="3"/>
            <a:r>
              <a:rPr lang="de-DE" sz="1400" dirty="0"/>
              <a:t>G-</a:t>
            </a:r>
            <a:r>
              <a:rPr lang="de-DE" sz="1400" dirty="0" err="1"/>
              <a:t>force</a:t>
            </a:r>
            <a:r>
              <a:rPr lang="de-DE" sz="1400" dirty="0"/>
              <a:t> z-</a:t>
            </a:r>
            <a:r>
              <a:rPr lang="de-DE" sz="1400" dirty="0" err="1"/>
              <a:t>axis</a:t>
            </a:r>
            <a:endParaRPr lang="de-DE" sz="1400" dirty="0"/>
          </a:p>
          <a:p>
            <a:pPr lvl="3"/>
            <a:r>
              <a:rPr lang="de-DE" sz="1400" dirty="0"/>
              <a:t>Blood </a:t>
            </a:r>
            <a:r>
              <a:rPr lang="de-DE" sz="1400" dirty="0" err="1"/>
              <a:t>pressure</a:t>
            </a:r>
            <a:r>
              <a:rPr lang="de-DE" sz="1400" dirty="0"/>
              <a:t> </a:t>
            </a:r>
            <a:r>
              <a:rPr lang="de-DE" sz="1400" dirty="0" err="1"/>
              <a:t>systollic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endParaRPr lang="de-DE" sz="1400" dirty="0"/>
          </a:p>
          <a:p>
            <a:pPr lvl="3"/>
            <a:endParaRPr lang="de-DE" sz="1400" dirty="0"/>
          </a:p>
          <a:p>
            <a:pPr marL="0" indent="0">
              <a:buNone/>
            </a:pPr>
            <a:r>
              <a:rPr lang="de-DE" sz="1400" b="1" dirty="0">
                <a:solidFill>
                  <a:schemeClr val="accent1">
                    <a:lumMod val="75000"/>
                  </a:schemeClr>
                </a:solidFill>
              </a:rPr>
              <a:t>                  </a:t>
            </a:r>
            <a:r>
              <a:rPr lang="de-DE" sz="1400" dirty="0" err="1"/>
              <a:t>predict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blood</a:t>
            </a:r>
            <a:r>
              <a:rPr lang="de-DE" sz="1400" dirty="0"/>
              <a:t> </a:t>
            </a:r>
            <a:r>
              <a:rPr lang="de-DE" sz="1400" dirty="0" err="1"/>
              <a:t>pressure</a:t>
            </a:r>
            <a:r>
              <a:rPr lang="de-DE" sz="1400" dirty="0"/>
              <a:t> </a:t>
            </a:r>
            <a:r>
              <a:rPr lang="de-DE" sz="1400" dirty="0" err="1"/>
              <a:t>systollic</a:t>
            </a:r>
            <a:r>
              <a:rPr lang="de-DE" sz="1400" dirty="0"/>
              <a:t> in </a:t>
            </a:r>
            <a:r>
              <a:rPr lang="de-DE" sz="1400" dirty="0" err="1"/>
              <a:t>the</a:t>
            </a:r>
            <a:endParaRPr lang="de-DE" sz="1400" dirty="0"/>
          </a:p>
          <a:p>
            <a:pPr marL="0" indent="0">
              <a:buNone/>
            </a:pPr>
            <a:r>
              <a:rPr lang="de-DE" sz="1400" dirty="0"/>
              <a:t>                  </a:t>
            </a:r>
            <a:r>
              <a:rPr lang="de-DE" sz="1400" dirty="0" err="1"/>
              <a:t>next</a:t>
            </a:r>
            <a:r>
              <a:rPr lang="de-DE" sz="1400" dirty="0"/>
              <a:t> n </a:t>
            </a:r>
            <a:r>
              <a:rPr lang="de-DE" sz="1400" dirty="0" err="1"/>
              <a:t>minute</a:t>
            </a:r>
            <a:r>
              <a:rPr lang="de-DE" sz="1400" dirty="0"/>
              <a:t>.</a:t>
            </a:r>
          </a:p>
          <a:p>
            <a:pPr lvl="3"/>
            <a:endParaRPr lang="de-DE" sz="1400" dirty="0"/>
          </a:p>
          <a:p>
            <a:pPr lvl="3"/>
            <a:endParaRPr lang="de-DE" sz="1400" dirty="0"/>
          </a:p>
          <a:p>
            <a:pPr marL="1342800" lvl="3" indent="0">
              <a:buNone/>
            </a:pPr>
            <a:endParaRPr lang="de-DE" sz="1400" dirty="0"/>
          </a:p>
          <a:p>
            <a:pPr lvl="3"/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3C9070-A91A-4294-B4A6-FAB55EA6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Experiment</a:t>
            </a:r>
            <a:br>
              <a:rPr lang="de-DE" dirty="0"/>
            </a:br>
            <a:r>
              <a:rPr lang="de-DE" sz="2000" b="0" dirty="0">
                <a:solidFill>
                  <a:schemeClr val="accent1">
                    <a:lumMod val="75000"/>
                  </a:schemeClr>
                </a:solidFill>
              </a:rPr>
              <a:t>Task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220D4-1D1E-4F47-9685-D36219B402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10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073AD-8F3A-4C2F-ABD7-CAB44ECF6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999" y="1551242"/>
            <a:ext cx="3448735" cy="42910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BD8622-C2E6-4849-84DD-0AE0E276DE19}"/>
              </a:ext>
            </a:extLst>
          </p:cNvPr>
          <p:cNvSpPr/>
          <p:nvPr/>
        </p:nvSpPr>
        <p:spPr>
          <a:xfrm>
            <a:off x="5029199" y="3550920"/>
            <a:ext cx="3628799" cy="4114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70E520-6563-4143-81CA-B67CAB81EFA5}"/>
              </a:ext>
            </a:extLst>
          </p:cNvPr>
          <p:cNvSpPr/>
          <p:nvPr/>
        </p:nvSpPr>
        <p:spPr>
          <a:xfrm>
            <a:off x="5102388" y="2765107"/>
            <a:ext cx="3628799" cy="4114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71B216-AC32-4AD8-BD88-495975F2F43A}"/>
              </a:ext>
            </a:extLst>
          </p:cNvPr>
          <p:cNvSpPr/>
          <p:nvPr/>
        </p:nvSpPr>
        <p:spPr>
          <a:xfrm>
            <a:off x="5486400" y="1551242"/>
            <a:ext cx="304800" cy="282879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00848-8B69-4A34-9CB5-A8F8FC43EA65}"/>
              </a:ext>
            </a:extLst>
          </p:cNvPr>
          <p:cNvSpPr txBox="1"/>
          <p:nvPr/>
        </p:nvSpPr>
        <p:spPr>
          <a:xfrm>
            <a:off x="5382319" y="1136905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14B708-43B0-4992-9922-C219B3600B74}"/>
              </a:ext>
            </a:extLst>
          </p:cNvPr>
          <p:cNvCxnSpPr/>
          <p:nvPr/>
        </p:nvCxnSpPr>
        <p:spPr>
          <a:xfrm flipV="1">
            <a:off x="6437366" y="3702349"/>
            <a:ext cx="762000" cy="358140"/>
          </a:xfrm>
          <a:prstGeom prst="straightConnector1">
            <a:avLst/>
          </a:prstGeom>
          <a:noFill/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47263A-91FD-40E3-AC27-F0D77B1F2291}"/>
              </a:ext>
            </a:extLst>
          </p:cNvPr>
          <p:cNvSpPr txBox="1"/>
          <p:nvPr/>
        </p:nvSpPr>
        <p:spPr>
          <a:xfrm>
            <a:off x="7205574" y="3558268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Output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66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3C9070-A91A-4294-B4A6-FAB55EA6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00" y="648000"/>
            <a:ext cx="8172000" cy="738187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Experiment</a:t>
            </a:r>
            <a:br>
              <a:rPr lang="de-DE" dirty="0"/>
            </a:br>
            <a:r>
              <a:rPr lang="de-DE" sz="2000" b="0" dirty="0" err="1">
                <a:solidFill>
                  <a:schemeClr val="accent1">
                    <a:lumMod val="75000"/>
                  </a:schemeClr>
                </a:solidFill>
              </a:rPr>
              <a:t>Windowed</a:t>
            </a:r>
            <a:r>
              <a:rPr lang="de-DE" sz="2000" b="0" dirty="0">
                <a:solidFill>
                  <a:schemeClr val="accent1">
                    <a:lumMod val="75000"/>
                  </a:schemeClr>
                </a:solidFill>
              </a:rPr>
              <a:t> Data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220D4-1D1E-4F47-9685-D36219B402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11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073AD-8F3A-4C2F-ABD7-CAB44ECF6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0" y="1728747"/>
            <a:ext cx="3448735" cy="42910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BD8622-C2E6-4849-84DD-0AE0E276DE19}"/>
              </a:ext>
            </a:extLst>
          </p:cNvPr>
          <p:cNvSpPr/>
          <p:nvPr/>
        </p:nvSpPr>
        <p:spPr>
          <a:xfrm>
            <a:off x="914400" y="3728425"/>
            <a:ext cx="3628799" cy="4114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70E520-6563-4143-81CA-B67CAB81EFA5}"/>
              </a:ext>
            </a:extLst>
          </p:cNvPr>
          <p:cNvSpPr/>
          <p:nvPr/>
        </p:nvSpPr>
        <p:spPr>
          <a:xfrm>
            <a:off x="2282989" y="2942612"/>
            <a:ext cx="3628799" cy="4114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71B216-AC32-4AD8-BD88-495975F2F43A}"/>
              </a:ext>
            </a:extLst>
          </p:cNvPr>
          <p:cNvSpPr/>
          <p:nvPr/>
        </p:nvSpPr>
        <p:spPr>
          <a:xfrm>
            <a:off x="1371601" y="1728747"/>
            <a:ext cx="304800" cy="282879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00848-8B69-4A34-9CB5-A8F8FC43EA65}"/>
              </a:ext>
            </a:extLst>
          </p:cNvPr>
          <p:cNvSpPr txBox="1"/>
          <p:nvPr/>
        </p:nvSpPr>
        <p:spPr>
          <a:xfrm>
            <a:off x="1258989" y="1447800"/>
            <a:ext cx="5530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run1_x1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14B708-43B0-4992-9922-C219B3600B74}"/>
              </a:ext>
            </a:extLst>
          </p:cNvPr>
          <p:cNvCxnSpPr/>
          <p:nvPr/>
        </p:nvCxnSpPr>
        <p:spPr>
          <a:xfrm flipV="1">
            <a:off x="2322567" y="3879854"/>
            <a:ext cx="762000" cy="358140"/>
          </a:xfrm>
          <a:prstGeom prst="straightConnector1">
            <a:avLst/>
          </a:prstGeom>
          <a:noFill/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47263A-91FD-40E3-AC27-F0D77B1F2291}"/>
              </a:ext>
            </a:extLst>
          </p:cNvPr>
          <p:cNvSpPr txBox="1"/>
          <p:nvPr/>
        </p:nvSpPr>
        <p:spPr>
          <a:xfrm>
            <a:off x="3090775" y="3735773"/>
            <a:ext cx="56586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1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Run1_y1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33BEC1-AA9E-480F-B4F4-B1F088D322CF}"/>
              </a:ext>
            </a:extLst>
          </p:cNvPr>
          <p:cNvSpPr/>
          <p:nvPr/>
        </p:nvSpPr>
        <p:spPr>
          <a:xfrm>
            <a:off x="1923370" y="1743210"/>
            <a:ext cx="304800" cy="282879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EFEB5E-0C18-4ADC-B199-D431D838BCB8}"/>
              </a:ext>
            </a:extLst>
          </p:cNvPr>
          <p:cNvCxnSpPr/>
          <p:nvPr/>
        </p:nvCxnSpPr>
        <p:spPr>
          <a:xfrm flipV="1">
            <a:off x="2874336" y="3894317"/>
            <a:ext cx="762000" cy="358140"/>
          </a:xfrm>
          <a:prstGeom prst="straightConnector1">
            <a:avLst/>
          </a:prstGeom>
          <a:noFill/>
          <a:ln>
            <a:headEnd type="oval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AE7A998D-10B6-4E55-8E62-6638E32F87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85568" y="1591199"/>
            <a:ext cx="2572430" cy="4338000"/>
          </a:xfrm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de-DE" sz="1400" dirty="0" err="1">
                <a:sym typeface="Wingdings" panose="05000000000000000000" pitchFamily="2" charset="2"/>
              </a:rPr>
              <a:t>We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repeat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this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process</a:t>
            </a:r>
            <a:r>
              <a:rPr lang="de-DE" sz="1400" dirty="0">
                <a:sym typeface="Wingdings" panose="05000000000000000000" pitchFamily="2" charset="2"/>
              </a:rPr>
              <a:t> on </a:t>
            </a:r>
            <a:r>
              <a:rPr lang="de-DE" sz="1400" dirty="0" err="1">
                <a:sym typeface="Wingdings" panose="05000000000000000000" pitchFamily="2" charset="2"/>
              </a:rPr>
              <a:t>each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run</a:t>
            </a:r>
            <a:r>
              <a:rPr lang="de-DE" sz="1400" dirty="0">
                <a:sym typeface="Wingdings" panose="05000000000000000000" pitchFamily="2" charset="2"/>
              </a:rPr>
              <a:t> (34 </a:t>
            </a:r>
            <a:r>
              <a:rPr lang="de-DE" sz="1400" dirty="0" err="1">
                <a:sym typeface="Wingdings" panose="05000000000000000000" pitchFamily="2" charset="2"/>
              </a:rPr>
              <a:t>runs</a:t>
            </a:r>
            <a:r>
              <a:rPr lang="de-DE" sz="14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lvl="3"/>
            <a:endParaRPr lang="de-DE" sz="1400" dirty="0"/>
          </a:p>
          <a:p>
            <a:pPr lvl="3"/>
            <a:endParaRPr lang="de-DE" sz="1400" dirty="0"/>
          </a:p>
          <a:p>
            <a:pPr marL="1342800" lvl="3" indent="0">
              <a:buNone/>
            </a:pPr>
            <a:endParaRPr lang="de-DE" sz="1400" dirty="0"/>
          </a:p>
          <a:p>
            <a:pPr lvl="3"/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BCB1FE-DD68-4D4A-8AB2-9E5B3FE72596}"/>
              </a:ext>
            </a:extLst>
          </p:cNvPr>
          <p:cNvSpPr/>
          <p:nvPr/>
        </p:nvSpPr>
        <p:spPr>
          <a:xfrm>
            <a:off x="7388561" y="2412094"/>
            <a:ext cx="914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8F5419-BB82-42EB-B4A3-28E8BDC5D877}"/>
              </a:ext>
            </a:extLst>
          </p:cNvPr>
          <p:cNvSpPr/>
          <p:nvPr/>
        </p:nvSpPr>
        <p:spPr>
          <a:xfrm>
            <a:off x="6474161" y="2412094"/>
            <a:ext cx="9144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C1B214-E3AB-48D3-B7DB-4CD9D08C8143}"/>
              </a:ext>
            </a:extLst>
          </p:cNvPr>
          <p:cNvSpPr/>
          <p:nvPr/>
        </p:nvSpPr>
        <p:spPr>
          <a:xfrm>
            <a:off x="7391400" y="2743200"/>
            <a:ext cx="9144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run1_y1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F80FC9-536F-49ED-9CD0-04E2B0320D2C}"/>
              </a:ext>
            </a:extLst>
          </p:cNvPr>
          <p:cNvSpPr/>
          <p:nvPr/>
        </p:nvSpPr>
        <p:spPr>
          <a:xfrm>
            <a:off x="6477000" y="2743200"/>
            <a:ext cx="9144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run1_x1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A8539D-FA4B-4D94-B728-61827FB8D123}"/>
              </a:ext>
            </a:extLst>
          </p:cNvPr>
          <p:cNvSpPr/>
          <p:nvPr/>
        </p:nvSpPr>
        <p:spPr>
          <a:xfrm>
            <a:off x="7391400" y="2971800"/>
            <a:ext cx="9144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Run1_y2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BEE6BB-048F-4787-8364-ACEB0894ED78}"/>
              </a:ext>
            </a:extLst>
          </p:cNvPr>
          <p:cNvSpPr/>
          <p:nvPr/>
        </p:nvSpPr>
        <p:spPr>
          <a:xfrm>
            <a:off x="6477000" y="2971800"/>
            <a:ext cx="9144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run1_x2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296901-4F74-4214-9504-1DC8DF4C5E5D}"/>
              </a:ext>
            </a:extLst>
          </p:cNvPr>
          <p:cNvSpPr txBox="1"/>
          <p:nvPr/>
        </p:nvSpPr>
        <p:spPr>
          <a:xfrm>
            <a:off x="1888631" y="1458980"/>
            <a:ext cx="55303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run1_x2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09EE3E-9A17-4264-B916-B2D58A9349CA}"/>
              </a:ext>
            </a:extLst>
          </p:cNvPr>
          <p:cNvSpPr/>
          <p:nvPr/>
        </p:nvSpPr>
        <p:spPr>
          <a:xfrm rot="5400000">
            <a:off x="7391400" y="3314700"/>
            <a:ext cx="9144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40BB9D-6949-4FB2-B235-14644A33CD9A}"/>
              </a:ext>
            </a:extLst>
          </p:cNvPr>
          <p:cNvSpPr/>
          <p:nvPr/>
        </p:nvSpPr>
        <p:spPr>
          <a:xfrm rot="5400000">
            <a:off x="6477000" y="3314700"/>
            <a:ext cx="9144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D432D7-93DA-417A-BE20-89C42827F2C4}"/>
              </a:ext>
            </a:extLst>
          </p:cNvPr>
          <p:cNvSpPr/>
          <p:nvPr/>
        </p:nvSpPr>
        <p:spPr>
          <a:xfrm>
            <a:off x="7388561" y="3810000"/>
            <a:ext cx="9144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run34_y1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1548FC-4740-4DE2-907C-AB637D5C37FA}"/>
              </a:ext>
            </a:extLst>
          </p:cNvPr>
          <p:cNvSpPr/>
          <p:nvPr/>
        </p:nvSpPr>
        <p:spPr>
          <a:xfrm>
            <a:off x="6474161" y="3810000"/>
            <a:ext cx="9144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run34_x1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0109DBA-33DC-4021-A3A9-CCDF0F1A373D}"/>
              </a:ext>
            </a:extLst>
          </p:cNvPr>
          <p:cNvSpPr/>
          <p:nvPr/>
        </p:nvSpPr>
        <p:spPr>
          <a:xfrm>
            <a:off x="5029200" y="2971800"/>
            <a:ext cx="937407" cy="4572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9F03AF-2B7E-4D7D-A906-71F48B16393C}"/>
              </a:ext>
            </a:extLst>
          </p:cNvPr>
          <p:cNvSpPr/>
          <p:nvPr/>
        </p:nvSpPr>
        <p:spPr>
          <a:xfrm rot="5400000">
            <a:off x="7353300" y="4152900"/>
            <a:ext cx="9144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9A5B1A-3CB2-483A-928A-3AD0586EC95B}"/>
              </a:ext>
            </a:extLst>
          </p:cNvPr>
          <p:cNvSpPr/>
          <p:nvPr/>
        </p:nvSpPr>
        <p:spPr>
          <a:xfrm rot="5400000">
            <a:off x="6438900" y="4152900"/>
            <a:ext cx="914400" cy="2286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6A6D08-B580-48A9-8AAB-0D665BC0EBAA}"/>
              </a:ext>
            </a:extLst>
          </p:cNvPr>
          <p:cNvSpPr txBox="1"/>
          <p:nvPr/>
        </p:nvSpPr>
        <p:spPr>
          <a:xfrm>
            <a:off x="3696868" y="3789634"/>
            <a:ext cx="56586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1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Run1_y2</a:t>
            </a:r>
            <a:endParaRPr lang="en-US" sz="11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57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34675C-BBB7-40D4-8F0B-6A7B44CF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DEF6F-6702-4FDF-BA3B-F3595DFAC28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12</a:t>
            </a:fld>
            <a:endParaRPr lang="en-GB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2573AD-D639-4596-B5DF-69EADC4D7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254" y="1428226"/>
            <a:ext cx="3819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2FD6562-50DE-4E4C-82F1-5EB898EBBD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162200" cy="4338000"/>
          </a:xfrm>
        </p:spPr>
        <p:txBody>
          <a:bodyPr/>
          <a:lstStyle/>
          <a:p>
            <a:r>
              <a:rPr lang="de-DE" sz="1400" b="1" dirty="0">
                <a:solidFill>
                  <a:schemeClr val="accent1">
                    <a:lumMod val="75000"/>
                  </a:schemeClr>
                </a:solidFill>
              </a:rPr>
              <a:t>Setting. </a:t>
            </a:r>
            <a:r>
              <a:rPr lang="de-DE" sz="1400" dirty="0"/>
              <a:t>Train </a:t>
            </a:r>
            <a:r>
              <a:rPr lang="de-DE" sz="1400" dirty="0" err="1"/>
              <a:t>test</a:t>
            </a:r>
            <a:r>
              <a:rPr lang="de-DE" sz="1400" dirty="0"/>
              <a:t> </a:t>
            </a:r>
            <a:r>
              <a:rPr lang="de-DE" sz="1400" dirty="0" err="1"/>
              <a:t>split</a:t>
            </a:r>
            <a:r>
              <a:rPr lang="de-DE" sz="1400" dirty="0"/>
              <a:t> (80/20)</a:t>
            </a:r>
          </a:p>
          <a:p>
            <a:r>
              <a:rPr lang="de-DE" sz="1400" b="1" dirty="0" err="1">
                <a:solidFill>
                  <a:schemeClr val="accent1">
                    <a:lumMod val="75000"/>
                  </a:schemeClr>
                </a:solidFill>
              </a:rPr>
              <a:t>Algorithm</a:t>
            </a:r>
            <a:r>
              <a:rPr lang="de-DE" sz="14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DE" sz="1400" dirty="0"/>
              <a:t>Long </a:t>
            </a:r>
            <a:r>
              <a:rPr lang="de-DE" sz="1400" dirty="0" err="1"/>
              <a:t>short</a:t>
            </a:r>
            <a:r>
              <a:rPr lang="de-DE" sz="1400" dirty="0"/>
              <a:t>-term </a:t>
            </a:r>
            <a:r>
              <a:rPr lang="de-DE" sz="1400" dirty="0" err="1"/>
              <a:t>memory</a:t>
            </a:r>
            <a:endParaRPr lang="de-DE" sz="1400" dirty="0"/>
          </a:p>
          <a:p>
            <a:pPr lvl="1"/>
            <a:r>
              <a:rPr lang="de-DE" sz="1200" dirty="0" err="1"/>
              <a:t>Is</a:t>
            </a:r>
            <a:r>
              <a:rPr lang="de-DE" sz="1200" dirty="0"/>
              <a:t> a </a:t>
            </a:r>
            <a:r>
              <a:rPr lang="de-DE" sz="1200" dirty="0" err="1"/>
              <a:t>deep</a:t>
            </a:r>
            <a:r>
              <a:rPr lang="de-DE" sz="1200" dirty="0"/>
              <a:t> </a:t>
            </a:r>
            <a:r>
              <a:rPr lang="de-DE" sz="1200" dirty="0" err="1"/>
              <a:t>learning</a:t>
            </a:r>
            <a:r>
              <a:rPr lang="de-DE" sz="1200" dirty="0"/>
              <a:t> </a:t>
            </a:r>
            <a:r>
              <a:rPr lang="de-DE" sz="1200" dirty="0" err="1"/>
              <a:t>architecture</a:t>
            </a:r>
            <a:r>
              <a:rPr lang="de-DE" sz="1200" dirty="0"/>
              <a:t>.</a:t>
            </a:r>
          </a:p>
          <a:p>
            <a:pPr lvl="1"/>
            <a:r>
              <a:rPr lang="de-DE" sz="1200" dirty="0" err="1"/>
              <a:t>Good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preprocessing</a:t>
            </a:r>
            <a:r>
              <a:rPr lang="de-DE" sz="1200" dirty="0"/>
              <a:t> </a:t>
            </a:r>
            <a:r>
              <a:rPr lang="de-DE" sz="1200" dirty="0" err="1"/>
              <a:t>sequences</a:t>
            </a:r>
            <a:r>
              <a:rPr lang="de-DE" sz="1200" dirty="0"/>
              <a:t> (e.g. </a:t>
            </a:r>
            <a:r>
              <a:rPr lang="de-DE" sz="1200" dirty="0" err="1"/>
              <a:t>Timeseries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r>
              <a:rPr lang="de-DE" sz="1200" dirty="0"/>
              <a:t>)</a:t>
            </a:r>
          </a:p>
          <a:p>
            <a:pPr lvl="1"/>
            <a:r>
              <a:rPr lang="en-US" sz="1200" dirty="0"/>
              <a:t>LSTMs have a cell state that keeps a state throughout the life of the training so that the state is passed from cell to cell,  timestamp to timestamp. </a:t>
            </a:r>
          </a:p>
          <a:p>
            <a:pPr lvl="1"/>
            <a:endParaRPr lang="de-DE" sz="1200" dirty="0"/>
          </a:p>
          <a:p>
            <a:pPr lvl="1"/>
            <a:endParaRPr lang="de-DE" sz="1600" dirty="0"/>
          </a:p>
          <a:p>
            <a:r>
              <a:rPr lang="de-DE" sz="1400" b="1" dirty="0">
                <a:solidFill>
                  <a:schemeClr val="accent1">
                    <a:lumMod val="75000"/>
                  </a:schemeClr>
                </a:solidFill>
              </a:rPr>
              <a:t>Evaluation. </a:t>
            </a:r>
            <a:r>
              <a:rPr lang="de-DE" sz="1400" dirty="0" err="1"/>
              <a:t>Means</a:t>
            </a:r>
            <a:r>
              <a:rPr lang="de-DE" sz="1400" dirty="0"/>
              <a:t> </a:t>
            </a:r>
            <a:r>
              <a:rPr lang="de-DE" sz="1400" dirty="0" err="1"/>
              <a:t>Squared</a:t>
            </a:r>
            <a:r>
              <a:rPr lang="de-DE" sz="1400" dirty="0"/>
              <a:t> Error</a:t>
            </a:r>
          </a:p>
          <a:p>
            <a:endParaRPr lang="de-DE" sz="1600" dirty="0"/>
          </a:p>
          <a:p>
            <a:pPr lvl="3"/>
            <a:endParaRPr lang="de-DE" sz="1600" dirty="0"/>
          </a:p>
          <a:p>
            <a:pPr marL="1342800" lvl="3" indent="0">
              <a:buNone/>
            </a:pPr>
            <a:endParaRPr lang="de-DE" sz="1600" dirty="0"/>
          </a:p>
          <a:p>
            <a:pPr lvl="3"/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A16AC-4465-430D-9617-1EAA966F3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810000"/>
            <a:ext cx="2333400" cy="700646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B066F513-0002-467E-A0E3-4399F8C55941}"/>
              </a:ext>
            </a:extLst>
          </p:cNvPr>
          <p:cNvSpPr/>
          <p:nvPr/>
        </p:nvSpPr>
        <p:spPr>
          <a:xfrm rot="16200000">
            <a:off x="3307276" y="3961352"/>
            <a:ext cx="252300" cy="857475"/>
          </a:xfrm>
          <a:prstGeom prst="lef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49F8E-49D5-4E63-8A0E-7DA7C0EADFF0}"/>
              </a:ext>
            </a:extLst>
          </p:cNvPr>
          <p:cNvSpPr txBox="1"/>
          <p:nvPr/>
        </p:nvSpPr>
        <p:spPr>
          <a:xfrm>
            <a:off x="3004688" y="4546381"/>
            <a:ext cx="24384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100" i="1" dirty="0" err="1">
                <a:latin typeface="Arial" pitchFamily="34" charset="0"/>
                <a:cs typeface="Arial" pitchFamily="34" charset="0"/>
              </a:rPr>
              <a:t>actual</a:t>
            </a:r>
            <a:r>
              <a:rPr lang="de-DE" sz="1100" i="1" dirty="0">
                <a:latin typeface="Arial" pitchFamily="34" charset="0"/>
                <a:cs typeface="Arial" pitchFamily="34" charset="0"/>
              </a:rPr>
              <a:t> - </a:t>
            </a:r>
            <a:r>
              <a:rPr lang="de-DE" sz="1100" i="1" dirty="0" err="1">
                <a:latin typeface="Arial" pitchFamily="34" charset="0"/>
                <a:cs typeface="Arial" pitchFamily="34" charset="0"/>
              </a:rPr>
              <a:t>predicted</a:t>
            </a:r>
            <a:endParaRPr lang="en-US" sz="11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820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 Workflow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Pre-processing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Systolic Value Prediction: A Machine Learning Experiment</a:t>
            </a:r>
          </a:p>
          <a:p>
            <a:pPr lvl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Windowing data</a:t>
            </a:r>
          </a:p>
          <a:p>
            <a:pPr lvl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Training and Evaluating the model </a:t>
            </a:r>
          </a:p>
          <a:p>
            <a:pPr lvl="1"/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Next Experiment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117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0C2A46-C38B-40B1-9397-1D43C53F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 Workflow</a:t>
            </a:r>
            <a:br>
              <a:rPr lang="de-DE" dirty="0"/>
            </a:br>
            <a:r>
              <a:rPr lang="de-DE" sz="2000" b="0" dirty="0">
                <a:solidFill>
                  <a:schemeClr val="accent1">
                    <a:lumMod val="75000"/>
                  </a:schemeClr>
                </a:solidFill>
              </a:rPr>
              <a:t>Part II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EA4EA-A078-42AA-8000-E0DE9558D7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14</a:t>
            </a:fld>
            <a:endParaRPr lang="en-GB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09A117-C9E6-49B2-86FD-33D6AB26A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7200"/>
            <a:ext cx="5952672" cy="5614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FC790F-0421-4763-9585-8F3C4720D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194" y="457200"/>
            <a:ext cx="5952744" cy="56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09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658BD-A3AB-46C7-A9D3-59AD8270428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15</a:t>
            </a:fld>
            <a:endParaRPr lang="en-GB" noProof="0" dirty="0"/>
          </a:p>
        </p:txBody>
      </p:sp>
      <p:sp>
        <p:nvSpPr>
          <p:cNvPr id="39" name="Textplatzhalter 1">
            <a:extLst>
              <a:ext uri="{FF2B5EF4-FFF2-40B4-BE49-F238E27FC236}">
                <a16:creationId xmlns:a16="http://schemas.microsoft.com/office/drawing/2014/main" id="{98F96296-3407-450B-A8A7-C2AB22A539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8172000" cy="4338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0" name="Titel 4">
            <a:extLst>
              <a:ext uri="{FF2B5EF4-FFF2-40B4-BE49-F238E27FC236}">
                <a16:creationId xmlns:a16="http://schemas.microsoft.com/office/drawing/2014/main" id="{1134C7CB-8B84-4D54-9F90-4BFEBDE1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00" y="648000"/>
            <a:ext cx="8172000" cy="738187"/>
          </a:xfrm>
        </p:spPr>
        <p:txBody>
          <a:bodyPr/>
          <a:lstStyle/>
          <a:p>
            <a:r>
              <a:rPr lang="de-DE" dirty="0"/>
              <a:t>Next Experiment</a:t>
            </a:r>
            <a:br>
              <a:rPr lang="de-DE" dirty="0"/>
            </a:br>
            <a:r>
              <a:rPr lang="de-DE" sz="2000" b="0" dirty="0" err="1">
                <a:solidFill>
                  <a:schemeClr val="accent1">
                    <a:lumMod val="75000"/>
                  </a:schemeClr>
                </a:solidFill>
              </a:rPr>
              <a:t>Prediction</a:t>
            </a:r>
            <a:r>
              <a:rPr lang="de-DE" sz="2000" b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000" b="0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2000" b="0" dirty="0">
                <a:solidFill>
                  <a:schemeClr val="accent1">
                    <a:lumMod val="75000"/>
                  </a:schemeClr>
                </a:solidFill>
              </a:rPr>
              <a:t> Maximum G-Force and </a:t>
            </a:r>
            <a:r>
              <a:rPr lang="de-DE" sz="2000" b="0" dirty="0" err="1">
                <a:solidFill>
                  <a:schemeClr val="accent1">
                    <a:lumMod val="75000"/>
                  </a:schemeClr>
                </a:solidFill>
              </a:rPr>
              <a:t>Tolerance</a:t>
            </a:r>
            <a:br>
              <a:rPr lang="de-DE" dirty="0"/>
            </a:br>
            <a:endParaRPr lang="de-DE" dirty="0"/>
          </a:p>
        </p:txBody>
      </p:sp>
      <p:pic>
        <p:nvPicPr>
          <p:cNvPr id="41" name="Grafik 6">
            <a:extLst>
              <a:ext uri="{FF2B5EF4-FFF2-40B4-BE49-F238E27FC236}">
                <a16:creationId xmlns:a16="http://schemas.microsoft.com/office/drawing/2014/main" id="{48329F00-0EEA-4C44-88E1-77391425C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86187"/>
            <a:ext cx="5472608" cy="1728192"/>
          </a:xfrm>
          <a:prstGeom prst="rect">
            <a:avLst/>
          </a:prstGeom>
        </p:spPr>
      </p:pic>
      <p:pic>
        <p:nvPicPr>
          <p:cNvPr id="42" name="Grafik 9">
            <a:extLst>
              <a:ext uri="{FF2B5EF4-FFF2-40B4-BE49-F238E27FC236}">
                <a16:creationId xmlns:a16="http://schemas.microsoft.com/office/drawing/2014/main" id="{948B4AC1-25B5-422C-9534-7BB9767F39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06039"/>
            <a:ext cx="982264" cy="2530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3" name="Grafik 10">
            <a:extLst>
              <a:ext uri="{FF2B5EF4-FFF2-40B4-BE49-F238E27FC236}">
                <a16:creationId xmlns:a16="http://schemas.microsoft.com/office/drawing/2014/main" id="{4AC00DB9-34AB-4C73-9E28-62A377D709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37" y="3331096"/>
            <a:ext cx="982264" cy="2530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Grafik 11">
            <a:extLst>
              <a:ext uri="{FF2B5EF4-FFF2-40B4-BE49-F238E27FC236}">
                <a16:creationId xmlns:a16="http://schemas.microsoft.com/office/drawing/2014/main" id="{7160A377-92C1-409D-BCF5-23F6ABCC13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32" y="3645629"/>
            <a:ext cx="982264" cy="2530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5" name="Grafik 12">
            <a:extLst>
              <a:ext uri="{FF2B5EF4-FFF2-40B4-BE49-F238E27FC236}">
                <a16:creationId xmlns:a16="http://schemas.microsoft.com/office/drawing/2014/main" id="{3851067C-DF8B-4D4D-8D7E-ED9D3F1924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3970686"/>
            <a:ext cx="982264" cy="2530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6" name="Textfeld 13">
            <a:extLst>
              <a:ext uri="{FF2B5EF4-FFF2-40B4-BE49-F238E27FC236}">
                <a16:creationId xmlns:a16="http://schemas.microsoft.com/office/drawing/2014/main" id="{FCC59815-3686-41F5-9FA4-06919C384D18}"/>
              </a:ext>
            </a:extLst>
          </p:cNvPr>
          <p:cNvSpPr txBox="1"/>
          <p:nvPr/>
        </p:nvSpPr>
        <p:spPr>
          <a:xfrm>
            <a:off x="35497" y="3356992"/>
            <a:ext cx="982264" cy="109260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e-DE" sz="1100" b="1" dirty="0">
                <a:latin typeface="Arial" pitchFamily="34" charset="0"/>
                <a:cs typeface="Arial" pitchFamily="34" charset="0"/>
              </a:rPr>
              <a:t>1. </a:t>
            </a:r>
            <a:r>
              <a:rPr lang="de-DE" sz="1100" b="1" dirty="0" err="1">
                <a:latin typeface="Arial" pitchFamily="34" charset="0"/>
                <a:cs typeface="Arial" pitchFamily="34" charset="0"/>
              </a:rPr>
              <a:t>Windowing</a:t>
            </a:r>
            <a:r>
              <a:rPr lang="de-DE" sz="11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Dividing the time series into overlapping sections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for all flows and persons.</a:t>
            </a:r>
            <a:r>
              <a:rPr lang="de-DE" sz="1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47" name="Grafik 14">
            <a:extLst>
              <a:ext uri="{FF2B5EF4-FFF2-40B4-BE49-F238E27FC236}">
                <a16:creationId xmlns:a16="http://schemas.microsoft.com/office/drawing/2014/main" id="{103DA1DF-A3B8-46B9-95BF-0A89404B30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53" y="4171412"/>
            <a:ext cx="982264" cy="2530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8" name="Grafik 15">
            <a:extLst>
              <a:ext uri="{FF2B5EF4-FFF2-40B4-BE49-F238E27FC236}">
                <a16:creationId xmlns:a16="http://schemas.microsoft.com/office/drawing/2014/main" id="{B0090620-01A2-488F-8D57-74654720D4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574783"/>
            <a:ext cx="982264" cy="2530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9" name="Grafik 16">
            <a:extLst>
              <a:ext uri="{FF2B5EF4-FFF2-40B4-BE49-F238E27FC236}">
                <a16:creationId xmlns:a16="http://schemas.microsoft.com/office/drawing/2014/main" id="{3EB32CA1-FB44-4F32-B13A-7D8F7A7E39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120167"/>
            <a:ext cx="982264" cy="2530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0" name="Textfeld 17">
            <a:extLst>
              <a:ext uri="{FF2B5EF4-FFF2-40B4-BE49-F238E27FC236}">
                <a16:creationId xmlns:a16="http://schemas.microsoft.com/office/drawing/2014/main" id="{4BD3C45F-A813-4776-ADC6-722BA0912949}"/>
              </a:ext>
            </a:extLst>
          </p:cNvPr>
          <p:cNvSpPr txBox="1"/>
          <p:nvPr/>
        </p:nvSpPr>
        <p:spPr>
          <a:xfrm>
            <a:off x="4157662" y="4193793"/>
            <a:ext cx="934551" cy="13234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2.5,      2 min.</a:t>
            </a:r>
          </a:p>
          <a:p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0.75,    3 min.</a:t>
            </a:r>
          </a:p>
          <a:p>
            <a:r>
              <a:rPr lang="de-DE" sz="1200" dirty="0">
                <a:latin typeface="Arial" pitchFamily="34" charset="0"/>
                <a:cs typeface="Arial" pitchFamily="34" charset="0"/>
              </a:rPr>
              <a:t>…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…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>
                <a:latin typeface="Arial" pitchFamily="34" charset="0"/>
                <a:cs typeface="Arial" pitchFamily="34" charset="0"/>
              </a:rPr>
              <a:t>3,         1 min.</a:t>
            </a:r>
          </a:p>
          <a:p>
            <a:r>
              <a:rPr lang="de-DE" sz="1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1" name="Textfeld 18">
            <a:extLst>
              <a:ext uri="{FF2B5EF4-FFF2-40B4-BE49-F238E27FC236}">
                <a16:creationId xmlns:a16="http://schemas.microsoft.com/office/drawing/2014/main" id="{751D30B1-9990-430C-ADBC-D138137E5C47}"/>
              </a:ext>
            </a:extLst>
          </p:cNvPr>
          <p:cNvSpPr txBox="1"/>
          <p:nvPr/>
        </p:nvSpPr>
        <p:spPr>
          <a:xfrm>
            <a:off x="3275856" y="3713062"/>
            <a:ext cx="188513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de-DE" sz="1200" dirty="0" err="1">
                <a:latin typeface="Arial" pitchFamily="34" charset="0"/>
                <a:cs typeface="Arial" pitchFamily="34" charset="0"/>
              </a:rPr>
              <a:t>Achieved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</a:t>
            </a:r>
            <a:br>
              <a:rPr lang="de-DE" sz="1200" dirty="0">
                <a:latin typeface="Arial" pitchFamily="34" charset="0"/>
                <a:cs typeface="Arial" pitchFamily="34" charset="0"/>
              </a:rPr>
            </a:br>
            <a:r>
              <a:rPr lang="de-DE" sz="1200" dirty="0" err="1">
                <a:latin typeface="Arial" pitchFamily="34" charset="0"/>
                <a:cs typeface="Arial" pitchFamily="34" charset="0"/>
              </a:rPr>
              <a:t>window</a:t>
            </a:r>
            <a:r>
              <a:rPr lang="de-DE" sz="1200" dirty="0">
                <a:latin typeface="Arial" pitchFamily="34" charset="0"/>
                <a:cs typeface="Arial" pitchFamily="34" charset="0"/>
              </a:rPr>
              <a:t>    G-Level  Duration</a:t>
            </a:r>
          </a:p>
        </p:txBody>
      </p:sp>
      <p:sp>
        <p:nvSpPr>
          <p:cNvPr id="52" name="Textfeld 19">
            <a:extLst>
              <a:ext uri="{FF2B5EF4-FFF2-40B4-BE49-F238E27FC236}">
                <a16:creationId xmlns:a16="http://schemas.microsoft.com/office/drawing/2014/main" id="{0757EB1B-11CB-4AD8-B8BF-EAB0C007DCF9}"/>
              </a:ext>
            </a:extLst>
          </p:cNvPr>
          <p:cNvSpPr txBox="1"/>
          <p:nvPr/>
        </p:nvSpPr>
        <p:spPr>
          <a:xfrm>
            <a:off x="2878396" y="3508701"/>
            <a:ext cx="126637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100" b="1" dirty="0">
                <a:latin typeface="Arial" pitchFamily="34" charset="0"/>
                <a:cs typeface="Arial" pitchFamily="34" charset="0"/>
              </a:rPr>
              <a:t>2. Train ML Models</a:t>
            </a:r>
          </a:p>
          <a:p>
            <a:r>
              <a:rPr lang="de-DE" sz="1100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4" name="Geschweifte Klammer rechts 22">
            <a:extLst>
              <a:ext uri="{FF2B5EF4-FFF2-40B4-BE49-F238E27FC236}">
                <a16:creationId xmlns:a16="http://schemas.microsoft.com/office/drawing/2014/main" id="{9C3F97E4-95EC-4486-B1E2-E255D9E25F6A}"/>
              </a:ext>
            </a:extLst>
          </p:cNvPr>
          <p:cNvSpPr/>
          <p:nvPr/>
        </p:nvSpPr>
        <p:spPr>
          <a:xfrm rot="5400000">
            <a:off x="3725840" y="4015349"/>
            <a:ext cx="253050" cy="2810870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23">
            <a:extLst>
              <a:ext uri="{FF2B5EF4-FFF2-40B4-BE49-F238E27FC236}">
                <a16:creationId xmlns:a16="http://schemas.microsoft.com/office/drawing/2014/main" id="{CFCC2754-84A7-47A0-8F68-32B186D2B2CB}"/>
              </a:ext>
            </a:extLst>
          </p:cNvPr>
          <p:cNvSpPr/>
          <p:nvPr/>
        </p:nvSpPr>
        <p:spPr>
          <a:xfrm>
            <a:off x="3752281" y="5557345"/>
            <a:ext cx="2038919" cy="3696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Prediction</a:t>
            </a:r>
            <a:r>
              <a:rPr lang="de-DE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Model</a:t>
            </a:r>
          </a:p>
        </p:txBody>
      </p:sp>
      <p:sp>
        <p:nvSpPr>
          <p:cNvPr id="56" name="Textfeld 24">
            <a:extLst>
              <a:ext uri="{FF2B5EF4-FFF2-40B4-BE49-F238E27FC236}">
                <a16:creationId xmlns:a16="http://schemas.microsoft.com/office/drawing/2014/main" id="{AAA54205-E080-4CE4-BE7C-46797911248E}"/>
              </a:ext>
            </a:extLst>
          </p:cNvPr>
          <p:cNvSpPr txBox="1"/>
          <p:nvPr/>
        </p:nvSpPr>
        <p:spPr>
          <a:xfrm>
            <a:off x="1348872" y="4701307"/>
            <a:ext cx="109805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100" dirty="0">
                <a:latin typeface="Arial" pitchFamily="34" charset="0"/>
                <a:cs typeface="Arial" pitchFamily="34" charset="0"/>
              </a:rPr>
              <a:t>Training and Test</a:t>
            </a:r>
          </a:p>
          <a:p>
            <a:r>
              <a:rPr lang="de-DE" sz="1100" dirty="0">
                <a:latin typeface="Arial" pitchFamily="34" charset="0"/>
                <a:cs typeface="Arial" pitchFamily="34" charset="0"/>
              </a:rPr>
              <a:t> Data</a:t>
            </a:r>
          </a:p>
        </p:txBody>
      </p:sp>
      <p:sp>
        <p:nvSpPr>
          <p:cNvPr id="57" name="Rechteck 25">
            <a:extLst>
              <a:ext uri="{FF2B5EF4-FFF2-40B4-BE49-F238E27FC236}">
                <a16:creationId xmlns:a16="http://schemas.microsoft.com/office/drawing/2014/main" id="{1A7CA7CF-E5C5-4A11-9F84-63DF75A4DC5A}"/>
              </a:ext>
            </a:extLst>
          </p:cNvPr>
          <p:cNvSpPr/>
          <p:nvPr/>
        </p:nvSpPr>
        <p:spPr>
          <a:xfrm>
            <a:off x="6298882" y="3928300"/>
            <a:ext cx="2038919" cy="5808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Trained</a:t>
            </a:r>
            <a:r>
              <a:rPr lang="de-DE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predictor</a:t>
            </a:r>
            <a:endParaRPr lang="de-DE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8" name="Grafik 26">
            <a:extLst>
              <a:ext uri="{FF2B5EF4-FFF2-40B4-BE49-F238E27FC236}">
                <a16:creationId xmlns:a16="http://schemas.microsoft.com/office/drawing/2014/main" id="{460BEBC9-A5BA-4B8E-8EFB-431200D045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09" y="3296700"/>
            <a:ext cx="982264" cy="2530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9" name="Ellipse 29">
            <a:extLst>
              <a:ext uri="{FF2B5EF4-FFF2-40B4-BE49-F238E27FC236}">
                <a16:creationId xmlns:a16="http://schemas.microsoft.com/office/drawing/2014/main" id="{4F8ACA90-9EC1-40D0-B2F5-E3B719239D9B}"/>
              </a:ext>
            </a:extLst>
          </p:cNvPr>
          <p:cNvSpPr/>
          <p:nvPr/>
        </p:nvSpPr>
        <p:spPr>
          <a:xfrm>
            <a:off x="6149146" y="4798893"/>
            <a:ext cx="1011187" cy="486553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Max. G-Level</a:t>
            </a:r>
          </a:p>
        </p:txBody>
      </p:sp>
      <p:sp>
        <p:nvSpPr>
          <p:cNvPr id="60" name="Ellipse 30">
            <a:extLst>
              <a:ext uri="{FF2B5EF4-FFF2-40B4-BE49-F238E27FC236}">
                <a16:creationId xmlns:a16="http://schemas.microsoft.com/office/drawing/2014/main" id="{C88E38B9-AE75-4C9F-B212-8983FEED1FC7}"/>
              </a:ext>
            </a:extLst>
          </p:cNvPr>
          <p:cNvSpPr/>
          <p:nvPr/>
        </p:nvSpPr>
        <p:spPr>
          <a:xfrm>
            <a:off x="7441388" y="4835180"/>
            <a:ext cx="1169212" cy="538036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Tolerance</a:t>
            </a:r>
            <a:endParaRPr lang="de-DE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Gerade Verbindung mit Pfeil 32">
            <a:extLst>
              <a:ext uri="{FF2B5EF4-FFF2-40B4-BE49-F238E27FC236}">
                <a16:creationId xmlns:a16="http://schemas.microsoft.com/office/drawing/2014/main" id="{48558391-AE85-40BF-9D93-018CC16C0070}"/>
              </a:ext>
            </a:extLst>
          </p:cNvPr>
          <p:cNvCxnSpPr>
            <a:endCxn id="57" idx="0"/>
          </p:cNvCxnSpPr>
          <p:nvPr/>
        </p:nvCxnSpPr>
        <p:spPr>
          <a:xfrm>
            <a:off x="7318341" y="3549749"/>
            <a:ext cx="1" cy="3785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34">
            <a:extLst>
              <a:ext uri="{FF2B5EF4-FFF2-40B4-BE49-F238E27FC236}">
                <a16:creationId xmlns:a16="http://schemas.microsoft.com/office/drawing/2014/main" id="{47B34025-D1DE-4545-9780-980A06578B41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6654740" y="4509120"/>
            <a:ext cx="663602" cy="289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36">
            <a:extLst>
              <a:ext uri="{FF2B5EF4-FFF2-40B4-BE49-F238E27FC236}">
                <a16:creationId xmlns:a16="http://schemas.microsoft.com/office/drawing/2014/main" id="{A09E9739-75DF-44B1-9DD2-E53EAA84C32E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7318342" y="4509120"/>
            <a:ext cx="707652" cy="326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41">
            <a:extLst>
              <a:ext uri="{FF2B5EF4-FFF2-40B4-BE49-F238E27FC236}">
                <a16:creationId xmlns:a16="http://schemas.microsoft.com/office/drawing/2014/main" id="{0937570D-CD60-4123-BFCC-0D25F3771BBD}"/>
              </a:ext>
            </a:extLst>
          </p:cNvPr>
          <p:cNvSpPr txBox="1"/>
          <p:nvPr/>
        </p:nvSpPr>
        <p:spPr>
          <a:xfrm>
            <a:off x="6246640" y="2852936"/>
            <a:ext cx="220593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100" b="1" dirty="0">
                <a:latin typeface="Arial" pitchFamily="34" charset="0"/>
                <a:cs typeface="Arial" pitchFamily="34" charset="0"/>
              </a:rPr>
              <a:t>3. </a:t>
            </a:r>
            <a:r>
              <a:rPr lang="en-US" sz="1100" b="1" dirty="0">
                <a:latin typeface="Arial" pitchFamily="34" charset="0"/>
                <a:cs typeface="Arial" pitchFamily="34" charset="0"/>
              </a:rPr>
              <a:t>Prediction of tolerance to increased G-force</a:t>
            </a:r>
            <a:r>
              <a:rPr lang="de-DE" sz="1100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6" name="Textfeld 42">
            <a:extLst>
              <a:ext uri="{FF2B5EF4-FFF2-40B4-BE49-F238E27FC236}">
                <a16:creationId xmlns:a16="http://schemas.microsoft.com/office/drawing/2014/main" id="{90251B02-91C1-4B07-A184-0B71E4AC612D}"/>
              </a:ext>
            </a:extLst>
          </p:cNvPr>
          <p:cNvSpPr txBox="1"/>
          <p:nvPr/>
        </p:nvSpPr>
        <p:spPr>
          <a:xfrm>
            <a:off x="2555776" y="4221088"/>
            <a:ext cx="38151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50" dirty="0" err="1">
                <a:latin typeface="Arial" pitchFamily="34" charset="0"/>
                <a:cs typeface="Arial" pitchFamily="34" charset="0"/>
              </a:rPr>
              <a:t>Exp</a:t>
            </a:r>
            <a:r>
              <a:rPr lang="de-DE" sz="1050" dirty="0">
                <a:latin typeface="Arial" pitchFamily="34" charset="0"/>
                <a:cs typeface="Arial" pitchFamily="34" charset="0"/>
              </a:rPr>
              <a:t>. 1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feld 43">
            <a:extLst>
              <a:ext uri="{FF2B5EF4-FFF2-40B4-BE49-F238E27FC236}">
                <a16:creationId xmlns:a16="http://schemas.microsoft.com/office/drawing/2014/main" id="{DF79FA2A-DF69-4518-995B-C9831D10E661}"/>
              </a:ext>
            </a:extLst>
          </p:cNvPr>
          <p:cNvSpPr txBox="1"/>
          <p:nvPr/>
        </p:nvSpPr>
        <p:spPr>
          <a:xfrm>
            <a:off x="2555776" y="4563561"/>
            <a:ext cx="38151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50" dirty="0" err="1">
                <a:latin typeface="Arial" pitchFamily="34" charset="0"/>
                <a:cs typeface="Arial" pitchFamily="34" charset="0"/>
              </a:rPr>
              <a:t>Exp</a:t>
            </a:r>
            <a:r>
              <a:rPr lang="de-DE" sz="1050" dirty="0">
                <a:latin typeface="Arial" pitchFamily="34" charset="0"/>
                <a:cs typeface="Arial" pitchFamily="34" charset="0"/>
              </a:rPr>
              <a:t>. 2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feld 44">
            <a:extLst>
              <a:ext uri="{FF2B5EF4-FFF2-40B4-BE49-F238E27FC236}">
                <a16:creationId xmlns:a16="http://schemas.microsoft.com/office/drawing/2014/main" id="{CD45AD35-F698-4A68-99A1-6EBEF96666ED}"/>
              </a:ext>
            </a:extLst>
          </p:cNvPr>
          <p:cNvSpPr txBox="1"/>
          <p:nvPr/>
        </p:nvSpPr>
        <p:spPr>
          <a:xfrm>
            <a:off x="2543301" y="5175177"/>
            <a:ext cx="38151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50" dirty="0" err="1">
                <a:latin typeface="Arial" pitchFamily="34" charset="0"/>
                <a:cs typeface="Arial" pitchFamily="34" charset="0"/>
              </a:rPr>
              <a:t>Exp</a:t>
            </a:r>
            <a:r>
              <a:rPr lang="de-DE" sz="1050" dirty="0">
                <a:latin typeface="Arial" pitchFamily="34" charset="0"/>
                <a:cs typeface="Arial" pitchFamily="34" charset="0"/>
              </a:rPr>
              <a:t>. 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feld 45">
            <a:extLst>
              <a:ext uri="{FF2B5EF4-FFF2-40B4-BE49-F238E27FC236}">
                <a16:creationId xmlns:a16="http://schemas.microsoft.com/office/drawing/2014/main" id="{6EDCB55F-109C-47CB-B37C-44D9BB54FB2F}"/>
              </a:ext>
            </a:extLst>
          </p:cNvPr>
          <p:cNvSpPr txBox="1"/>
          <p:nvPr/>
        </p:nvSpPr>
        <p:spPr>
          <a:xfrm>
            <a:off x="3349132" y="4772658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EB630B-58C4-4145-878A-B92607830EB4}"/>
              </a:ext>
            </a:extLst>
          </p:cNvPr>
          <p:cNvSpPr/>
          <p:nvPr/>
        </p:nvSpPr>
        <p:spPr>
          <a:xfrm>
            <a:off x="990600" y="2934031"/>
            <a:ext cx="1527737" cy="13331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A3C6D13-D4A1-4B8E-BD94-C52CB37598DF}"/>
              </a:ext>
            </a:extLst>
          </p:cNvPr>
          <p:cNvSpPr/>
          <p:nvPr/>
        </p:nvSpPr>
        <p:spPr>
          <a:xfrm>
            <a:off x="2528413" y="3740420"/>
            <a:ext cx="2992092" cy="172819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FBE4F79-CA7E-48AF-9B8F-A6015D4EA2D4}"/>
              </a:ext>
            </a:extLst>
          </p:cNvPr>
          <p:cNvCxnSpPr>
            <a:stCxn id="74" idx="2"/>
            <a:endCxn id="75" idx="1"/>
          </p:cNvCxnSpPr>
          <p:nvPr/>
        </p:nvCxnSpPr>
        <p:spPr>
          <a:xfrm rot="16200000" flipH="1">
            <a:off x="1972783" y="4048886"/>
            <a:ext cx="337316" cy="7739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5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Experiments Workflow</a:t>
            </a:r>
          </a:p>
          <a:p>
            <a:endParaRPr lang="en-GB" dirty="0"/>
          </a:p>
          <a:p>
            <a:r>
              <a:rPr lang="en-GB" dirty="0"/>
              <a:t>Data Pre-processing</a:t>
            </a:r>
          </a:p>
          <a:p>
            <a:endParaRPr lang="en-GB" dirty="0"/>
          </a:p>
          <a:p>
            <a:r>
              <a:rPr lang="en-GB" dirty="0"/>
              <a:t>Systolic Value Prediction: A Machine Learning Experiment</a:t>
            </a:r>
          </a:p>
          <a:p>
            <a:pPr lvl="1"/>
            <a:r>
              <a:rPr lang="en-GB" dirty="0"/>
              <a:t>Windowing data</a:t>
            </a:r>
          </a:p>
          <a:p>
            <a:pPr lvl="1"/>
            <a:r>
              <a:rPr lang="en-GB" dirty="0"/>
              <a:t>Training and Evaluating the model</a:t>
            </a:r>
          </a:p>
          <a:p>
            <a:pPr lvl="1"/>
            <a:endParaRPr lang="en-GB" dirty="0"/>
          </a:p>
          <a:p>
            <a:r>
              <a:rPr lang="en-GB" dirty="0"/>
              <a:t>Next Experiment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8844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Experiments Workflow</a:t>
            </a:r>
          </a:p>
          <a:p>
            <a:endParaRPr lang="en-GB" dirty="0"/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Pre-processing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Systolic Value Prediction: A Machine Learning Experiment</a:t>
            </a:r>
          </a:p>
          <a:p>
            <a:pPr lvl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Windowing data</a:t>
            </a:r>
          </a:p>
          <a:p>
            <a:pPr lvl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Training and Evaluating the model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Next Experiment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299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0C2A46-C38B-40B1-9397-1D43C53F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 Workflow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116E2-61E8-49B2-A6E0-4255AAC89F3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EA4EA-A078-42AA-8000-E0DE9558D7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4</a:t>
            </a:fld>
            <a:endParaRPr lang="en-GB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09A117-C9E6-49B2-86FD-33D6AB26A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7200"/>
            <a:ext cx="5952672" cy="56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3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0C2A46-C38B-40B1-9397-1D43C53F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 Workflow</a:t>
            </a:r>
            <a:br>
              <a:rPr lang="de-DE" dirty="0"/>
            </a:br>
            <a:r>
              <a:rPr lang="de-DE" sz="2000" b="0" dirty="0">
                <a:solidFill>
                  <a:schemeClr val="accent1">
                    <a:lumMod val="75000"/>
                  </a:schemeClr>
                </a:solidFill>
              </a:rPr>
              <a:t>Part 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116E2-61E8-49B2-A6E0-4255AAC89F3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EA4EA-A078-42AA-8000-E0DE9558D7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5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EC556-EC50-433B-BDA7-53C5C9A54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7200"/>
            <a:ext cx="5952672" cy="5614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F1D2D0-8033-47AB-A222-5BE4EC3DC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7200"/>
            <a:ext cx="5952672" cy="56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0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 Workflow</a:t>
            </a:r>
          </a:p>
          <a:p>
            <a:endParaRPr lang="en-GB" dirty="0"/>
          </a:p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Data Pre-processing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Systolic Value Prediction: A Machine Learning Experiment</a:t>
            </a:r>
          </a:p>
          <a:p>
            <a:pPr lvl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Windowing data</a:t>
            </a:r>
          </a:p>
          <a:p>
            <a:pPr lvl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Training and Evaluating the model </a:t>
            </a:r>
          </a:p>
          <a:p>
            <a:pPr lvl="1"/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Next Experiment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655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A6D809-E5E5-4578-8E02-AF3A7B7D3D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390800" cy="4338000"/>
          </a:xfrm>
        </p:spPr>
        <p:txBody>
          <a:bodyPr/>
          <a:lstStyle/>
          <a:p>
            <a:pPr marL="0" indent="0">
              <a:buNone/>
            </a:pPr>
            <a:r>
              <a:rPr lang="de-DE" sz="1400" dirty="0" err="1"/>
              <a:t>We</a:t>
            </a:r>
            <a:r>
              <a:rPr lang="de-DE" sz="1400" dirty="0"/>
              <a:t> </a:t>
            </a:r>
            <a:r>
              <a:rPr lang="de-DE" sz="1400" dirty="0" err="1"/>
              <a:t>have</a:t>
            </a:r>
            <a:r>
              <a:rPr lang="de-DE" sz="1400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400" dirty="0"/>
              <a:t>18 </a:t>
            </a:r>
            <a:r>
              <a:rPr lang="de-DE" sz="1400" dirty="0" err="1"/>
              <a:t>subjects</a:t>
            </a:r>
            <a:endParaRPr lang="de-DE" sz="1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400" dirty="0"/>
              <a:t>73 </a:t>
            </a:r>
            <a:r>
              <a:rPr lang="de-DE" sz="1400" dirty="0" err="1"/>
              <a:t>runs</a:t>
            </a:r>
            <a:endParaRPr lang="de-DE" sz="1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subject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4 </a:t>
            </a:r>
            <a:r>
              <a:rPr lang="de-DE" sz="1400" dirty="0" err="1"/>
              <a:t>runs</a:t>
            </a:r>
            <a:r>
              <a:rPr lang="de-DE" sz="1400" dirty="0"/>
              <a:t> </a:t>
            </a:r>
            <a:r>
              <a:rPr lang="de-DE" sz="1400" dirty="0" err="1"/>
              <a:t>except</a:t>
            </a:r>
            <a:r>
              <a:rPr lang="de-DE" sz="1400" dirty="0"/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0AA</a:t>
            </a:r>
            <a:r>
              <a:rPr lang="en-US" sz="1400" dirty="0"/>
              <a:t> (5 </a:t>
            </a:r>
            <a:r>
              <a:rPr lang="de-DE" sz="1400" dirty="0" err="1"/>
              <a:t>runs</a:t>
            </a:r>
            <a:r>
              <a:rPr lang="de-DE" sz="1400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BIO1E</a:t>
            </a:r>
            <a:r>
              <a:rPr lang="en-US" sz="1400" dirty="0"/>
              <a:t> was used in all runs except for subject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0AA </a:t>
            </a:r>
            <a:r>
              <a:rPr lang="en-US" sz="1400" dirty="0"/>
              <a:t>(2 with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BIO1E</a:t>
            </a:r>
            <a:r>
              <a:rPr lang="en-US" sz="1400" dirty="0"/>
              <a:t> and 3 with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FIN1E</a:t>
            </a:r>
            <a:r>
              <a:rPr lang="en-US" sz="1400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sz="1400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sz="1400" dirty="0"/>
              <a:t>W</a:t>
            </a:r>
            <a:r>
              <a:rPr lang="en-US" sz="1400" dirty="0"/>
              <a:t>e dismiss runs for subject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0AA</a:t>
            </a:r>
            <a:r>
              <a:rPr lang="en-US" sz="1400" dirty="0"/>
              <a:t> (5 runs)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de-DE" sz="1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1400" dirty="0"/>
              <a:t>O</a:t>
            </a:r>
            <a:r>
              <a:rPr lang="en-US" sz="1400" dirty="0" err="1"/>
              <a:t>ut</a:t>
            </a:r>
            <a:r>
              <a:rPr lang="en-US" sz="1400" dirty="0"/>
              <a:t> of 68 runs, only 34 has a max G-force z-axis &gt; 0.75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sz="1400" dirty="0"/>
          </a:p>
          <a:p>
            <a:pPr marL="446400" lvl="1" indent="0">
              <a:buNone/>
            </a:pP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/>
              <a:t>W</a:t>
            </a:r>
            <a:r>
              <a:rPr lang="en-US" sz="1400" dirty="0"/>
              <a:t>e dismiss runs with G-force z-axis &lt; 0.75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446400" lvl="1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pPr marL="446400" lvl="1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734873-6FB2-48CB-81A6-A87BA367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Pre-processing</a:t>
            </a:r>
            <a:br>
              <a:rPr lang="de-DE" dirty="0"/>
            </a:br>
            <a:r>
              <a:rPr lang="de-DE" sz="2000" b="0" dirty="0" err="1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F460F-D101-473A-9BEC-13795833CF6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7</a:t>
            </a:fld>
            <a:endParaRPr lang="en-GB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B79D37-FE0D-4239-83DB-E84E83021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999" y="1551242"/>
            <a:ext cx="3448735" cy="4291053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548DB3CC-CC52-4DCC-904D-99449C492EBC}"/>
              </a:ext>
            </a:extLst>
          </p:cNvPr>
          <p:cNvSpPr txBox="1">
            <a:spLocks/>
          </p:cNvSpPr>
          <p:nvPr/>
        </p:nvSpPr>
        <p:spPr bwMode="auto">
          <a:xfrm>
            <a:off x="5126855" y="1219199"/>
            <a:ext cx="3633077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z="1800" dirty="0" err="1">
                <a:solidFill>
                  <a:schemeClr val="accent1">
                    <a:lumMod val="75000"/>
                  </a:schemeClr>
                </a:solidFill>
              </a:rPr>
              <a:t>One</a:t>
            </a:r>
            <a:r>
              <a:rPr lang="de-DE" sz="1800" dirty="0">
                <a:solidFill>
                  <a:schemeClr val="accent1">
                    <a:lumMod val="75000"/>
                  </a:schemeClr>
                </a:solidFill>
              </a:rPr>
              <a:t> Run </a:t>
            </a:r>
            <a:r>
              <a:rPr lang="de-DE" sz="1800" dirty="0" err="1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8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 Workflow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Pre-processing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Systolic Value Prediction: A Machine Learning Experiment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Windowing data</a:t>
            </a:r>
          </a:p>
          <a:p>
            <a:pPr lvl="1"/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Training and Evaluating the model </a:t>
            </a:r>
          </a:p>
          <a:p>
            <a:pPr lvl="1"/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Next Experiment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055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7FADCD-0EA4-4BB9-9B5B-EFBA87F920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5999" y="1591199"/>
            <a:ext cx="8171999" cy="4338000"/>
          </a:xfrm>
        </p:spPr>
        <p:txBody>
          <a:bodyPr/>
          <a:lstStyle/>
          <a:p>
            <a:pPr marL="0" indent="0">
              <a:buNone/>
            </a:pPr>
            <a:r>
              <a:rPr lang="de-DE" sz="1400" b="1" dirty="0" err="1">
                <a:solidFill>
                  <a:schemeClr val="accent1">
                    <a:lumMod val="75000"/>
                  </a:schemeClr>
                </a:solidFill>
              </a:rPr>
              <a:t>Supervised</a:t>
            </a:r>
            <a:r>
              <a:rPr lang="de-DE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accent1">
                    <a:lumMod val="75000"/>
                  </a:schemeClr>
                </a:solidFill>
              </a:rPr>
              <a:t>Machine</a:t>
            </a:r>
            <a:r>
              <a:rPr lang="de-DE" sz="1400" b="1" dirty="0">
                <a:solidFill>
                  <a:schemeClr val="accent1">
                    <a:lumMod val="75000"/>
                  </a:schemeClr>
                </a:solidFill>
              </a:rPr>
              <a:t> Learning. </a:t>
            </a:r>
          </a:p>
          <a:p>
            <a:pPr marL="0" indent="0">
              <a:buNone/>
            </a:pPr>
            <a:endParaRPr lang="de-DE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a </a:t>
            </a:r>
            <a:r>
              <a:rPr lang="de-DE" sz="1400" dirty="0" err="1"/>
              <a:t>task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learning</a:t>
            </a:r>
            <a:r>
              <a:rPr lang="de-DE" sz="1400" dirty="0"/>
              <a:t> a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  <a:r>
              <a:rPr lang="de-DE" sz="1400" dirty="0" err="1"/>
              <a:t>that</a:t>
            </a:r>
            <a:r>
              <a:rPr lang="de-DE" sz="1400" dirty="0"/>
              <a:t> </a:t>
            </a:r>
            <a:r>
              <a:rPr lang="de-DE" sz="1400" dirty="0" err="1"/>
              <a:t>maps</a:t>
            </a:r>
            <a:r>
              <a:rPr lang="de-DE" sz="1400" dirty="0"/>
              <a:t> an </a:t>
            </a:r>
            <a:r>
              <a:rPr lang="de-DE" sz="1400" dirty="0" err="1"/>
              <a:t>input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an </a:t>
            </a:r>
            <a:r>
              <a:rPr lang="de-DE" sz="1400" dirty="0" err="1"/>
              <a:t>output</a:t>
            </a:r>
            <a:r>
              <a:rPr lang="de-DE" sz="1400" dirty="0"/>
              <a:t>, </a:t>
            </a:r>
            <a:r>
              <a:rPr lang="de-DE" sz="1400" dirty="0" err="1"/>
              <a:t>based</a:t>
            </a:r>
            <a:r>
              <a:rPr lang="de-DE" sz="1400" dirty="0"/>
              <a:t> on </a:t>
            </a:r>
            <a:r>
              <a:rPr lang="de-DE" sz="1400" dirty="0" err="1"/>
              <a:t>example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input-output </a:t>
            </a:r>
            <a:r>
              <a:rPr lang="de-DE" sz="1400" dirty="0" err="1"/>
              <a:t>pairs</a:t>
            </a:r>
            <a:r>
              <a:rPr lang="de-DE" sz="1400" dirty="0"/>
              <a:t>.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learns</a:t>
            </a:r>
            <a:r>
              <a:rPr lang="de-DE" sz="1400" dirty="0"/>
              <a:t> </a:t>
            </a:r>
            <a:r>
              <a:rPr lang="de-DE" sz="1400" dirty="0" err="1"/>
              <a:t>this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a </a:t>
            </a:r>
            <a:r>
              <a:rPr lang="de-DE" sz="1400" dirty="0" err="1"/>
              <a:t>training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and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evaluation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an </a:t>
            </a:r>
            <a:r>
              <a:rPr lang="de-DE" sz="1400" dirty="0" err="1"/>
              <a:t>unseen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(</a:t>
            </a:r>
            <a:r>
              <a:rPr lang="de-DE" sz="1400" dirty="0" err="1"/>
              <a:t>test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).</a:t>
            </a:r>
          </a:p>
          <a:p>
            <a:pPr marL="0" indent="0">
              <a:buNone/>
            </a:pPr>
            <a:endParaRPr lang="de-DE" sz="1400" dirty="0"/>
          </a:p>
          <a:p>
            <a:pPr lvl="3"/>
            <a:endParaRPr lang="de-DE" sz="1400" dirty="0"/>
          </a:p>
          <a:p>
            <a:pPr lvl="3"/>
            <a:endParaRPr lang="de-DE" sz="1400" dirty="0"/>
          </a:p>
          <a:p>
            <a:pPr marL="1342800" lvl="3" indent="0">
              <a:buNone/>
            </a:pPr>
            <a:endParaRPr lang="de-DE" sz="1400" dirty="0"/>
          </a:p>
          <a:p>
            <a:pPr lvl="3"/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3C9070-A91A-4294-B4A6-FAB55EA6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Experiment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220D4-1D1E-4F47-9685-D36219B402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64202768"/>
      </p:ext>
    </p:extLst>
  </p:cSld>
  <p:clrMapOvr>
    <a:masterClrMapping/>
  </p:clrMapOvr>
</p:sld>
</file>

<file path=ppt/theme/theme1.xml><?xml version="1.0" encoding="utf-8"?>
<a:theme xmlns:a="http://schemas.openxmlformats.org/drawingml/2006/main" name="DLR-Präsentation 4:3 Englis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117849E6-5DFA-4EA3-975F-03189BF675FF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DLR_Präsentation_4zu3_EN</Template>
  <TotalTime>0</TotalTime>
  <Words>630</Words>
  <Application>Microsoft Office PowerPoint</Application>
  <PresentationFormat>On-screen Show (4:3)</PresentationFormat>
  <Paragraphs>169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ヒラギノ角ゴ Pro W3</vt:lpstr>
      <vt:lpstr>DLR-Präsentation 4:3 Englisch</vt:lpstr>
      <vt:lpstr>AI Enabled Autonomous Nervous System Intelligent Monitoring (ANSIM)  </vt:lpstr>
      <vt:lpstr>Content</vt:lpstr>
      <vt:lpstr>Content</vt:lpstr>
      <vt:lpstr>Experiments Workflow</vt:lpstr>
      <vt:lpstr>Experiments Workflow Part I</vt:lpstr>
      <vt:lpstr>Content</vt:lpstr>
      <vt:lpstr>Data Pre-processing Overview</vt:lpstr>
      <vt:lpstr>Content</vt:lpstr>
      <vt:lpstr>Machine Learning Experiment</vt:lpstr>
      <vt:lpstr>Machine Learning Experiment Task</vt:lpstr>
      <vt:lpstr>Machine Learning Experiment Windowed Data</vt:lpstr>
      <vt:lpstr>Experiment</vt:lpstr>
      <vt:lpstr>Content</vt:lpstr>
      <vt:lpstr>Experiments Workflow Part II</vt:lpstr>
      <vt:lpstr>Next Experiment Prediction of Maximum G-Force and Tolerance 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ANSIM – Haicu Voucher</dc:title>
  <dc:creator>El Baff, Roxanne</dc:creator>
  <cp:lastModifiedBy>El Baff, Roxanne</cp:lastModifiedBy>
  <cp:revision>31</cp:revision>
  <dcterms:created xsi:type="dcterms:W3CDTF">2020-11-27T06:18:35Z</dcterms:created>
  <dcterms:modified xsi:type="dcterms:W3CDTF">2020-12-01T15:26:54Z</dcterms:modified>
</cp:coreProperties>
</file>