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DDF3E-609D-4E73-8D8D-580303A68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8A5B39-8DE9-421C-9D57-8BEA68786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816E28-6BDC-401D-BE51-043DE26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3DB8E0-F9D4-44AE-AF09-068EFD87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ABE3DF-1619-430C-B1DB-CDAFF3B9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36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648C0-2FFD-4314-A4BE-3287AE1B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964E4C-ABD2-443B-A702-0DFB934FE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AA4A81-FD6F-4B44-B63E-2F0E1C1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FDDF54-A453-4362-958B-4539A018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D422CE-7B76-438E-827E-E2235D93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23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191A8B1-E21B-4816-B113-C38A6501B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B32320-E3F6-4497-A2AD-35B86F4BD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A6EF8F-D157-4941-838E-E77E325D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19EE67-EBBB-4F36-B363-91CCDF25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C8E2DC-1B22-48FD-A83C-C6D5D4BE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10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D757A7-2EA2-4599-80DE-1E7764D3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4CD995-DD6D-4EF2-AE9A-33FED9DDC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9AABF2-9364-4B0C-8F24-ECDAE465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FACD94-AF56-47E8-908A-CBA9B2FA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BF7E8B-323B-4178-913B-938B185C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6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1F4FD-08E4-4F36-AD0C-111F498D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FAB258-2430-4AAA-87D6-069F74733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EA388D-CE46-4E77-BB37-368035C6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CA0FF5-5B49-4DBA-8441-700DAD72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8DAD9A-C961-4FAD-B30A-1C0C3850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01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3B626-AFEA-4A9B-A65D-92720BD6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68E476-5145-4345-8E54-30220FC93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B19203-4D3B-42BB-816E-6A89EC174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827E96-E9B1-4719-A9A2-5DEDF755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CB7AB7-528B-420E-8B9A-231A9D03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9D109E-1E6D-4AF2-B18F-E7CD0312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32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4527F-9A07-4AB2-B41F-9F6B55A1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8BCE4F-8C1C-4CD4-8B15-1A8F7EAED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A2FF27-1EB8-4745-B7C6-62A73B9DD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74C37F-4F7D-4FC6-A008-6F26FC0DE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3443455-BD0F-4BF0-BEFF-C84A309C6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887DF1-49C7-47F7-8190-3E4E0CEA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DA808DD-DC31-4191-98AE-4D1300EE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03CF3C8-D6DD-4A78-B80B-BE22DAC6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1B054-A3BC-4A90-8A01-D1B52741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589C51-BDF1-4CB4-B89A-699E14E7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B9F15E-410F-46B8-97E1-BCA56AAC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5C1EBE-071B-46CE-838D-D9C2A8C4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05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760770-C3F6-43B7-87CD-7D4F6344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B775B9-E5FD-4DA1-A311-1C6CBA6D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E32BBE-B0E8-4171-B5B6-E51A86B5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98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256D2-A6D3-47E1-AAAF-5081E4BA2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69834E-B3B3-414A-AD7C-D0E5076BA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8A6EB3-0CBB-481B-973A-A23128B6E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1CE5DD-3B4C-418F-849D-C53836E9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F1DAB0-8151-4437-8FEC-9FDF2BAE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323D5B-AAA3-4F36-A5A4-E1F0B53A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18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A6F95-824A-45B4-9C86-7F022B89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EE2198-2B06-4CEE-BAFE-3876068301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7DF591-34D3-4CB4-A35F-E4AFBA924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EA303D-4E90-4A85-A7DB-1B24D1E0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A035E1-3E9F-4398-8B35-4DBAD983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8AE877-3372-4708-AC39-D0D71202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83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1EA890A-FCD3-4533-81F0-04A4859A8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F132E6-3A2D-4DD1-9BA3-82D835925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006006-C330-4296-9B7A-09DE84695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4E025-831E-442E-925A-CBB4133DCC51}" type="datetimeFigureOut">
              <a:rPr lang="de-DE" smtClean="0"/>
              <a:t>31.05.2023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6E4BFD-E76B-4A98-BC8A-33B072305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69F8F2-CC32-430D-8DE2-18F38ECB9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743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3671580-9827-40FB-86F3-D661B48B3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09" y="0"/>
            <a:ext cx="6703581" cy="6858000"/>
          </a:xfrm>
          <a:prstGeom prst="rect">
            <a:avLst/>
          </a:prstGeom>
        </p:spPr>
      </p:pic>
      <p:sp>
        <p:nvSpPr>
          <p:cNvPr id="2" name="Legende: mit gebogener Linie 1">
            <a:extLst>
              <a:ext uri="{FF2B5EF4-FFF2-40B4-BE49-F238E27FC236}">
                <a16:creationId xmlns:a16="http://schemas.microsoft.com/office/drawing/2014/main" id="{9C69A48E-97C3-401D-8308-F90809E32475}"/>
              </a:ext>
            </a:extLst>
          </p:cNvPr>
          <p:cNvSpPr/>
          <p:nvPr/>
        </p:nvSpPr>
        <p:spPr>
          <a:xfrm>
            <a:off x="7647564" y="1714500"/>
            <a:ext cx="3905251" cy="95393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5231"/>
              <a:gd name="adj6" fmla="val -65692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In this example we use the "common tool configuration".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Legende: mit gebogener Linie 4">
            <a:extLst>
              <a:ext uri="{FF2B5EF4-FFF2-40B4-BE49-F238E27FC236}">
                <a16:creationId xmlns:a16="http://schemas.microsoft.com/office/drawing/2014/main" id="{E4FFC599-1FBE-4C53-8FB6-E74EFA874B24}"/>
              </a:ext>
            </a:extLst>
          </p:cNvPr>
          <p:cNvSpPr/>
          <p:nvPr/>
        </p:nvSpPr>
        <p:spPr>
          <a:xfrm>
            <a:off x="7647564" y="4666531"/>
            <a:ext cx="1882199" cy="52459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75254"/>
              <a:gd name="adj6" fmla="val -65186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Click “Next &gt;”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31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1638617-F1D2-48A0-83AF-5A0E71A96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09" y="0"/>
            <a:ext cx="6703581" cy="6858000"/>
          </a:xfrm>
          <a:prstGeom prst="rect">
            <a:avLst/>
          </a:prstGeom>
        </p:spPr>
      </p:pic>
      <p:sp>
        <p:nvSpPr>
          <p:cNvPr id="4" name="Legende: mit gebogener Linie 3">
            <a:extLst>
              <a:ext uri="{FF2B5EF4-FFF2-40B4-BE49-F238E27FC236}">
                <a16:creationId xmlns:a16="http://schemas.microsoft.com/office/drawing/2014/main" id="{1F41DB0F-ED1D-4356-ADFF-165C15D5C693}"/>
              </a:ext>
            </a:extLst>
          </p:cNvPr>
          <p:cNvSpPr/>
          <p:nvPr/>
        </p:nvSpPr>
        <p:spPr>
          <a:xfrm>
            <a:off x="7914264" y="276225"/>
            <a:ext cx="2687061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7716"/>
              <a:gd name="adj6" fmla="val -118096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Provide you tool name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Legende: mit gebogener Linie 4">
            <a:extLst>
              <a:ext uri="{FF2B5EF4-FFF2-40B4-BE49-F238E27FC236}">
                <a16:creationId xmlns:a16="http://schemas.microsoft.com/office/drawing/2014/main" id="{A4BE9D04-77E2-415A-BF95-2D3E915EA884}"/>
              </a:ext>
            </a:extLst>
          </p:cNvPr>
          <p:cNvSpPr/>
          <p:nvPr/>
        </p:nvSpPr>
        <p:spPr>
          <a:xfrm>
            <a:off x="8457189" y="885825"/>
            <a:ext cx="2687061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8892"/>
              <a:gd name="adj6" fmla="val -14822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Choose a pretty icon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Legende: mit gebogener Linie 5">
            <a:extLst>
              <a:ext uri="{FF2B5EF4-FFF2-40B4-BE49-F238E27FC236}">
                <a16:creationId xmlns:a16="http://schemas.microsoft.com/office/drawing/2014/main" id="{0E668904-9C80-4092-814E-8A8890E65822}"/>
              </a:ext>
            </a:extLst>
          </p:cNvPr>
          <p:cNvSpPr/>
          <p:nvPr/>
        </p:nvSpPr>
        <p:spPr>
          <a:xfrm>
            <a:off x="8304284" y="1914524"/>
            <a:ext cx="2982841" cy="129540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8"/>
              <a:gd name="adj6" fmla="val -12418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 Your tool palette might be structured by groups: </a:t>
            </a:r>
          </a:p>
          <a:p>
            <a:pPr marL="361950" indent="-361950"/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5F74768-FC2C-40BD-ADB8-5D1BD5BE9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007" y="2609784"/>
            <a:ext cx="1562318" cy="476316"/>
          </a:xfrm>
          <a:prstGeom prst="rect">
            <a:avLst/>
          </a:prstGeom>
        </p:spPr>
      </p:pic>
      <p:sp>
        <p:nvSpPr>
          <p:cNvPr id="8" name="Legende: mit gebogener Linie 7">
            <a:extLst>
              <a:ext uri="{FF2B5EF4-FFF2-40B4-BE49-F238E27FC236}">
                <a16:creationId xmlns:a16="http://schemas.microsoft.com/office/drawing/2014/main" id="{85D27878-2D09-4833-98C2-E4814CB69642}"/>
              </a:ext>
            </a:extLst>
          </p:cNvPr>
          <p:cNvSpPr/>
          <p:nvPr/>
        </p:nvSpPr>
        <p:spPr>
          <a:xfrm>
            <a:off x="8304284" y="3509897"/>
            <a:ext cx="2687061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0716"/>
              <a:gd name="adj6" fmla="val -113488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 Link a documentation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Legende: mit gebogener Linie 8">
            <a:extLst>
              <a:ext uri="{FF2B5EF4-FFF2-40B4-BE49-F238E27FC236}">
                <a16:creationId xmlns:a16="http://schemas.microsoft.com/office/drawing/2014/main" id="{CD811258-DCCA-4427-B8DC-F25BFA909EDC}"/>
              </a:ext>
            </a:extLst>
          </p:cNvPr>
          <p:cNvSpPr/>
          <p:nvPr/>
        </p:nvSpPr>
        <p:spPr>
          <a:xfrm>
            <a:off x="8476635" y="4295644"/>
            <a:ext cx="2687061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755"/>
              <a:gd name="adj6" fmla="val -11526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(5) Add description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Legende: mit gebogener Linie 9">
            <a:extLst>
              <a:ext uri="{FF2B5EF4-FFF2-40B4-BE49-F238E27FC236}">
                <a16:creationId xmlns:a16="http://schemas.microsoft.com/office/drawing/2014/main" id="{3EBAF4A1-E598-4705-B3F8-96AFA94F3B6D}"/>
              </a:ext>
            </a:extLst>
          </p:cNvPr>
          <p:cNvSpPr/>
          <p:nvPr/>
        </p:nvSpPr>
        <p:spPr>
          <a:xfrm>
            <a:off x="7228751" y="5081391"/>
            <a:ext cx="3153499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8500"/>
              <a:gd name="adj6" fmla="val -11029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(6) Provide contact information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Legende: mit gebogener Linie 10">
            <a:extLst>
              <a:ext uri="{FF2B5EF4-FFF2-40B4-BE49-F238E27FC236}">
                <a16:creationId xmlns:a16="http://schemas.microsoft.com/office/drawing/2014/main" id="{2A347F51-3AF2-46D7-A371-C23CA83AB280}"/>
              </a:ext>
            </a:extLst>
          </p:cNvPr>
          <p:cNvSpPr/>
          <p:nvPr/>
        </p:nvSpPr>
        <p:spPr>
          <a:xfrm>
            <a:off x="8738210" y="5726807"/>
            <a:ext cx="2425486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4383"/>
              <a:gd name="adj6" fmla="val -37779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(6) “Save and update”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53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07C25EE-8048-498E-A2CA-3A24B00B5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09" y="0"/>
            <a:ext cx="6703581" cy="6858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157F05A-77BD-4587-BC80-D3F7E8652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362" y="1814512"/>
            <a:ext cx="3343275" cy="3228975"/>
          </a:xfrm>
          <a:prstGeom prst="rect">
            <a:avLst/>
          </a:prstGeom>
        </p:spPr>
      </p:pic>
      <p:sp>
        <p:nvSpPr>
          <p:cNvPr id="5" name="Legende: mit gebogener Linie 4">
            <a:extLst>
              <a:ext uri="{FF2B5EF4-FFF2-40B4-BE49-F238E27FC236}">
                <a16:creationId xmlns:a16="http://schemas.microsoft.com/office/drawing/2014/main" id="{5BD74673-6040-4910-BBD5-1B4E3A7EA086}"/>
              </a:ext>
            </a:extLst>
          </p:cNvPr>
          <p:cNvSpPr/>
          <p:nvPr/>
        </p:nvSpPr>
        <p:spPr>
          <a:xfrm>
            <a:off x="8438139" y="219075"/>
            <a:ext cx="2687061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7716"/>
              <a:gd name="adj6" fmla="val 1802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Click “Add”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Legende: mit gebogener Linie 5">
            <a:extLst>
              <a:ext uri="{FF2B5EF4-FFF2-40B4-BE49-F238E27FC236}">
                <a16:creationId xmlns:a16="http://schemas.microsoft.com/office/drawing/2014/main" id="{43592933-198A-4CF0-980A-D7B6958D81FF}"/>
              </a:ext>
            </a:extLst>
          </p:cNvPr>
          <p:cNvSpPr/>
          <p:nvPr/>
        </p:nvSpPr>
        <p:spPr>
          <a:xfrm>
            <a:off x="8408554" y="2762250"/>
            <a:ext cx="2687061" cy="6667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9259"/>
              <a:gd name="adj6" fmla="val -54645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Define RCE input variable of type “File”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Legende: mit gebogener Linie 6">
            <a:extLst>
              <a:ext uri="{FF2B5EF4-FFF2-40B4-BE49-F238E27FC236}">
                <a16:creationId xmlns:a16="http://schemas.microsoft.com/office/drawing/2014/main" id="{D2A19678-DDE0-424E-96A2-32EA17BC7650}"/>
              </a:ext>
            </a:extLst>
          </p:cNvPr>
          <p:cNvSpPr/>
          <p:nvPr/>
        </p:nvSpPr>
        <p:spPr>
          <a:xfrm>
            <a:off x="9084828" y="4143375"/>
            <a:ext cx="3002397" cy="6667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830"/>
              <a:gd name="adj6" fmla="val -57126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 Choose these file handling settings and click “OK”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Legende: mit gebogener Linie 7">
            <a:extLst>
              <a:ext uri="{FF2B5EF4-FFF2-40B4-BE49-F238E27FC236}">
                <a16:creationId xmlns:a16="http://schemas.microsoft.com/office/drawing/2014/main" id="{C57B70A9-3B52-4608-9394-6D65C54945D0}"/>
              </a:ext>
            </a:extLst>
          </p:cNvPr>
          <p:cNvSpPr/>
          <p:nvPr/>
        </p:nvSpPr>
        <p:spPr>
          <a:xfrm>
            <a:off x="9084828" y="5419725"/>
            <a:ext cx="2687061" cy="6667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9313"/>
              <a:gd name="adj6" fmla="val -4401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 “Save and Update”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14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9444D39-DC35-48A0-914E-B29B0F5E8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09" y="0"/>
            <a:ext cx="6703581" cy="6858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73C11FF-A82B-469E-B27C-AB8DB6126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25" y="2681287"/>
            <a:ext cx="2038350" cy="1495425"/>
          </a:xfrm>
          <a:prstGeom prst="rect">
            <a:avLst/>
          </a:prstGeom>
        </p:spPr>
      </p:pic>
      <p:sp>
        <p:nvSpPr>
          <p:cNvPr id="5" name="Legende: mit gebogener Linie 4">
            <a:extLst>
              <a:ext uri="{FF2B5EF4-FFF2-40B4-BE49-F238E27FC236}">
                <a16:creationId xmlns:a16="http://schemas.microsoft.com/office/drawing/2014/main" id="{9E1C5306-140C-4273-81FA-90C181774901}"/>
              </a:ext>
            </a:extLst>
          </p:cNvPr>
          <p:cNvSpPr/>
          <p:nvPr/>
        </p:nvSpPr>
        <p:spPr>
          <a:xfrm>
            <a:off x="8438139" y="219075"/>
            <a:ext cx="2687061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7716"/>
              <a:gd name="adj6" fmla="val 1802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Click “Add”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Legende: mit gebogener Linie 5">
            <a:extLst>
              <a:ext uri="{FF2B5EF4-FFF2-40B4-BE49-F238E27FC236}">
                <a16:creationId xmlns:a16="http://schemas.microsoft.com/office/drawing/2014/main" id="{7A0D30F2-7608-49C4-B435-550C35D07995}"/>
              </a:ext>
            </a:extLst>
          </p:cNvPr>
          <p:cNvSpPr/>
          <p:nvPr/>
        </p:nvSpPr>
        <p:spPr>
          <a:xfrm>
            <a:off x="8408554" y="2762250"/>
            <a:ext cx="2687061" cy="6667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3598"/>
              <a:gd name="adj6" fmla="val -5287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Define RCE output variable of type “File”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Legende: mit gebogener Linie 6">
            <a:extLst>
              <a:ext uri="{FF2B5EF4-FFF2-40B4-BE49-F238E27FC236}">
                <a16:creationId xmlns:a16="http://schemas.microsoft.com/office/drawing/2014/main" id="{629B0A63-30F2-4A9B-ACB8-B76F7F3A4569}"/>
              </a:ext>
            </a:extLst>
          </p:cNvPr>
          <p:cNvSpPr/>
          <p:nvPr/>
        </p:nvSpPr>
        <p:spPr>
          <a:xfrm>
            <a:off x="9084828" y="5419725"/>
            <a:ext cx="2687061" cy="6667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9313"/>
              <a:gd name="adj6" fmla="val -4401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 “Save and Update”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91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05DCB1A-1B25-41AD-A09E-2BBB6AC82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09" y="0"/>
            <a:ext cx="6703581" cy="6858000"/>
          </a:xfrm>
          <a:prstGeom prst="rect">
            <a:avLst/>
          </a:prstGeom>
        </p:spPr>
      </p:pic>
      <p:sp>
        <p:nvSpPr>
          <p:cNvPr id="5" name="Legende: mit gebogener Linie 4">
            <a:extLst>
              <a:ext uri="{FF2B5EF4-FFF2-40B4-BE49-F238E27FC236}">
                <a16:creationId xmlns:a16="http://schemas.microsoft.com/office/drawing/2014/main" id="{7D891340-252A-4100-B034-7CACE8F5E795}"/>
              </a:ext>
            </a:extLst>
          </p:cNvPr>
          <p:cNvSpPr/>
          <p:nvPr/>
        </p:nvSpPr>
        <p:spPr>
          <a:xfrm>
            <a:off x="8408554" y="2762250"/>
            <a:ext cx="2135621" cy="4286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3598"/>
              <a:gd name="adj6" fmla="val -5287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Nothing to do …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Legende: mit gebogener Linie 5">
            <a:extLst>
              <a:ext uri="{FF2B5EF4-FFF2-40B4-BE49-F238E27FC236}">
                <a16:creationId xmlns:a16="http://schemas.microsoft.com/office/drawing/2014/main" id="{5CE74908-FDC4-4DBC-A3CF-FED0775175DF}"/>
              </a:ext>
            </a:extLst>
          </p:cNvPr>
          <p:cNvSpPr/>
          <p:nvPr/>
        </p:nvSpPr>
        <p:spPr>
          <a:xfrm>
            <a:off x="9084828" y="5419725"/>
            <a:ext cx="2135621" cy="4286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67091"/>
              <a:gd name="adj6" fmla="val -51592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“Save and Update”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83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8C47F0B-6074-4C10-A29E-FBD99A26E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09" y="0"/>
            <a:ext cx="6703581" cy="6858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30D7328-0542-41C4-96E4-1CCE3BD44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627" y="1462177"/>
            <a:ext cx="55816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3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B4ACF704-C2EF-43B2-8B68-3529E747FB45}"/>
              </a:ext>
            </a:extLst>
          </p:cNvPr>
          <p:cNvSpPr/>
          <p:nvPr/>
        </p:nvSpPr>
        <p:spPr>
          <a:xfrm>
            <a:off x="228600" y="536138"/>
            <a:ext cx="4851400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lang="de-DE" dirty="0">
                <a:latin typeface="Courier"/>
              </a:rPr>
              <a:t>C:\ProgramData\mambaforge\Scripts\activate.bat </a:t>
            </a:r>
            <a:r>
              <a:rPr lang="de-DE" dirty="0" err="1">
                <a:latin typeface="Courier"/>
              </a:rPr>
              <a:t>cpacsSeminar</a:t>
            </a:r>
            <a:endParaRPr lang="de-DE" dirty="0">
              <a:latin typeface="Courier"/>
            </a:endParaRPr>
          </a:p>
          <a:p>
            <a:r>
              <a:rPr lang="de-DE" dirty="0" err="1">
                <a:latin typeface="Courier"/>
              </a:rPr>
              <a:t>python</a:t>
            </a:r>
            <a:r>
              <a:rPr lang="de-DE" dirty="0">
                <a:latin typeface="Courier"/>
              </a:rPr>
              <a:t> "${</a:t>
            </a:r>
            <a:r>
              <a:rPr lang="de-DE" dirty="0" err="1">
                <a:latin typeface="Courier"/>
              </a:rPr>
              <a:t>dir:tool</a:t>
            </a:r>
            <a:r>
              <a:rPr lang="de-DE" dirty="0">
                <a:latin typeface="Courier"/>
              </a:rPr>
              <a:t>}"\run.py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9FA3636-9084-445F-BE0A-8DAE2E453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419" y="0"/>
            <a:ext cx="6703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4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16A6DAA-F260-403C-B677-3F0A260680B2}"/>
              </a:ext>
            </a:extLst>
          </p:cNvPr>
          <p:cNvSpPr/>
          <p:nvPr/>
        </p:nvSpPr>
        <p:spPr>
          <a:xfrm>
            <a:off x="152400" y="498545"/>
            <a:ext cx="5003800" cy="3162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Courier"/>
              </a:rPr>
              <a:t># Create folder structure, if not already existing</a:t>
            </a:r>
          </a:p>
          <a:p>
            <a:endParaRPr lang="en-US" sz="1050" dirty="0">
              <a:latin typeface="Courier"/>
            </a:endParaRPr>
          </a:p>
          <a:p>
            <a:r>
              <a:rPr lang="en-US" sz="1050" dirty="0" err="1">
                <a:latin typeface="Courier"/>
              </a:rPr>
              <a:t>cpacsIOName</a:t>
            </a:r>
            <a:r>
              <a:rPr lang="en-US" sz="1050" dirty="0">
                <a:latin typeface="Courier"/>
              </a:rPr>
              <a:t> = "</a:t>
            </a:r>
            <a:r>
              <a:rPr lang="en-US" sz="1050" dirty="0" err="1">
                <a:latin typeface="Courier"/>
              </a:rPr>
              <a:t>cpacsIO</a:t>
            </a:r>
            <a:r>
              <a:rPr lang="en-US" sz="1050" dirty="0">
                <a:latin typeface="Courier"/>
              </a:rPr>
              <a:t>" # CPACS input/output</a:t>
            </a:r>
          </a:p>
          <a:p>
            <a:r>
              <a:rPr lang="en-US" sz="1050" dirty="0" err="1">
                <a:latin typeface="Courier"/>
              </a:rPr>
              <a:t>toolIOName</a:t>
            </a:r>
            <a:r>
              <a:rPr lang="en-US" sz="1050" dirty="0">
                <a:latin typeface="Courier"/>
              </a:rPr>
              <a:t> = "</a:t>
            </a:r>
            <a:r>
              <a:rPr lang="en-US" sz="1050" dirty="0" err="1">
                <a:latin typeface="Courier"/>
              </a:rPr>
              <a:t>toolIO</a:t>
            </a:r>
            <a:r>
              <a:rPr lang="en-US" sz="1050" dirty="0">
                <a:latin typeface="Courier"/>
              </a:rPr>
              <a:t>" # Additional tool input/output</a:t>
            </a:r>
          </a:p>
          <a:p>
            <a:endParaRPr lang="en-US" sz="1050" dirty="0">
              <a:latin typeface="Courier"/>
            </a:endParaRPr>
          </a:p>
          <a:p>
            <a:r>
              <a:rPr lang="en-US" sz="1050" dirty="0">
                <a:latin typeface="Courier"/>
              </a:rPr>
              <a:t>for </a:t>
            </a:r>
            <a:r>
              <a:rPr lang="en-US" sz="1050" dirty="0" err="1">
                <a:latin typeface="Courier"/>
              </a:rPr>
              <a:t>dirName</a:t>
            </a:r>
            <a:r>
              <a:rPr lang="en-US" sz="1050" dirty="0">
                <a:latin typeface="Courier"/>
              </a:rPr>
              <a:t> in [</a:t>
            </a:r>
            <a:r>
              <a:rPr lang="en-US" sz="1050" dirty="0" err="1">
                <a:latin typeface="Courier"/>
              </a:rPr>
              <a:t>cpacsIOName,toolIOName</a:t>
            </a:r>
            <a:r>
              <a:rPr lang="en-US" sz="1050" dirty="0">
                <a:latin typeface="Courier"/>
              </a:rPr>
              <a:t>]:</a:t>
            </a:r>
          </a:p>
          <a:p>
            <a:r>
              <a:rPr lang="en-US" sz="1050" dirty="0">
                <a:latin typeface="Courier"/>
              </a:rPr>
              <a:t>    try:</a:t>
            </a:r>
          </a:p>
          <a:p>
            <a:r>
              <a:rPr lang="en-US" sz="1050" dirty="0">
                <a:latin typeface="Courier"/>
              </a:rPr>
              <a:t>        </a:t>
            </a:r>
            <a:r>
              <a:rPr lang="en-US" sz="1050" dirty="0" err="1">
                <a:latin typeface="Courier"/>
              </a:rPr>
              <a:t>os.mkdir</a:t>
            </a:r>
            <a:r>
              <a:rPr lang="en-US" sz="1050" dirty="0">
                <a:latin typeface="Courier"/>
              </a:rPr>
              <a:t>(</a:t>
            </a:r>
            <a:r>
              <a:rPr lang="en-US" sz="1050" dirty="0" err="1">
                <a:latin typeface="Courier"/>
              </a:rPr>
              <a:t>os.path.join</a:t>
            </a:r>
            <a:r>
              <a:rPr lang="en-US" sz="1050" dirty="0">
                <a:latin typeface="Courier"/>
              </a:rPr>
              <a:t>("${</a:t>
            </a:r>
            <a:r>
              <a:rPr lang="en-US" sz="1050" dirty="0" err="1">
                <a:latin typeface="Courier"/>
              </a:rPr>
              <a:t>dir:working</a:t>
            </a:r>
            <a:r>
              <a:rPr lang="en-US" sz="1050" dirty="0">
                <a:latin typeface="Courier"/>
              </a:rPr>
              <a:t>}", </a:t>
            </a:r>
            <a:r>
              <a:rPr lang="en-US" sz="1050" dirty="0" err="1">
                <a:latin typeface="Courier"/>
              </a:rPr>
              <a:t>dirName</a:t>
            </a:r>
            <a:r>
              <a:rPr lang="en-US" sz="1050" dirty="0">
                <a:latin typeface="Courier"/>
              </a:rPr>
              <a:t>))</a:t>
            </a:r>
          </a:p>
          <a:p>
            <a:r>
              <a:rPr lang="en-US" sz="1050" dirty="0">
                <a:latin typeface="Courier"/>
              </a:rPr>
              <a:t>    except:</a:t>
            </a:r>
          </a:p>
          <a:p>
            <a:r>
              <a:rPr lang="en-US" sz="1050" dirty="0">
                <a:latin typeface="Courier"/>
              </a:rPr>
              <a:t>        print("An exception occurred")</a:t>
            </a:r>
          </a:p>
          <a:p>
            <a:endParaRPr lang="en-US" sz="1050" dirty="0">
              <a:latin typeface="Courier"/>
            </a:endParaRPr>
          </a:p>
          <a:p>
            <a:endParaRPr lang="en-US" sz="1050" dirty="0">
              <a:latin typeface="Courier"/>
            </a:endParaRPr>
          </a:p>
          <a:p>
            <a:r>
              <a:rPr lang="en-US" sz="1050" dirty="0">
                <a:latin typeface="Courier"/>
              </a:rPr>
              <a:t># Copy CPACS input from RCE to tool input directory:</a:t>
            </a:r>
          </a:p>
          <a:p>
            <a:endParaRPr lang="en-US" sz="1050" dirty="0">
              <a:latin typeface="Courier"/>
            </a:endParaRPr>
          </a:p>
          <a:p>
            <a:r>
              <a:rPr lang="en-US" sz="1050" dirty="0" err="1">
                <a:latin typeface="Courier"/>
              </a:rPr>
              <a:t>fileName</a:t>
            </a:r>
            <a:r>
              <a:rPr lang="en-US" sz="1050" dirty="0">
                <a:latin typeface="Courier"/>
              </a:rPr>
              <a:t> = "CPACS_in.xml"</a:t>
            </a:r>
          </a:p>
          <a:p>
            <a:endParaRPr lang="en-US" sz="1050" dirty="0">
              <a:latin typeface="Courier"/>
            </a:endParaRPr>
          </a:p>
          <a:p>
            <a:r>
              <a:rPr lang="en-US" sz="1050" dirty="0" err="1">
                <a:latin typeface="Courier"/>
              </a:rPr>
              <a:t>inputDir</a:t>
            </a:r>
            <a:r>
              <a:rPr lang="en-US" sz="1050" dirty="0">
                <a:latin typeface="Courier"/>
              </a:rPr>
              <a:t> = </a:t>
            </a:r>
            <a:r>
              <a:rPr lang="en-US" sz="1050" dirty="0" err="1">
                <a:latin typeface="Courier"/>
              </a:rPr>
              <a:t>os.path.join</a:t>
            </a:r>
            <a:r>
              <a:rPr lang="en-US" sz="1050" dirty="0">
                <a:latin typeface="Courier"/>
              </a:rPr>
              <a:t>("${</a:t>
            </a:r>
            <a:r>
              <a:rPr lang="en-US" sz="1050" dirty="0" err="1">
                <a:latin typeface="Courier"/>
              </a:rPr>
              <a:t>dir:working</a:t>
            </a:r>
            <a:r>
              <a:rPr lang="en-US" sz="1050" dirty="0">
                <a:latin typeface="Courier"/>
              </a:rPr>
              <a:t>}", </a:t>
            </a:r>
            <a:r>
              <a:rPr lang="en-US" sz="1050" dirty="0" err="1">
                <a:latin typeface="Courier"/>
              </a:rPr>
              <a:t>cpacsIOName</a:t>
            </a:r>
            <a:r>
              <a:rPr lang="en-US" sz="1050" dirty="0">
                <a:latin typeface="Courier"/>
              </a:rPr>
              <a:t>)</a:t>
            </a:r>
          </a:p>
          <a:p>
            <a:r>
              <a:rPr lang="en-US" sz="1050" dirty="0" err="1">
                <a:latin typeface="Courier"/>
              </a:rPr>
              <a:t>shutil.copyfile</a:t>
            </a:r>
            <a:r>
              <a:rPr lang="en-US" sz="1050" dirty="0">
                <a:latin typeface="Courier"/>
              </a:rPr>
              <a:t>("${</a:t>
            </a:r>
            <a:r>
              <a:rPr lang="en-US" sz="1050" dirty="0" err="1">
                <a:latin typeface="Courier"/>
              </a:rPr>
              <a:t>in:CPACS_in</a:t>
            </a:r>
            <a:r>
              <a:rPr lang="en-US" sz="1050" dirty="0">
                <a:latin typeface="Courier"/>
              </a:rPr>
              <a:t>}", </a:t>
            </a:r>
            <a:r>
              <a:rPr lang="en-US" sz="1050" dirty="0" err="1">
                <a:latin typeface="Courier"/>
              </a:rPr>
              <a:t>os.path.join</a:t>
            </a:r>
            <a:r>
              <a:rPr lang="en-US" sz="1050" dirty="0">
                <a:latin typeface="Courier"/>
              </a:rPr>
              <a:t>(</a:t>
            </a:r>
            <a:r>
              <a:rPr lang="en-US" sz="1050" dirty="0" err="1">
                <a:latin typeface="Courier"/>
              </a:rPr>
              <a:t>inputDir</a:t>
            </a:r>
            <a:r>
              <a:rPr lang="en-US" sz="1050" dirty="0">
                <a:latin typeface="Courier"/>
              </a:rPr>
              <a:t>, </a:t>
            </a:r>
            <a:r>
              <a:rPr lang="en-US" sz="1050" dirty="0" err="1">
                <a:latin typeface="Courier"/>
              </a:rPr>
              <a:t>fileName</a:t>
            </a:r>
            <a:r>
              <a:rPr lang="en-US" sz="1050" dirty="0">
                <a:latin typeface="Courier"/>
              </a:rPr>
              <a:t>))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2F44614-6E4B-4FCD-B954-8E384BEF8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419" y="0"/>
            <a:ext cx="6703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88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788D9EA-0446-4DD9-874F-043C100A8DD4}"/>
              </a:ext>
            </a:extLst>
          </p:cNvPr>
          <p:cNvSpPr/>
          <p:nvPr/>
        </p:nvSpPr>
        <p:spPr>
          <a:xfrm>
            <a:off x="215900" y="897235"/>
            <a:ext cx="476154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50" dirty="0" err="1">
                <a:latin typeface="Courier"/>
              </a:rPr>
              <a:t>dirName</a:t>
            </a:r>
            <a:r>
              <a:rPr lang="de-DE" sz="1050" dirty="0">
                <a:latin typeface="Courier"/>
              </a:rPr>
              <a:t> = "</a:t>
            </a:r>
            <a:r>
              <a:rPr lang="de-DE" sz="1050" dirty="0" err="1">
                <a:latin typeface="Courier"/>
              </a:rPr>
              <a:t>cpacsIO</a:t>
            </a:r>
            <a:r>
              <a:rPr lang="de-DE" sz="1050" dirty="0">
                <a:latin typeface="Courier"/>
              </a:rPr>
              <a:t>"</a:t>
            </a:r>
          </a:p>
          <a:p>
            <a:r>
              <a:rPr lang="de-DE" sz="1050" dirty="0" err="1">
                <a:latin typeface="Courier"/>
              </a:rPr>
              <a:t>fileName</a:t>
            </a:r>
            <a:r>
              <a:rPr lang="de-DE" sz="1050" dirty="0">
                <a:latin typeface="Courier"/>
              </a:rPr>
              <a:t> = "CPACS_out.xml"</a:t>
            </a:r>
          </a:p>
          <a:p>
            <a:endParaRPr lang="de-DE" sz="1050" dirty="0">
              <a:latin typeface="Courier"/>
            </a:endParaRPr>
          </a:p>
          <a:p>
            <a:r>
              <a:rPr lang="de-DE" sz="1050" dirty="0">
                <a:latin typeface="Courier"/>
              </a:rPr>
              <a:t>${</a:t>
            </a:r>
            <a:r>
              <a:rPr lang="de-DE" sz="1050" dirty="0" err="1">
                <a:latin typeface="Courier"/>
              </a:rPr>
              <a:t>out:CPACS_out</a:t>
            </a:r>
            <a:r>
              <a:rPr lang="de-DE" sz="1050" dirty="0">
                <a:latin typeface="Courier"/>
              </a:rPr>
              <a:t>} = </a:t>
            </a:r>
            <a:r>
              <a:rPr lang="de-DE" sz="1050" dirty="0" err="1">
                <a:latin typeface="Courier"/>
              </a:rPr>
              <a:t>os.path.join</a:t>
            </a:r>
            <a:r>
              <a:rPr lang="de-DE" sz="1050" dirty="0">
                <a:latin typeface="Courier"/>
              </a:rPr>
              <a:t>("${</a:t>
            </a:r>
            <a:r>
              <a:rPr lang="de-DE" sz="1050" dirty="0" err="1">
                <a:latin typeface="Courier"/>
              </a:rPr>
              <a:t>dir:working</a:t>
            </a:r>
            <a:r>
              <a:rPr lang="de-DE" sz="1050" dirty="0">
                <a:latin typeface="Courier"/>
              </a:rPr>
              <a:t>}", </a:t>
            </a:r>
            <a:r>
              <a:rPr lang="de-DE" sz="1050" dirty="0" err="1">
                <a:latin typeface="Courier"/>
              </a:rPr>
              <a:t>dirName</a:t>
            </a:r>
            <a:r>
              <a:rPr lang="de-DE" sz="1050" dirty="0">
                <a:latin typeface="Courier"/>
              </a:rPr>
              <a:t>, </a:t>
            </a:r>
            <a:r>
              <a:rPr lang="de-DE" sz="1050" dirty="0" err="1">
                <a:latin typeface="Courier"/>
              </a:rPr>
              <a:t>fileName</a:t>
            </a:r>
            <a:r>
              <a:rPr lang="de-DE" sz="1050" dirty="0">
                <a:latin typeface="Courier"/>
              </a:rPr>
              <a:t>)</a:t>
            </a:r>
          </a:p>
          <a:p>
            <a:endParaRPr lang="de-DE" sz="1050" dirty="0">
              <a:latin typeface="Courier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C1BB6C3-10EE-4B98-A634-E4B9D3A08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419" y="0"/>
            <a:ext cx="6703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90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Microsoft Office PowerPoint</Application>
  <PresentationFormat>Breitbild</PresentationFormat>
  <Paragraphs>42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Alder, Marko</dc:creator>
  <cp:lastModifiedBy>Alder, Marko</cp:lastModifiedBy>
  <cp:revision>30</cp:revision>
  <dcterms:created xsi:type="dcterms:W3CDTF">2023-05-04T20:34:44Z</dcterms:created>
  <dcterms:modified xsi:type="dcterms:W3CDTF">2023-05-31T15:32:47Z</dcterms:modified>
</cp:coreProperties>
</file>