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DF3E-609D-4E73-8D8D-580303A6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A5B39-8DE9-421C-9D57-8BEA6878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16E28-6BDC-401D-BE51-043DE26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DB8E0-F9D4-44AE-AF09-068EFD8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BE3DF-1619-430C-B1DB-CDAFF3B9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48C0-2FFD-4314-A4BE-3287AE1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64E4C-ABD2-443B-A702-0DFB934F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A4A81-FD6F-4B44-B63E-2F0E1C1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DF54-A453-4362-958B-4539A01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422CE-7B76-438E-827E-E2235D93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1A8B1-E21B-4816-B113-C38A6501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32320-E3F6-4497-A2AD-35B86F4B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EF8F-D157-4941-838E-E77E325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9EE67-EBBB-4F36-B363-91CCDF2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E2DC-1B22-48FD-A83C-C6D5D4BE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757A7-2EA2-4599-80DE-1E7764D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CD995-DD6D-4EF2-AE9A-33FED9DD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AABF2-9364-4B0C-8F24-ECDAE46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ACD94-AF56-47E8-908A-CBA9B2F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F7E8B-323B-4178-913B-938B185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1F4FD-08E4-4F36-AD0C-111F498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AB258-2430-4AAA-87D6-069F7473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88D-CE46-4E77-BB37-368035C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A0FF5-5B49-4DBA-8441-700DAD7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AD9A-C961-4FAD-B30A-1C0C385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B626-AFEA-4A9B-A65D-92720BD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8E476-5145-4345-8E54-30220FC9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19203-4D3B-42BB-816E-6A89EC17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27E96-E9B1-4719-A9A2-5DEDF75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B7AB7-528B-420E-8B9A-231A9D0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D109E-1E6D-4AF2-B18F-E7CD031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527F-9A07-4AB2-B41F-9F6B55A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BCE4F-8C1C-4CD4-8B15-1A8F7EAE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2FF27-1EB8-4745-B7C6-62A73B9D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74C37F-4F7D-4FC6-A008-6F26FC0D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43455-BD0F-4BF0-BEFF-C84A309C6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87DF1-49C7-47F7-8190-3E4E0CEA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808DD-DC31-4191-98AE-4D1300EE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3CF3C8-D6DD-4A78-B80B-BE22DAC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B054-A3BC-4A90-8A01-D1B5274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89C51-BDF1-4CB4-B89A-699E14E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9F15E-410F-46B8-97E1-BCA56AA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5C1EBE-071B-46CE-838D-D9C2A8C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760770-C3F6-43B7-87CD-7D4F634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B775B9-E5FD-4DA1-A311-1C6CBA6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32BBE-B0E8-4171-B5B6-E51A86B5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256D2-A6D3-47E1-AAAF-5081E4BA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9834E-B3B3-414A-AD7C-D0E5076B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A6EB3-0CBB-481B-973A-A23128B6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CE5DD-3B4C-418F-849D-C53836E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1DAB0-8151-4437-8FEC-9FDF2B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23D5B-AAA3-4F36-A5A4-E1F0B53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A6F95-824A-45B4-9C86-7F022B8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EE2198-2B06-4CEE-BAFE-387606830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DF591-34D3-4CB4-A35F-E4AFBA92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A303D-4E90-4A85-A7DB-1B24D1E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035E1-3E9F-4398-8B35-4DBAD983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AE877-3372-4708-AC39-D0D7120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EA890A-FCD3-4533-81F0-04A4859A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132E6-3A2D-4DD1-9BA3-82D83592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06006-C330-4296-9B7A-09DE84695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025-831E-442E-925A-CBB4133DCC51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E4BFD-E76B-4A98-BC8A-33B07230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9F8F2-CC32-430D-8DE2-18F38ECB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4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9D53C-8BFF-4727-8D27-300748060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RCE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FF3F73-8B42-45B4-813B-F6350FE9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49" y="4201064"/>
            <a:ext cx="2447701" cy="8960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C5A19B4-AB9D-4D91-A4CC-BBBE2C3A2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Dummy </a:t>
            </a:r>
            <a:r>
              <a:rPr lang="de-DE" dirty="0" err="1"/>
              <a:t>ToolA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93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788D9EA-0446-4DD9-874F-043C100A8DD4}"/>
              </a:ext>
            </a:extLst>
          </p:cNvPr>
          <p:cNvSpPr/>
          <p:nvPr/>
        </p:nvSpPr>
        <p:spPr>
          <a:xfrm>
            <a:off x="215900" y="897235"/>
            <a:ext cx="4761542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 = "</a:t>
            </a:r>
            <a:r>
              <a:rPr lang="de-DE" sz="1050" dirty="0" err="1">
                <a:latin typeface="Courier"/>
              </a:rPr>
              <a:t>cpacsIO</a:t>
            </a:r>
            <a:r>
              <a:rPr lang="de-DE" sz="1050" dirty="0">
                <a:latin typeface="Courier"/>
              </a:rPr>
              <a:t>"</a:t>
            </a:r>
          </a:p>
          <a:p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 = "CPACS_out.xml"</a:t>
            </a:r>
          </a:p>
          <a:p>
            <a:endParaRPr lang="de-DE" sz="1050" dirty="0">
              <a:latin typeface="Courier"/>
            </a:endParaRPr>
          </a:p>
          <a:p>
            <a:r>
              <a:rPr lang="de-DE" sz="1050" dirty="0">
                <a:latin typeface="Courier"/>
              </a:rPr>
              <a:t>${</a:t>
            </a:r>
            <a:r>
              <a:rPr lang="de-DE" sz="1050" dirty="0" err="1">
                <a:latin typeface="Courier"/>
              </a:rPr>
              <a:t>out:CPACS_out</a:t>
            </a:r>
            <a:r>
              <a:rPr lang="de-DE" sz="1050" dirty="0">
                <a:latin typeface="Courier"/>
              </a:rPr>
              <a:t>} = </a:t>
            </a:r>
            <a:r>
              <a:rPr lang="de-DE" sz="1050" dirty="0" err="1">
                <a:latin typeface="Courier"/>
              </a:rPr>
              <a:t>os.path.join</a:t>
            </a:r>
            <a:r>
              <a:rPr lang="de-DE" sz="1050" dirty="0">
                <a:latin typeface="Courier"/>
              </a:rPr>
              <a:t>("${</a:t>
            </a:r>
            <a:r>
              <a:rPr lang="de-DE" sz="1050" dirty="0" err="1">
                <a:latin typeface="Courier"/>
              </a:rPr>
              <a:t>dir:working</a:t>
            </a:r>
            <a:r>
              <a:rPr lang="de-DE" sz="1050" dirty="0">
                <a:latin typeface="Courier"/>
              </a:rPr>
              <a:t>}", </a:t>
            </a:r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, </a:t>
            </a:r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)</a:t>
            </a:r>
          </a:p>
          <a:p>
            <a:endParaRPr lang="de-DE" sz="1050" dirty="0">
              <a:latin typeface="Courier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1BB6C3-10EE-4B98-A634-E4B9D3A0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1101E-7A08-4546-B0F6-03BFA7A46AA9}"/>
              </a:ext>
            </a:extLst>
          </p:cNvPr>
          <p:cNvSpPr txBox="1"/>
          <p:nvPr/>
        </p:nvSpPr>
        <p:spPr>
          <a:xfrm>
            <a:off x="215900" y="2363638"/>
            <a:ext cx="3897774" cy="8907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Post-execution: What happens after the actual tool has finished. Here we’re telling RCE where to find the output file.</a:t>
            </a:r>
            <a:endParaRPr lang="de-DE" dirty="0"/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F99F4073-35A5-4361-AD2B-7B5EF951400A}"/>
              </a:ext>
            </a:extLst>
          </p:cNvPr>
          <p:cNvSpPr/>
          <p:nvPr/>
        </p:nvSpPr>
        <p:spPr>
          <a:xfrm flipH="1">
            <a:off x="2441274" y="3986833"/>
            <a:ext cx="2714925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post-execution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BB593AF-FFCA-4D66-8E8E-E4D6191FCA98}"/>
              </a:ext>
            </a:extLst>
          </p:cNvPr>
          <p:cNvSpPr/>
          <p:nvPr/>
        </p:nvSpPr>
        <p:spPr>
          <a:xfrm flipH="1">
            <a:off x="6167887" y="5788325"/>
            <a:ext cx="3148640" cy="3360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0019"/>
              <a:gd name="adj6" fmla="val -4730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“Save and update/activate”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9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3" cy="625465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542E07-5A45-40C9-99C8-E0419E3C5BA6}"/>
              </a:ext>
            </a:extLst>
          </p:cNvPr>
          <p:cNvCxnSpPr>
            <a:cxnSpLocks/>
          </p:cNvCxnSpPr>
          <p:nvPr/>
        </p:nvCxnSpPr>
        <p:spPr>
          <a:xfrm>
            <a:off x="6819900" y="2905125"/>
            <a:ext cx="2133600" cy="5238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631D0C-4A58-498B-B5EE-268275413412}"/>
              </a:ext>
            </a:extLst>
          </p:cNvPr>
          <p:cNvGrpSpPr/>
          <p:nvPr/>
        </p:nvGrpSpPr>
        <p:grpSpPr>
          <a:xfrm>
            <a:off x="123775" y="695325"/>
            <a:ext cx="4028988" cy="1581946"/>
            <a:chOff x="123775" y="695325"/>
            <a:chExt cx="4028988" cy="158194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B9C29E0-4698-4D36-915E-13A41D633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917" y="695325"/>
              <a:ext cx="772783" cy="51025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8BD94832-FB0A-41E8-B18D-324B4EC909C5}"/>
                </a:ext>
              </a:extLst>
            </p:cNvPr>
            <p:cNvGrpSpPr/>
            <p:nvPr/>
          </p:nvGrpSpPr>
          <p:grpSpPr>
            <a:xfrm>
              <a:off x="123775" y="1205577"/>
              <a:ext cx="4028988" cy="1071694"/>
              <a:chOff x="123775" y="1205577"/>
              <a:chExt cx="4028988" cy="1071694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7DA1A99-9107-4E59-8F10-703E6DA04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68" y="1205577"/>
                <a:ext cx="3905795" cy="943107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</p:pic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74D684B-4C83-4698-A512-CE80D9C27ABB}"/>
                  </a:ext>
                </a:extLst>
              </p:cNvPr>
              <p:cNvSpPr/>
              <p:nvPr/>
            </p:nvSpPr>
            <p:spPr>
              <a:xfrm>
                <a:off x="123775" y="2039146"/>
                <a:ext cx="238125" cy="2381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9AFB553-7E3C-4EF4-9A48-7F2DDA915445}"/>
              </a:ext>
            </a:extLst>
          </p:cNvPr>
          <p:cNvGrpSpPr/>
          <p:nvPr/>
        </p:nvGrpSpPr>
        <p:grpSpPr>
          <a:xfrm>
            <a:off x="127905" y="2426147"/>
            <a:ext cx="3218560" cy="2862992"/>
            <a:chOff x="127905" y="2426147"/>
            <a:chExt cx="3218560" cy="286299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D428A53-8FC4-4BDB-9D4A-7F6C0A43B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968" y="2426147"/>
              <a:ext cx="3099497" cy="2762980"/>
            </a:xfrm>
            <a:prstGeom prst="rect">
              <a:avLst/>
            </a:prstGeom>
            <a:effectLst/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23D921D-F475-4590-BD44-61E91992A183}"/>
                </a:ext>
              </a:extLst>
            </p:cNvPr>
            <p:cNvSpPr/>
            <p:nvPr/>
          </p:nvSpPr>
          <p:spPr>
            <a:xfrm>
              <a:off x="127905" y="5051014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BF1E87-B49B-44C4-990C-1A3B52C84F36}"/>
              </a:ext>
            </a:extLst>
          </p:cNvPr>
          <p:cNvSpPr/>
          <p:nvPr/>
        </p:nvSpPr>
        <p:spPr>
          <a:xfrm>
            <a:off x="8166393" y="3167062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8557178" y="3649293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4B2E054-8A2A-4AB3-B24F-964E374096CC}"/>
              </a:ext>
            </a:extLst>
          </p:cNvPr>
          <p:cNvSpPr txBox="1"/>
          <p:nvPr/>
        </p:nvSpPr>
        <p:spPr>
          <a:xfrm rot="836627">
            <a:off x="7035914" y="3046509"/>
            <a:ext cx="105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3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633341"/>
            <a:ext cx="9254593" cy="55913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7752717" y="2988019"/>
            <a:ext cx="894705" cy="516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4B2E054-8A2A-4AB3-B24F-964E374096CC}"/>
              </a:ext>
            </a:extLst>
          </p:cNvPr>
          <p:cNvSpPr txBox="1"/>
          <p:nvPr/>
        </p:nvSpPr>
        <p:spPr>
          <a:xfrm rot="355389">
            <a:off x="6109065" y="2211630"/>
            <a:ext cx="105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8D2A6F2F-E83B-4263-A249-7BB8BB3F99B9}"/>
              </a:ext>
            </a:extLst>
          </p:cNvPr>
          <p:cNvSpPr/>
          <p:nvPr/>
        </p:nvSpPr>
        <p:spPr>
          <a:xfrm>
            <a:off x="3611823" y="2097606"/>
            <a:ext cx="4552448" cy="511297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4752975 w 4752975"/>
              <a:gd name="connsiteY0" fmla="*/ 269326 h 516976"/>
              <a:gd name="connsiteX1" fmla="*/ 0 w 4752975"/>
              <a:gd name="connsiteY1" fmla="*/ 516976 h 516976"/>
              <a:gd name="connsiteX0" fmla="*/ 4552448 w 4552448"/>
              <a:gd name="connsiteY0" fmla="*/ 279689 h 511297"/>
              <a:gd name="connsiteX1" fmla="*/ 0 w 4552448"/>
              <a:gd name="connsiteY1" fmla="*/ 511297 h 51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52448" h="511297">
                <a:moveTo>
                  <a:pt x="4552448" y="279689"/>
                </a:moveTo>
                <a:cubicBezTo>
                  <a:pt x="3425323" y="263814"/>
                  <a:pt x="498475" y="-472953"/>
                  <a:pt x="0" y="511297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1BF1E87-B49B-44C4-990C-1A3B52C84F36}"/>
              </a:ext>
            </a:extLst>
          </p:cNvPr>
          <p:cNvSpPr/>
          <p:nvPr/>
        </p:nvSpPr>
        <p:spPr>
          <a:xfrm>
            <a:off x="5168658" y="19889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3FD43BC-0986-43A9-B69B-414B5E3A9A42}"/>
              </a:ext>
            </a:extLst>
          </p:cNvPr>
          <p:cNvSpPr/>
          <p:nvPr/>
        </p:nvSpPr>
        <p:spPr>
          <a:xfrm>
            <a:off x="5794300" y="2464872"/>
            <a:ext cx="2369971" cy="209993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1566863 w 1566863"/>
              <a:gd name="connsiteY0" fmla="*/ 639397 h 639397"/>
              <a:gd name="connsiteX1" fmla="*/ 0 w 1566863"/>
              <a:gd name="connsiteY1" fmla="*/ 382222 h 639397"/>
              <a:gd name="connsiteX0" fmla="*/ 1566863 w 1566863"/>
              <a:gd name="connsiteY0" fmla="*/ 362289 h 362289"/>
              <a:gd name="connsiteX1" fmla="*/ 0 w 1566863"/>
              <a:gd name="connsiteY1" fmla="*/ 105114 h 362289"/>
              <a:gd name="connsiteX0" fmla="*/ 2957513 w 2957513"/>
              <a:gd name="connsiteY0" fmla="*/ 211179 h 211179"/>
              <a:gd name="connsiteX1" fmla="*/ 0 w 2957513"/>
              <a:gd name="connsiteY1" fmla="*/ 134979 h 211179"/>
              <a:gd name="connsiteX0" fmla="*/ 2995613 w 2995613"/>
              <a:gd name="connsiteY0" fmla="*/ 203694 h 203694"/>
              <a:gd name="connsiteX1" fmla="*/ 0 w 2995613"/>
              <a:gd name="connsiteY1" fmla="*/ 137019 h 203694"/>
              <a:gd name="connsiteX0" fmla="*/ 2369971 w 2369971"/>
              <a:gd name="connsiteY0" fmla="*/ 209993 h 209993"/>
              <a:gd name="connsiteX1" fmla="*/ 0 w 2369971"/>
              <a:gd name="connsiteY1" fmla="*/ 135297 h 20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9971" h="209993">
                <a:moveTo>
                  <a:pt x="2369971" y="209993"/>
                </a:moveTo>
                <a:cubicBezTo>
                  <a:pt x="1242846" y="194118"/>
                  <a:pt x="131763" y="-201253"/>
                  <a:pt x="0" y="135297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260922C-BFAC-470E-8CE9-2CED2361FBC9}"/>
              </a:ext>
            </a:extLst>
          </p:cNvPr>
          <p:cNvSpPr/>
          <p:nvPr/>
        </p:nvSpPr>
        <p:spPr>
          <a:xfrm>
            <a:off x="7302269" y="252212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3" name="Legende: mit gebogener Linie 22">
            <a:extLst>
              <a:ext uri="{FF2B5EF4-FFF2-40B4-BE49-F238E27FC236}">
                <a16:creationId xmlns:a16="http://schemas.microsoft.com/office/drawing/2014/main" id="{1589C81C-9C5E-4741-ADF3-F6669FB2FD35}"/>
              </a:ext>
            </a:extLst>
          </p:cNvPr>
          <p:cNvSpPr/>
          <p:nvPr/>
        </p:nvSpPr>
        <p:spPr>
          <a:xfrm flipH="1">
            <a:off x="113580" y="3330113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4620"/>
              <a:gd name="adj6" fmla="val -2253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Input provider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Legende: mit gebogener Linie 27">
            <a:extLst>
              <a:ext uri="{FF2B5EF4-FFF2-40B4-BE49-F238E27FC236}">
                <a16:creationId xmlns:a16="http://schemas.microsoft.com/office/drawing/2014/main" id="{313BF2D1-1FDE-4CC7-A194-C200213F7280}"/>
              </a:ext>
            </a:extLst>
          </p:cNvPr>
          <p:cNvSpPr/>
          <p:nvPr/>
        </p:nvSpPr>
        <p:spPr>
          <a:xfrm flipH="1">
            <a:off x="113580" y="3764929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6148"/>
              <a:gd name="adj6" fmla="val -14251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Select “Properties”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Legende: mit gebogener Linie 28">
            <a:extLst>
              <a:ext uri="{FF2B5EF4-FFF2-40B4-BE49-F238E27FC236}">
                <a16:creationId xmlns:a16="http://schemas.microsoft.com/office/drawing/2014/main" id="{1515C724-3488-42C3-B7E1-2ABA673585B6}"/>
              </a:ext>
            </a:extLst>
          </p:cNvPr>
          <p:cNvSpPr/>
          <p:nvPr/>
        </p:nvSpPr>
        <p:spPr>
          <a:xfrm flipH="1">
            <a:off x="113580" y="4199745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478"/>
              <a:gd name="adj6" fmla="val -2716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Select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CFC291-0E85-4CE4-896D-C5C6667460DA}"/>
              </a:ext>
            </a:extLst>
          </p:cNvPr>
          <p:cNvGrpSpPr/>
          <p:nvPr/>
        </p:nvGrpSpPr>
        <p:grpSpPr>
          <a:xfrm>
            <a:off x="9325555" y="940557"/>
            <a:ext cx="2529903" cy="2980545"/>
            <a:chOff x="9325555" y="1219200"/>
            <a:chExt cx="2529903" cy="29805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2A91AF43-4F6A-4BFE-A2DA-F201A3EA4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618" y="1219200"/>
              <a:ext cx="2410840" cy="2862418"/>
            </a:xfrm>
            <a:prstGeom prst="rect">
              <a:avLst/>
            </a:prstGeom>
          </p:spPr>
        </p:pic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B29609-2223-4704-A303-684A88F954E0}"/>
                </a:ext>
              </a:extLst>
            </p:cNvPr>
            <p:cNvSpPr/>
            <p:nvPr/>
          </p:nvSpPr>
          <p:spPr>
            <a:xfrm>
              <a:off x="9325555" y="3961620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</a:p>
          </p:txBody>
        </p:sp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D5B43A51-E4ED-4A65-912B-85B2E8ED8070}"/>
              </a:ext>
            </a:extLst>
          </p:cNvPr>
          <p:cNvSpPr/>
          <p:nvPr/>
        </p:nvSpPr>
        <p:spPr>
          <a:xfrm>
            <a:off x="10224826" y="164166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2850773-530A-4731-BC04-6F341E3409F2}"/>
              </a:ext>
            </a:extLst>
          </p:cNvPr>
          <p:cNvSpPr/>
          <p:nvPr/>
        </p:nvSpPr>
        <p:spPr>
          <a:xfrm>
            <a:off x="10582014" y="183664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5DA54B-94E1-4F65-BA7C-C52E9D246D71}"/>
              </a:ext>
            </a:extLst>
          </p:cNvPr>
          <p:cNvSpPr/>
          <p:nvPr/>
        </p:nvSpPr>
        <p:spPr>
          <a:xfrm>
            <a:off x="11714522" y="237077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390570A-9C3E-4000-AB16-DFAB0EB9D9D6}"/>
              </a:ext>
            </a:extLst>
          </p:cNvPr>
          <p:cNvSpPr/>
          <p:nvPr/>
        </p:nvSpPr>
        <p:spPr>
          <a:xfrm>
            <a:off x="10820139" y="334331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6.4</a:t>
            </a:r>
          </a:p>
        </p:txBody>
      </p:sp>
    </p:spTree>
    <p:extLst>
      <p:ext uri="{BB962C8B-B14F-4D97-AF65-F5344CB8AC3E}">
        <p14:creationId xmlns:p14="http://schemas.microsoft.com/office/powerpoint/2010/main" val="159529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2" cy="6254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7902217" y="3606586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egende: mit gebogener Linie 22">
            <a:extLst>
              <a:ext uri="{FF2B5EF4-FFF2-40B4-BE49-F238E27FC236}">
                <a16:creationId xmlns:a16="http://schemas.microsoft.com/office/drawing/2014/main" id="{1589C81C-9C5E-4741-ADF3-F6669FB2FD35}"/>
              </a:ext>
            </a:extLst>
          </p:cNvPr>
          <p:cNvSpPr/>
          <p:nvPr/>
        </p:nvSpPr>
        <p:spPr>
          <a:xfrm flipH="1">
            <a:off x="1350206" y="1725035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0517"/>
              <a:gd name="adj6" fmla="val -3726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Select Output provider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Legende: mit gebogener Linie 27">
            <a:extLst>
              <a:ext uri="{FF2B5EF4-FFF2-40B4-BE49-F238E27FC236}">
                <a16:creationId xmlns:a16="http://schemas.microsoft.com/office/drawing/2014/main" id="{313BF2D1-1FDE-4CC7-A194-C200213F7280}"/>
              </a:ext>
            </a:extLst>
          </p:cNvPr>
          <p:cNvSpPr/>
          <p:nvPr/>
        </p:nvSpPr>
        <p:spPr>
          <a:xfrm flipH="1">
            <a:off x="2082456" y="3492354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2394"/>
              <a:gd name="adj6" fmla="val -7445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Select “Properties”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Legende: mit gebogener Linie 28">
            <a:extLst>
              <a:ext uri="{FF2B5EF4-FFF2-40B4-BE49-F238E27FC236}">
                <a16:creationId xmlns:a16="http://schemas.microsoft.com/office/drawing/2014/main" id="{1515C724-3488-42C3-B7E1-2ABA673585B6}"/>
              </a:ext>
            </a:extLst>
          </p:cNvPr>
          <p:cNvSpPr/>
          <p:nvPr/>
        </p:nvSpPr>
        <p:spPr>
          <a:xfrm flipH="1">
            <a:off x="6719673" y="6014014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4928"/>
              <a:gd name="adj6" fmla="val -4428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CFC291-0E85-4CE4-896D-C5C6667460DA}"/>
              </a:ext>
            </a:extLst>
          </p:cNvPr>
          <p:cNvGrpSpPr/>
          <p:nvPr/>
        </p:nvGrpSpPr>
        <p:grpSpPr>
          <a:xfrm>
            <a:off x="7275557" y="126292"/>
            <a:ext cx="3453861" cy="4420334"/>
            <a:chOff x="9643314" y="595558"/>
            <a:chExt cx="3453861" cy="44203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2A91AF43-4F6A-4BFE-A2DA-F201A3EA4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377" y="595558"/>
              <a:ext cx="3334798" cy="4344417"/>
            </a:xfrm>
            <a:prstGeom prst="rect">
              <a:avLst/>
            </a:prstGeom>
          </p:spPr>
        </p:pic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B29609-2223-4704-A303-684A88F954E0}"/>
                </a:ext>
              </a:extLst>
            </p:cNvPr>
            <p:cNvSpPr/>
            <p:nvPr/>
          </p:nvSpPr>
          <p:spPr>
            <a:xfrm>
              <a:off x="9643314" y="4777767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D5B43A51-E4ED-4A65-912B-85B2E8ED8070}"/>
              </a:ext>
            </a:extLst>
          </p:cNvPr>
          <p:cNvSpPr/>
          <p:nvPr/>
        </p:nvSpPr>
        <p:spPr>
          <a:xfrm>
            <a:off x="8313769" y="87025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2850773-530A-4731-BC04-6F341E3409F2}"/>
              </a:ext>
            </a:extLst>
          </p:cNvPr>
          <p:cNvSpPr/>
          <p:nvPr/>
        </p:nvSpPr>
        <p:spPr>
          <a:xfrm>
            <a:off x="9434598" y="206990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5DA54B-94E1-4F65-BA7C-C52E9D246D71}"/>
              </a:ext>
            </a:extLst>
          </p:cNvPr>
          <p:cNvSpPr/>
          <p:nvPr/>
        </p:nvSpPr>
        <p:spPr>
          <a:xfrm>
            <a:off x="9434598" y="257993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58727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633340"/>
            <a:ext cx="9254592" cy="55913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7830028" y="2956093"/>
            <a:ext cx="823104" cy="550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065711-3DD1-45D4-936D-92C552DB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5" y="3606586"/>
            <a:ext cx="3976576" cy="30103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F11FEA-C048-4C20-AEB6-18955EAC2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747" y="3606585"/>
            <a:ext cx="3976577" cy="3010381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C9738D7F-7AF3-458D-B427-57F3C1142A26}"/>
              </a:ext>
            </a:extLst>
          </p:cNvPr>
          <p:cNvSpPr/>
          <p:nvPr/>
        </p:nvSpPr>
        <p:spPr>
          <a:xfrm>
            <a:off x="526502" y="649790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DD9E9F0-A888-4EDE-9FE6-29225D9C6D75}"/>
              </a:ext>
            </a:extLst>
          </p:cNvPr>
          <p:cNvSpPr/>
          <p:nvPr/>
        </p:nvSpPr>
        <p:spPr>
          <a:xfrm>
            <a:off x="4981684" y="649790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9" name="Legende: mit gebogener Linie 18">
            <a:extLst>
              <a:ext uri="{FF2B5EF4-FFF2-40B4-BE49-F238E27FC236}">
                <a16:creationId xmlns:a16="http://schemas.microsoft.com/office/drawing/2014/main" id="{F8CC6DF2-A11C-4530-8427-D2B6A7DCEA1E}"/>
              </a:ext>
            </a:extLst>
          </p:cNvPr>
          <p:cNvSpPr/>
          <p:nvPr/>
        </p:nvSpPr>
        <p:spPr>
          <a:xfrm flipH="1">
            <a:off x="3329794" y="1367107"/>
            <a:ext cx="3511589" cy="5569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54"/>
              <a:gd name="adj6" fmla="val -2860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Draw connection between input provider and tool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35D8B99-17DA-42BF-8E02-B2FC14A44854}"/>
              </a:ext>
            </a:extLst>
          </p:cNvPr>
          <p:cNvCxnSpPr>
            <a:cxnSpLocks/>
          </p:cNvCxnSpPr>
          <p:nvPr/>
        </p:nvCxnSpPr>
        <p:spPr>
          <a:xfrm flipV="1">
            <a:off x="3671888" y="2047876"/>
            <a:ext cx="42862" cy="558966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E4A957F-ADC6-4D0D-8EED-8CA347733818}"/>
              </a:ext>
            </a:extLst>
          </p:cNvPr>
          <p:cNvCxnSpPr>
            <a:cxnSpLocks/>
          </p:cNvCxnSpPr>
          <p:nvPr/>
        </p:nvCxnSpPr>
        <p:spPr>
          <a:xfrm flipH="1" flipV="1">
            <a:off x="3867150" y="2047876"/>
            <a:ext cx="497816" cy="558966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8C190E25-7CAD-4648-AA62-D3D7E3205CBA}"/>
              </a:ext>
            </a:extLst>
          </p:cNvPr>
          <p:cNvSpPr/>
          <p:nvPr/>
        </p:nvSpPr>
        <p:spPr>
          <a:xfrm>
            <a:off x="7321529" y="1336291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13FBF45-F1AC-47E1-B7C4-FED84EEF280B}"/>
              </a:ext>
            </a:extLst>
          </p:cNvPr>
          <p:cNvSpPr/>
          <p:nvPr/>
        </p:nvSpPr>
        <p:spPr>
          <a:xfrm>
            <a:off x="3579560" y="2229672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8606985-50A7-4724-B0FB-48B4F4489403}"/>
              </a:ext>
            </a:extLst>
          </p:cNvPr>
          <p:cNvSpPr/>
          <p:nvPr/>
        </p:nvSpPr>
        <p:spPr>
          <a:xfrm>
            <a:off x="3972171" y="220829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</a:t>
            </a:r>
          </a:p>
        </p:txBody>
      </p:sp>
      <p:sp>
        <p:nvSpPr>
          <p:cNvPr id="37" name="Legende: mit gebogener Linie 36">
            <a:extLst>
              <a:ext uri="{FF2B5EF4-FFF2-40B4-BE49-F238E27FC236}">
                <a16:creationId xmlns:a16="http://schemas.microsoft.com/office/drawing/2014/main" id="{8ECD2363-9BDA-40E4-994E-6C5A5D880734}"/>
              </a:ext>
            </a:extLst>
          </p:cNvPr>
          <p:cNvSpPr/>
          <p:nvPr/>
        </p:nvSpPr>
        <p:spPr>
          <a:xfrm flipH="1">
            <a:off x="6419882" y="2277367"/>
            <a:ext cx="3511589" cy="5569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1575"/>
              <a:gd name="adj6" fmla="val 338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Draw connection between input provider and tool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7952219-BFB2-4FC8-93A3-10D3BBDD487D}"/>
              </a:ext>
            </a:extLst>
          </p:cNvPr>
          <p:cNvSpPr/>
          <p:nvPr/>
        </p:nvSpPr>
        <p:spPr>
          <a:xfrm>
            <a:off x="9510460" y="1753634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14FE2F9-7AFB-4C09-86DE-5405054DF1F9}"/>
              </a:ext>
            </a:extLst>
          </p:cNvPr>
          <p:cNvCxnSpPr>
            <a:cxnSpLocks/>
          </p:cNvCxnSpPr>
          <p:nvPr/>
        </p:nvCxnSpPr>
        <p:spPr>
          <a:xfrm flipV="1">
            <a:off x="4877497" y="2327358"/>
            <a:ext cx="1423322" cy="15040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F1C99FDF-0237-4916-ABAD-B510B101C251}"/>
              </a:ext>
            </a:extLst>
          </p:cNvPr>
          <p:cNvCxnSpPr>
            <a:cxnSpLocks/>
          </p:cNvCxnSpPr>
          <p:nvPr/>
        </p:nvCxnSpPr>
        <p:spPr>
          <a:xfrm flipV="1">
            <a:off x="5816049" y="2446421"/>
            <a:ext cx="484770" cy="138026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24E5C794-61A0-47EF-8F11-D57B0028B3A6}"/>
              </a:ext>
            </a:extLst>
          </p:cNvPr>
          <p:cNvSpPr/>
          <p:nvPr/>
        </p:nvSpPr>
        <p:spPr>
          <a:xfrm>
            <a:off x="5304174" y="2290075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D66CBBD-582B-464A-9093-7617606B8C3B}"/>
              </a:ext>
            </a:extLst>
          </p:cNvPr>
          <p:cNvSpPr/>
          <p:nvPr/>
        </p:nvSpPr>
        <p:spPr>
          <a:xfrm>
            <a:off x="5968976" y="240255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DE44C59-E0D5-4F5F-A25A-E93554D74288}"/>
              </a:ext>
            </a:extLst>
          </p:cNvPr>
          <p:cNvSpPr txBox="1"/>
          <p:nvPr/>
        </p:nvSpPr>
        <p:spPr>
          <a:xfrm>
            <a:off x="8313769" y="165838"/>
            <a:ext cx="3698281" cy="392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i="1" dirty="0" err="1"/>
              <a:t>Ctrl+S</a:t>
            </a:r>
            <a:r>
              <a:rPr lang="en-US" sz="1600" i="1" dirty="0"/>
              <a:t> </a:t>
            </a:r>
            <a:r>
              <a:rPr lang="en-US" sz="1600" dirty="0"/>
              <a:t>to remove red error-indicators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5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FE5FE0-06BA-48BB-94B1-70D1106A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8651"/>
            <a:ext cx="7496175" cy="45289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67FCB6E-6694-4BE2-A758-267C95E04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2060408"/>
            <a:ext cx="7496175" cy="4528939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FECEE-55D6-4835-A15F-72D2EEADCF66}"/>
              </a:ext>
            </a:extLst>
          </p:cNvPr>
          <p:cNvCxnSpPr>
            <a:cxnSpLocks/>
          </p:cNvCxnSpPr>
          <p:nvPr/>
        </p:nvCxnSpPr>
        <p:spPr>
          <a:xfrm flipH="1" flipV="1">
            <a:off x="1564105" y="529389"/>
            <a:ext cx="4808122" cy="186138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F963B076-EB0D-466A-99B8-883EA9700015}"/>
              </a:ext>
            </a:extLst>
          </p:cNvPr>
          <p:cNvSpPr/>
          <p:nvPr/>
        </p:nvSpPr>
        <p:spPr>
          <a:xfrm>
            <a:off x="4659188" y="166396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BEA502-CB35-4ECB-B68F-7F53115264EE}"/>
              </a:ext>
            </a:extLst>
          </p:cNvPr>
          <p:cNvSpPr txBox="1"/>
          <p:nvPr/>
        </p:nvSpPr>
        <p:spPr>
          <a:xfrm rot="1267988">
            <a:off x="2659127" y="1036249"/>
            <a:ext cx="2016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workflow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C128883-5D37-4885-A897-9FA3823F1B4A}"/>
              </a:ext>
            </a:extLst>
          </p:cNvPr>
          <p:cNvSpPr/>
          <p:nvPr/>
        </p:nvSpPr>
        <p:spPr>
          <a:xfrm>
            <a:off x="5666372" y="5735551"/>
            <a:ext cx="2017796" cy="4807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59AF346-24D6-4E6F-A3B1-F8EF80FDB55E}"/>
              </a:ext>
            </a:extLst>
          </p:cNvPr>
          <p:cNvSpPr/>
          <p:nvPr/>
        </p:nvSpPr>
        <p:spPr>
          <a:xfrm>
            <a:off x="4969412" y="1046924"/>
            <a:ext cx="894705" cy="516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91657D7-F65B-4C75-8FC7-76D507730084}"/>
              </a:ext>
            </a:extLst>
          </p:cNvPr>
          <p:cNvSpPr/>
          <p:nvPr/>
        </p:nvSpPr>
        <p:spPr>
          <a:xfrm>
            <a:off x="9645686" y="2843640"/>
            <a:ext cx="894705" cy="516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2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39DCBAA-37D1-4DF5-A660-1C0A1324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1" y="363665"/>
            <a:ext cx="10147317" cy="6130670"/>
          </a:xfrm>
          <a:prstGeom prst="rect">
            <a:avLst/>
          </a:prstGeom>
        </p:spPr>
      </p:pic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FBC65823-C374-4536-B115-08CBD425B1EA}"/>
              </a:ext>
            </a:extLst>
          </p:cNvPr>
          <p:cNvSpPr/>
          <p:nvPr/>
        </p:nvSpPr>
        <p:spPr>
          <a:xfrm>
            <a:off x="4404951" y="3883779"/>
            <a:ext cx="338209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970"/>
              <a:gd name="adj6" fmla="val -2656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Select Workflow Data Browser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6B5231B2-1867-42AF-92C6-DFE17EB8FBE3}"/>
              </a:ext>
            </a:extLst>
          </p:cNvPr>
          <p:cNvSpPr/>
          <p:nvPr/>
        </p:nvSpPr>
        <p:spPr>
          <a:xfrm flipH="1">
            <a:off x="7923861" y="3358542"/>
            <a:ext cx="1296120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4099"/>
              <a:gd name="adj6" fmla="val -644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Refresh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130FE541-BA5F-44CE-9EC7-A8A26A3019A4}"/>
              </a:ext>
            </a:extLst>
          </p:cNvPr>
          <p:cNvSpPr/>
          <p:nvPr/>
        </p:nvSpPr>
        <p:spPr>
          <a:xfrm>
            <a:off x="4200163" y="5335519"/>
            <a:ext cx="3791670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856"/>
              <a:gd name="adj6" fmla="val -4714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Inspect input to the Output Writer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C1B8AF0-237D-41AA-9F6D-85DA930EA1DF}"/>
              </a:ext>
            </a:extLst>
          </p:cNvPr>
          <p:cNvSpPr/>
          <p:nvPr/>
        </p:nvSpPr>
        <p:spPr>
          <a:xfrm>
            <a:off x="7754962" y="1412428"/>
            <a:ext cx="894705" cy="516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66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3671580-9827-40FB-86F3-D661B48B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2" name="Legende: mit gebogener Linie 1">
            <a:extLst>
              <a:ext uri="{FF2B5EF4-FFF2-40B4-BE49-F238E27FC236}">
                <a16:creationId xmlns:a16="http://schemas.microsoft.com/office/drawing/2014/main" id="{9C69A48E-97C3-401D-8308-F90809E32475}"/>
              </a:ext>
            </a:extLst>
          </p:cNvPr>
          <p:cNvSpPr/>
          <p:nvPr/>
        </p:nvSpPr>
        <p:spPr>
          <a:xfrm>
            <a:off x="7647564" y="1714500"/>
            <a:ext cx="3905251" cy="9539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231"/>
              <a:gd name="adj6" fmla="val -656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 this example we use the "common tool configuration".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E4FFC599-1FBE-4C53-8FB6-E74EFA874B24}"/>
              </a:ext>
            </a:extLst>
          </p:cNvPr>
          <p:cNvSpPr/>
          <p:nvPr/>
        </p:nvSpPr>
        <p:spPr>
          <a:xfrm>
            <a:off x="7647564" y="4666531"/>
            <a:ext cx="1882199" cy="5245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254"/>
              <a:gd name="adj6" fmla="val -6518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Click “Next &gt;”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638617-F1D2-48A0-83AF-5A0E71A9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09" y="0"/>
            <a:ext cx="6703581" cy="6857999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1F41DB0F-ED1D-4356-ADFF-165C15D5C693}"/>
              </a:ext>
            </a:extLst>
          </p:cNvPr>
          <p:cNvSpPr/>
          <p:nvPr/>
        </p:nvSpPr>
        <p:spPr>
          <a:xfrm>
            <a:off x="7914264" y="2762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-1180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Provide you tool name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A4BE9D04-77E2-415A-BF95-2D3E915EA884}"/>
              </a:ext>
            </a:extLst>
          </p:cNvPr>
          <p:cNvSpPr/>
          <p:nvPr/>
        </p:nvSpPr>
        <p:spPr>
          <a:xfrm>
            <a:off x="8457189" y="8858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892"/>
              <a:gd name="adj6" fmla="val -14822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Choose a pretty icon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0E668904-9C80-4092-814E-8A8890E65822}"/>
              </a:ext>
            </a:extLst>
          </p:cNvPr>
          <p:cNvSpPr/>
          <p:nvPr/>
        </p:nvSpPr>
        <p:spPr>
          <a:xfrm>
            <a:off x="8304284" y="1914524"/>
            <a:ext cx="2982841" cy="12954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"/>
              <a:gd name="adj6" fmla="val -12418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Your tool palette might be structured by groups: </a:t>
            </a:r>
          </a:p>
          <a:p>
            <a:pPr marL="361950" indent="-36195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5F74768-FC2C-40BD-ADB8-5D1BD5BE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007" y="2609784"/>
            <a:ext cx="1562318" cy="476316"/>
          </a:xfrm>
          <a:prstGeom prst="rect">
            <a:avLst/>
          </a:prstGeom>
        </p:spPr>
      </p:pic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5D27878-2D09-4833-98C2-E4814CB69642}"/>
              </a:ext>
            </a:extLst>
          </p:cNvPr>
          <p:cNvSpPr/>
          <p:nvPr/>
        </p:nvSpPr>
        <p:spPr>
          <a:xfrm>
            <a:off x="8304284" y="3509897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0716"/>
              <a:gd name="adj6" fmla="val -11348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Link a documentation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CD811258-DCCA-4427-B8DC-F25BFA909EDC}"/>
              </a:ext>
            </a:extLst>
          </p:cNvPr>
          <p:cNvSpPr/>
          <p:nvPr/>
        </p:nvSpPr>
        <p:spPr>
          <a:xfrm>
            <a:off x="8476635" y="4295644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755"/>
              <a:gd name="adj6" fmla="val -11526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Add description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3EBAF4A1-E598-4705-B3F8-96AFA94F3B6D}"/>
              </a:ext>
            </a:extLst>
          </p:cNvPr>
          <p:cNvSpPr/>
          <p:nvPr/>
        </p:nvSpPr>
        <p:spPr>
          <a:xfrm>
            <a:off x="7681044" y="5081391"/>
            <a:ext cx="3153499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500"/>
              <a:gd name="adj6" fmla="val -110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Provide contact information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2A347F51-3AF2-46D7-A371-C23CA83AB280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3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7C25EE-8048-498E-A2CA-3A24B00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57F05A-77BD-4587-BC80-D3F7E865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1814512"/>
            <a:ext cx="3343275" cy="3228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BD74673-6040-4910-BBD5-1B4E3A7EA086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43592933-198A-4CF0-980A-D7B6958D81FF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259"/>
              <a:gd name="adj6" fmla="val -5464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input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D2A19678-DDE0-424E-96A2-32EA17BC7650}"/>
              </a:ext>
            </a:extLst>
          </p:cNvPr>
          <p:cNvSpPr/>
          <p:nvPr/>
        </p:nvSpPr>
        <p:spPr>
          <a:xfrm>
            <a:off x="9084828" y="4143375"/>
            <a:ext cx="3002397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30"/>
              <a:gd name="adj6" fmla="val -571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Choose these file handling settings and click “OK”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2344816B-E512-4C7D-B96D-0EF0724E15EC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4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444D39-DC35-48A0-914E-B29B0F5E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3C11FF-A82B-469E-B27C-AB8DB612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681287"/>
            <a:ext cx="2038350" cy="1495425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9E1C5306-140C-4273-81FA-90C181774901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7A0D30F2-7608-49C4-B435-550C35D07995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output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1C38697-F265-41A2-988F-618765B3218D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5DCB1A-1B25-41AD-A09E-2BBB6AC8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7D891340-252A-4100-B034-7CACE8F5E795}"/>
              </a:ext>
            </a:extLst>
          </p:cNvPr>
          <p:cNvSpPr/>
          <p:nvPr/>
        </p:nvSpPr>
        <p:spPr>
          <a:xfrm>
            <a:off x="8408554" y="2762250"/>
            <a:ext cx="2135621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Nothing to do 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8440A918-20E8-453E-896F-A3FD149C4103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8C47F0B-6074-4C10-A29E-FBD99A26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09" y="0"/>
            <a:ext cx="6703581" cy="68579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0D7328-0542-41C4-96E4-1CCE3BD44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28" y="1462177"/>
            <a:ext cx="5581648" cy="2867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9CE9C22-25FE-4BBE-B8B7-8DDF0B1EE3C7}"/>
              </a:ext>
            </a:extLst>
          </p:cNvPr>
          <p:cNvSpPr/>
          <p:nvPr/>
        </p:nvSpPr>
        <p:spPr>
          <a:xfrm>
            <a:off x="9236690" y="586595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038"/>
              <a:gd name="adj6" fmla="val -1194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Add launch setting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A3C3954A-7B77-4FF9-9A10-13C05268B3FE}"/>
              </a:ext>
            </a:extLst>
          </p:cNvPr>
          <p:cNvSpPr/>
          <p:nvPr/>
        </p:nvSpPr>
        <p:spPr>
          <a:xfrm flipH="1">
            <a:off x="1478135" y="2543441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973"/>
              <a:gd name="adj6" fmla="val -4533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Point to tool directory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440B103-8068-4882-865F-FEA75BFE056B}"/>
              </a:ext>
            </a:extLst>
          </p:cNvPr>
          <p:cNvSpPr/>
          <p:nvPr/>
        </p:nvSpPr>
        <p:spPr>
          <a:xfrm flipH="1">
            <a:off x="1478134" y="3015018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5232"/>
              <a:gd name="adj6" fmla="val -443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tool version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E670E2A-E1C0-4F01-940A-C2A9837A75A5}"/>
              </a:ext>
            </a:extLst>
          </p:cNvPr>
          <p:cNvSpPr/>
          <p:nvPr/>
        </p:nvSpPr>
        <p:spPr>
          <a:xfrm flipH="1">
            <a:off x="1112807" y="3508794"/>
            <a:ext cx="3052385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963"/>
              <a:gd name="adj6" fmla="val -504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Select checkboxes like this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6DFFFDAA-E02F-4661-BE8E-1EA1A45E93D7}"/>
              </a:ext>
            </a:extLst>
          </p:cNvPr>
          <p:cNvSpPr/>
          <p:nvPr/>
        </p:nvSpPr>
        <p:spPr>
          <a:xfrm flipH="1">
            <a:off x="268246" y="5360597"/>
            <a:ext cx="3052385" cy="539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82"/>
              <a:gd name="adj6" fmla="val -215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Select your preferred copying behavior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0A79809A-AB8D-401D-85F3-83B569C17323}"/>
              </a:ext>
            </a:extLst>
          </p:cNvPr>
          <p:cNvSpPr/>
          <p:nvPr/>
        </p:nvSpPr>
        <p:spPr>
          <a:xfrm>
            <a:off x="8871366" y="5185911"/>
            <a:ext cx="3052385" cy="3493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470"/>
              <a:gd name="adj6" fmla="val -442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Convenient for debugging…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1857FAED-6FDE-49D7-8B86-AAEA71B46168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3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4ACF704-C2EF-43B2-8B68-3529E747FB45}"/>
              </a:ext>
            </a:extLst>
          </p:cNvPr>
          <p:cNvSpPr/>
          <p:nvPr/>
        </p:nvSpPr>
        <p:spPr>
          <a:xfrm>
            <a:off x="228600" y="536138"/>
            <a:ext cx="4851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200" dirty="0">
                <a:latin typeface="Courier"/>
              </a:rPr>
              <a:t>C:\ProgramData\mambaforge\Scripts\activate.bat </a:t>
            </a:r>
            <a:r>
              <a:rPr lang="de-DE" sz="1200" dirty="0" err="1">
                <a:latin typeface="Courier"/>
              </a:rPr>
              <a:t>cpacsSeminar</a:t>
            </a:r>
            <a:endParaRPr lang="de-DE" sz="1200" dirty="0">
              <a:latin typeface="Courier"/>
            </a:endParaRPr>
          </a:p>
          <a:p>
            <a:r>
              <a:rPr lang="de-DE" sz="1200" dirty="0" err="1">
                <a:latin typeface="Courier"/>
              </a:rPr>
              <a:t>python</a:t>
            </a:r>
            <a:r>
              <a:rPr lang="de-DE" sz="1200" dirty="0">
                <a:latin typeface="Courier"/>
              </a:rPr>
              <a:t> "${</a:t>
            </a:r>
            <a:r>
              <a:rPr lang="de-DE" sz="1200" dirty="0" err="1">
                <a:latin typeface="Courier"/>
              </a:rPr>
              <a:t>dir:tool</a:t>
            </a:r>
            <a:r>
              <a:rPr lang="de-DE" sz="1200" dirty="0">
                <a:latin typeface="Courier"/>
              </a:rPr>
              <a:t>}"\run.py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FA3636-9084-445F-BE0A-8DAE2E45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2CFAB339-552F-49EE-9EA2-39E7E44C2DA0}"/>
              </a:ext>
            </a:extLst>
          </p:cNvPr>
          <p:cNvSpPr/>
          <p:nvPr/>
        </p:nvSpPr>
        <p:spPr>
          <a:xfrm flipH="1">
            <a:off x="862642" y="1836074"/>
            <a:ext cx="3535466" cy="587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597"/>
              <a:gd name="adj6" fmla="val -348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Specify execution commands for Windows and/or Linux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FE064F-DD6F-4944-A19B-1E5FC7CC8B4A}"/>
              </a:ext>
            </a:extLst>
          </p:cNvPr>
          <p:cNvSpPr txBox="1"/>
          <p:nvPr/>
        </p:nvSpPr>
        <p:spPr>
          <a:xfrm>
            <a:off x="862642" y="2720282"/>
            <a:ext cx="3897774" cy="8079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This example is written in Python, so we need to activate the correct interpreter first.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E46D3D0A-F431-4119-A4FD-FEB511E0EB73}"/>
              </a:ext>
            </a:extLst>
          </p:cNvPr>
          <p:cNvSpPr/>
          <p:nvPr/>
        </p:nvSpPr>
        <p:spPr>
          <a:xfrm flipH="1">
            <a:off x="886567" y="5033599"/>
            <a:ext cx="3535466" cy="375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591"/>
              <a:gd name="adj6" fmla="val -352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Select “Working directory”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4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6A6DAA-F260-403C-B677-3F0A260680B2}"/>
              </a:ext>
            </a:extLst>
          </p:cNvPr>
          <p:cNvSpPr/>
          <p:nvPr/>
        </p:nvSpPr>
        <p:spPr>
          <a:xfrm>
            <a:off x="152400" y="498545"/>
            <a:ext cx="5003800" cy="31624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50" dirty="0">
                <a:latin typeface="Courier"/>
              </a:rPr>
              <a:t># Create folder structure, if not already existing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cpacsIO</a:t>
            </a:r>
            <a:r>
              <a:rPr lang="en-US" sz="1050" dirty="0">
                <a:latin typeface="Courier"/>
              </a:rPr>
              <a:t>" # CPACS input/output</a:t>
            </a:r>
          </a:p>
          <a:p>
            <a:r>
              <a:rPr lang="en-US" sz="1050" dirty="0" err="1">
                <a:latin typeface="Courier"/>
              </a:rPr>
              <a:t>toolIOName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toolIO</a:t>
            </a:r>
            <a:r>
              <a:rPr lang="en-US" sz="1050" dirty="0">
                <a:latin typeface="Courier"/>
              </a:rPr>
              <a:t>" # Additional tool input/output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for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 in [</a:t>
            </a:r>
            <a:r>
              <a:rPr lang="en-US" sz="1050" dirty="0" err="1">
                <a:latin typeface="Courier"/>
              </a:rPr>
              <a:t>cpacsIOName,toolIOName</a:t>
            </a:r>
            <a:r>
              <a:rPr lang="en-US" sz="1050" dirty="0">
                <a:latin typeface="Courier"/>
              </a:rPr>
              <a:t>]:</a:t>
            </a:r>
          </a:p>
          <a:p>
            <a:r>
              <a:rPr lang="en-US" sz="1050" dirty="0">
                <a:latin typeface="Courier"/>
              </a:rPr>
              <a:t>    try:</a:t>
            </a:r>
          </a:p>
          <a:p>
            <a:r>
              <a:rPr lang="en-US" sz="1050" dirty="0">
                <a:latin typeface="Courier"/>
              </a:rPr>
              <a:t>        </a:t>
            </a:r>
            <a:r>
              <a:rPr lang="en-US" sz="1050" dirty="0" err="1">
                <a:latin typeface="Courier"/>
              </a:rPr>
              <a:t>os.mkdir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))</a:t>
            </a:r>
          </a:p>
          <a:p>
            <a:r>
              <a:rPr lang="en-US" sz="1050" dirty="0">
                <a:latin typeface="Courier"/>
              </a:rPr>
              <a:t>    except:</a:t>
            </a:r>
          </a:p>
          <a:p>
            <a:r>
              <a:rPr lang="en-US" sz="1050" dirty="0">
                <a:latin typeface="Courier"/>
              </a:rPr>
              <a:t>        print("An exception occurred")</a:t>
            </a:r>
          </a:p>
          <a:p>
            <a:endParaRPr lang="en-US" sz="1050" dirty="0">
              <a:latin typeface="Courier"/>
            </a:endParaRP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# Copy CPACS input from RCE to tool input directory: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 = "CPACS_in.xml"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 =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)</a:t>
            </a:r>
          </a:p>
          <a:p>
            <a:r>
              <a:rPr lang="en-US" sz="1050" dirty="0" err="1">
                <a:latin typeface="Courier"/>
              </a:rPr>
              <a:t>shutil.copyfile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in:CPACS_in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, </a:t>
            </a:r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))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2F44614-6E4B-4FCD-B954-8E384BEF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5E1710-9028-4774-8A1D-36853B3BF68C}"/>
              </a:ext>
            </a:extLst>
          </p:cNvPr>
          <p:cNvSpPr txBox="1"/>
          <p:nvPr/>
        </p:nvSpPr>
        <p:spPr>
          <a:xfrm>
            <a:off x="152400" y="4896352"/>
            <a:ext cx="3897774" cy="10322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Pre-execution: What happens before the actual tool is activated. Use this to create the required folder structure, if necessary, and copy the input file into it.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92210DEA-AC9F-410C-9A4A-8DCEA0E30FB4}"/>
              </a:ext>
            </a:extLst>
          </p:cNvPr>
          <p:cNvSpPr/>
          <p:nvPr/>
        </p:nvSpPr>
        <p:spPr>
          <a:xfrm flipH="1">
            <a:off x="2724763" y="3986833"/>
            <a:ext cx="2431437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pre-execution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Breitbild</PresentationFormat>
  <Paragraphs>97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Office</vt:lpstr>
      <vt:lpstr>RCE tool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103</cp:revision>
  <dcterms:created xsi:type="dcterms:W3CDTF">2023-05-04T20:34:44Z</dcterms:created>
  <dcterms:modified xsi:type="dcterms:W3CDTF">2023-06-20T12:08:37Z</dcterms:modified>
</cp:coreProperties>
</file>