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4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6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FDDF3E-609D-4E73-8D8D-580303A68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68A5B39-8DE9-421C-9D57-8BEA68786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816E28-6BDC-401D-BE51-043DE265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E025-831E-442E-925A-CBB4133DCC51}" type="datetimeFigureOut">
              <a:rPr lang="de-DE" smtClean="0"/>
              <a:t>01.06.2023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3DB8E0-F9D4-44AE-AF09-068EFD873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ABE3DF-1619-430C-B1DB-CDAFF3B91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4744-274A-44BD-BA12-B44042B44C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369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7648C0-2FFD-4314-A4BE-3287AE1B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8964E4C-ABD2-443B-A702-0DFB934FE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AA4A81-FD6F-4B44-B63E-2F0E1C1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E025-831E-442E-925A-CBB4133DCC51}" type="datetimeFigureOut">
              <a:rPr lang="de-DE" smtClean="0"/>
              <a:t>01.06.2023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FDDF54-A453-4362-958B-4539A018F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D422CE-7B76-438E-827E-E2235D93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4744-274A-44BD-BA12-B44042B44C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1238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191A8B1-E21B-4816-B113-C38A6501B5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B32320-E3F6-4497-A2AD-35B86F4BD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A6EF8F-D157-4941-838E-E77E325DB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E025-831E-442E-925A-CBB4133DCC51}" type="datetimeFigureOut">
              <a:rPr lang="de-DE" smtClean="0"/>
              <a:t>01.06.2023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19EE67-EBBB-4F36-B363-91CCDF25D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C8E2DC-1B22-48FD-A83C-C6D5D4BE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4744-274A-44BD-BA12-B44042B44C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10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D757A7-2EA2-4599-80DE-1E7764D33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4CD995-DD6D-4EF2-AE9A-33FED9DDC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9AABF2-9364-4B0C-8F24-ECDAE4652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E025-831E-442E-925A-CBB4133DCC51}" type="datetimeFigureOut">
              <a:rPr lang="de-DE" smtClean="0"/>
              <a:t>01.06.2023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FACD94-AF56-47E8-908A-CBA9B2FA9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BF7E8B-323B-4178-913B-938B185C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4744-274A-44BD-BA12-B44042B44C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46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21F4FD-08E4-4F36-AD0C-111F498D4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FAB258-2430-4AAA-87D6-069F74733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EA388D-CE46-4E77-BB37-368035C6A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E025-831E-442E-925A-CBB4133DCC51}" type="datetimeFigureOut">
              <a:rPr lang="de-DE" smtClean="0"/>
              <a:t>01.06.2023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CA0FF5-5B49-4DBA-8441-700DAD726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8DAD9A-C961-4FAD-B30A-1C0C3850C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4744-274A-44BD-BA12-B44042B44C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01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53B626-AFEA-4A9B-A65D-92720BD62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68E476-5145-4345-8E54-30220FC931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4B19203-4D3B-42BB-816E-6A89EC174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827E96-E9B1-4719-A9A2-5DEDF7551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E025-831E-442E-925A-CBB4133DCC51}" type="datetimeFigureOut">
              <a:rPr lang="de-DE" smtClean="0"/>
              <a:t>01.06.2023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CB7AB7-528B-420E-8B9A-231A9D03D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59D109E-1E6D-4AF2-B18F-E7CD03122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4744-274A-44BD-BA12-B44042B44C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32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4527F-9A07-4AB2-B41F-9F6B55A1D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8BCE4F-8C1C-4CD4-8B15-1A8F7EAED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FA2FF27-1EB8-4745-B7C6-62A73B9DD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574C37F-4F7D-4FC6-A008-6F26FC0DEE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3443455-BD0F-4BF0-BEFF-C84A309C6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8887DF1-49C7-47F7-8190-3E4E0CEAC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E025-831E-442E-925A-CBB4133DCC51}" type="datetimeFigureOut">
              <a:rPr lang="de-DE" smtClean="0"/>
              <a:t>01.06.2023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DA808DD-DC31-4191-98AE-4D1300EEC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03CF3C8-D6DD-4A78-B80B-BE22DAC6F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4744-274A-44BD-BA12-B44042B44C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22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1B054-A3BC-4A90-8A01-D1B527414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589C51-BDF1-4CB4-B89A-699E14E73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E025-831E-442E-925A-CBB4133DCC51}" type="datetimeFigureOut">
              <a:rPr lang="de-DE" smtClean="0"/>
              <a:t>01.06.2023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2B9F15E-410F-46B8-97E1-BCA56AACB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A5C1EBE-071B-46CE-838D-D9C2A8C4B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4744-274A-44BD-BA12-B44042B44C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057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3760770-C3F6-43B7-87CD-7D4F6344E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E025-831E-442E-925A-CBB4133DCC51}" type="datetimeFigureOut">
              <a:rPr lang="de-DE" smtClean="0"/>
              <a:t>01.06.2023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EB775B9-E5FD-4DA1-A311-1C6CBA6D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E32BBE-B0E8-4171-B5B6-E51A86B54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4744-274A-44BD-BA12-B44042B44C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5986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3256D2-A6D3-47E1-AAAF-5081E4BA2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69834E-B3B3-414A-AD7C-D0E5076BA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78A6EB3-0CBB-481B-973A-A23128B6E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1CE5DD-3B4C-418F-849D-C53836E90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E025-831E-442E-925A-CBB4133DCC51}" type="datetimeFigureOut">
              <a:rPr lang="de-DE" smtClean="0"/>
              <a:t>01.06.2023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F1DAB0-8151-4437-8FEC-9FDF2BAED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323D5B-AAA3-4F36-A5A4-E1F0B53AD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4744-274A-44BD-BA12-B44042B44C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9183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EA6F95-824A-45B4-9C86-7F022B890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7EE2198-2B06-4CEE-BAFE-3876068301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7DF591-34D3-4CB4-A35F-E4AFBA924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EA303D-4E90-4A85-A7DB-1B24D1E0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E025-831E-442E-925A-CBB4133DCC51}" type="datetimeFigureOut">
              <a:rPr lang="de-DE" smtClean="0"/>
              <a:t>01.06.2023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A035E1-3E9F-4398-8B35-4DBAD983A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8AE877-3372-4708-AC39-D0D712023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4744-274A-44BD-BA12-B44042B44C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983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1EA890A-FCD3-4533-81F0-04A4859A8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F132E6-3A2D-4DD1-9BA3-82D835925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006006-C330-4296-9B7A-09DE846955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4E025-831E-442E-925A-CBB4133DCC51}" type="datetimeFigureOut">
              <a:rPr lang="de-DE" smtClean="0"/>
              <a:t>01.06.2023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6E4BFD-E76B-4A98-BC8A-33B0723055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69F8F2-CC32-430D-8DE2-18F38ECB9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14744-274A-44BD-BA12-B44042B44C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9743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F9D53C-8BFF-4727-8D27-300748060E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RCE </a:t>
            </a:r>
            <a:r>
              <a:rPr lang="de-DE" dirty="0" err="1"/>
              <a:t>tool</a:t>
            </a:r>
            <a:r>
              <a:rPr lang="de-DE" dirty="0"/>
              <a:t> </a:t>
            </a:r>
            <a:r>
              <a:rPr lang="de-DE" dirty="0" err="1"/>
              <a:t>integration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2FF3F73-8B42-45B4-813B-F6350FE96E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3708"/>
          <a:stretch/>
        </p:blipFill>
        <p:spPr>
          <a:xfrm>
            <a:off x="4481287" y="4201064"/>
            <a:ext cx="3229426" cy="8960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DC5A19B4-AB9D-4D91-A4CC-BBBE2C3A22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wingInitializer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4932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2788D9EA-0446-4DD9-874F-043C100A8DD4}"/>
              </a:ext>
            </a:extLst>
          </p:cNvPr>
          <p:cNvSpPr/>
          <p:nvPr/>
        </p:nvSpPr>
        <p:spPr>
          <a:xfrm>
            <a:off x="215900" y="897235"/>
            <a:ext cx="4761542" cy="106182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de-DE" sz="1050" dirty="0" err="1">
                <a:latin typeface="Courier"/>
              </a:rPr>
              <a:t>dirName</a:t>
            </a:r>
            <a:r>
              <a:rPr lang="de-DE" sz="1050" dirty="0">
                <a:latin typeface="Courier"/>
              </a:rPr>
              <a:t> = "</a:t>
            </a:r>
            <a:r>
              <a:rPr lang="de-DE" sz="1050" dirty="0" err="1">
                <a:latin typeface="Courier"/>
              </a:rPr>
              <a:t>cpacsIO</a:t>
            </a:r>
            <a:r>
              <a:rPr lang="de-DE" sz="1050" dirty="0">
                <a:latin typeface="Courier"/>
              </a:rPr>
              <a:t>"</a:t>
            </a:r>
          </a:p>
          <a:p>
            <a:r>
              <a:rPr lang="de-DE" sz="1050" dirty="0" err="1">
                <a:latin typeface="Courier"/>
              </a:rPr>
              <a:t>fileName</a:t>
            </a:r>
            <a:r>
              <a:rPr lang="de-DE" sz="1050" dirty="0">
                <a:latin typeface="Courier"/>
              </a:rPr>
              <a:t> = "CPACS_out.xml"</a:t>
            </a:r>
          </a:p>
          <a:p>
            <a:endParaRPr lang="de-DE" sz="1050" dirty="0">
              <a:latin typeface="Courier"/>
            </a:endParaRPr>
          </a:p>
          <a:p>
            <a:r>
              <a:rPr lang="de-DE" sz="1050" dirty="0">
                <a:latin typeface="Courier"/>
              </a:rPr>
              <a:t>${</a:t>
            </a:r>
            <a:r>
              <a:rPr lang="de-DE" sz="1050" dirty="0" err="1">
                <a:latin typeface="Courier"/>
              </a:rPr>
              <a:t>out:CPACS_out</a:t>
            </a:r>
            <a:r>
              <a:rPr lang="de-DE" sz="1050" dirty="0">
                <a:latin typeface="Courier"/>
              </a:rPr>
              <a:t>} = </a:t>
            </a:r>
            <a:r>
              <a:rPr lang="de-DE" sz="1050" dirty="0" err="1">
                <a:latin typeface="Courier"/>
              </a:rPr>
              <a:t>os.path.join</a:t>
            </a:r>
            <a:r>
              <a:rPr lang="de-DE" sz="1050" dirty="0">
                <a:latin typeface="Courier"/>
              </a:rPr>
              <a:t>("${</a:t>
            </a:r>
            <a:r>
              <a:rPr lang="de-DE" sz="1050" dirty="0" err="1">
                <a:latin typeface="Courier"/>
              </a:rPr>
              <a:t>dir:working</a:t>
            </a:r>
            <a:r>
              <a:rPr lang="de-DE" sz="1050" dirty="0">
                <a:latin typeface="Courier"/>
              </a:rPr>
              <a:t>}", </a:t>
            </a:r>
            <a:r>
              <a:rPr lang="de-DE" sz="1050" dirty="0" err="1">
                <a:latin typeface="Courier"/>
              </a:rPr>
              <a:t>dirName</a:t>
            </a:r>
            <a:r>
              <a:rPr lang="de-DE" sz="1050" dirty="0">
                <a:latin typeface="Courier"/>
              </a:rPr>
              <a:t>, </a:t>
            </a:r>
            <a:r>
              <a:rPr lang="de-DE" sz="1050" dirty="0" err="1">
                <a:latin typeface="Courier"/>
              </a:rPr>
              <a:t>fileName</a:t>
            </a:r>
            <a:r>
              <a:rPr lang="de-DE" sz="1050" dirty="0">
                <a:latin typeface="Courier"/>
              </a:rPr>
              <a:t>)</a:t>
            </a:r>
          </a:p>
          <a:p>
            <a:endParaRPr lang="de-DE" sz="1050" dirty="0">
              <a:latin typeface="Courier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C1BB6C3-10EE-4B98-A634-E4B9D3A08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419" y="0"/>
            <a:ext cx="6703581" cy="68580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121101E-7A08-4546-B0F6-03BFA7A46AA9}"/>
              </a:ext>
            </a:extLst>
          </p:cNvPr>
          <p:cNvSpPr txBox="1"/>
          <p:nvPr/>
        </p:nvSpPr>
        <p:spPr>
          <a:xfrm>
            <a:off x="215900" y="2363638"/>
            <a:ext cx="3897774" cy="89073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361950" indent="-361950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266700" indent="-266700"/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🛈 </a:t>
            </a:r>
            <a:r>
              <a:rPr lang="en-US" sz="1600" dirty="0"/>
              <a:t>Post-execution: What happens after the actual tool has finished. Here we’re telling RCE where to find the output file.</a:t>
            </a:r>
            <a:endParaRPr lang="de-DE" dirty="0"/>
          </a:p>
        </p:txBody>
      </p:sp>
      <p:sp>
        <p:nvSpPr>
          <p:cNvPr id="6" name="Legende: mit gebogener Linie 5">
            <a:extLst>
              <a:ext uri="{FF2B5EF4-FFF2-40B4-BE49-F238E27FC236}">
                <a16:creationId xmlns:a16="http://schemas.microsoft.com/office/drawing/2014/main" id="{F99F4073-35A5-4361-AD2B-7B5EF951400A}"/>
              </a:ext>
            </a:extLst>
          </p:cNvPr>
          <p:cNvSpPr/>
          <p:nvPr/>
        </p:nvSpPr>
        <p:spPr>
          <a:xfrm flipH="1">
            <a:off x="2441274" y="3986833"/>
            <a:ext cx="2714925" cy="58363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9505"/>
              <a:gd name="adj6" fmla="val -7129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 Insert post-execution script in Python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Legende: mit gebogener Linie 6">
            <a:extLst>
              <a:ext uri="{FF2B5EF4-FFF2-40B4-BE49-F238E27FC236}">
                <a16:creationId xmlns:a16="http://schemas.microsoft.com/office/drawing/2014/main" id="{4BB593AF-FFCA-4D66-8E8E-E4D6191FCA98}"/>
              </a:ext>
            </a:extLst>
          </p:cNvPr>
          <p:cNvSpPr/>
          <p:nvPr/>
        </p:nvSpPr>
        <p:spPr>
          <a:xfrm flipH="1">
            <a:off x="6167887" y="5788325"/>
            <a:ext cx="3148640" cy="33607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30019"/>
              <a:gd name="adj6" fmla="val -47309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 “Save and update/activate”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790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021ACC2-7434-4D68-8AE4-DBD6BDDC9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524" y="301670"/>
            <a:ext cx="9254593" cy="6254659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9FD6E7B2-771D-4DA1-B64E-D4D5829C0DDC}"/>
              </a:ext>
            </a:extLst>
          </p:cNvPr>
          <p:cNvSpPr/>
          <p:nvPr/>
        </p:nvSpPr>
        <p:spPr>
          <a:xfrm>
            <a:off x="3329796" y="362309"/>
            <a:ext cx="1035170" cy="1380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542E07-5A45-40C9-99C8-E0419E3C5BA6}"/>
              </a:ext>
            </a:extLst>
          </p:cNvPr>
          <p:cNvCxnSpPr>
            <a:cxnSpLocks/>
          </p:cNvCxnSpPr>
          <p:nvPr/>
        </p:nvCxnSpPr>
        <p:spPr>
          <a:xfrm>
            <a:off x="6819900" y="2905125"/>
            <a:ext cx="2133600" cy="523875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lgDash"/>
            <a:headEnd type="stealth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9F631D0C-4A58-498B-B5EE-268275413412}"/>
              </a:ext>
            </a:extLst>
          </p:cNvPr>
          <p:cNvGrpSpPr/>
          <p:nvPr/>
        </p:nvGrpSpPr>
        <p:grpSpPr>
          <a:xfrm>
            <a:off x="123775" y="695325"/>
            <a:ext cx="4028988" cy="1581946"/>
            <a:chOff x="123775" y="695325"/>
            <a:chExt cx="4028988" cy="158194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6B9C29E0-4698-4D36-915E-13A41D633F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7917" y="695325"/>
              <a:ext cx="772783" cy="510252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8BD94832-FB0A-41E8-B18D-324B4EC909C5}"/>
                </a:ext>
              </a:extLst>
            </p:cNvPr>
            <p:cNvGrpSpPr/>
            <p:nvPr/>
          </p:nvGrpSpPr>
          <p:grpSpPr>
            <a:xfrm>
              <a:off x="123775" y="1205577"/>
              <a:ext cx="4028988" cy="1071694"/>
              <a:chOff x="123775" y="1205577"/>
              <a:chExt cx="4028988" cy="1071694"/>
            </a:xfrm>
          </p:grpSpPr>
          <p:pic>
            <p:nvPicPr>
              <p:cNvPr id="6" name="Grafik 5">
                <a:extLst>
                  <a:ext uri="{FF2B5EF4-FFF2-40B4-BE49-F238E27FC236}">
                    <a16:creationId xmlns:a16="http://schemas.microsoft.com/office/drawing/2014/main" id="{87DA1A99-9107-4E59-8F10-703E6DA049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6968" y="1205577"/>
                <a:ext cx="3905795" cy="943107"/>
              </a:xfrm>
              <a:prstGeom prst="rect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</p:pic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A74D684B-4C83-4698-A512-CE80D9C27ABB}"/>
                  </a:ext>
                </a:extLst>
              </p:cNvPr>
              <p:cNvSpPr/>
              <p:nvPr/>
            </p:nvSpPr>
            <p:spPr>
              <a:xfrm>
                <a:off x="123775" y="2039146"/>
                <a:ext cx="238125" cy="2381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</a:t>
                </a:r>
              </a:p>
            </p:txBody>
          </p:sp>
        </p:grp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C9AFB553-7E3C-4EF4-9A48-7F2DDA915445}"/>
              </a:ext>
            </a:extLst>
          </p:cNvPr>
          <p:cNvGrpSpPr/>
          <p:nvPr/>
        </p:nvGrpSpPr>
        <p:grpSpPr>
          <a:xfrm>
            <a:off x="127905" y="2426147"/>
            <a:ext cx="3218560" cy="2862992"/>
            <a:chOff x="127905" y="2426147"/>
            <a:chExt cx="3218560" cy="286299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1D428A53-8FC4-4BDB-9D4A-7F6C0A43B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6968" y="2426147"/>
              <a:ext cx="3099497" cy="2762980"/>
            </a:xfrm>
            <a:prstGeom prst="rect">
              <a:avLst/>
            </a:prstGeom>
            <a:effectLst/>
          </p:spPr>
        </p:pic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723D921D-F475-4590-BD44-61E91992A183}"/>
                </a:ext>
              </a:extLst>
            </p:cNvPr>
            <p:cNvSpPr/>
            <p:nvPr/>
          </p:nvSpPr>
          <p:spPr>
            <a:xfrm>
              <a:off x="127905" y="5051014"/>
              <a:ext cx="238125" cy="2381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</a:p>
          </p:txBody>
        </p:sp>
      </p:grpSp>
      <p:sp>
        <p:nvSpPr>
          <p:cNvPr id="21" name="Ellipse 20">
            <a:extLst>
              <a:ext uri="{FF2B5EF4-FFF2-40B4-BE49-F238E27FC236}">
                <a16:creationId xmlns:a16="http://schemas.microsoft.com/office/drawing/2014/main" id="{11BF1E87-B49B-44C4-990C-1A3B52C84F36}"/>
              </a:ext>
            </a:extLst>
          </p:cNvPr>
          <p:cNvSpPr/>
          <p:nvPr/>
        </p:nvSpPr>
        <p:spPr>
          <a:xfrm>
            <a:off x="8166393" y="3167062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5C7B450-1B2E-4161-AB38-95E6125926B4}"/>
              </a:ext>
            </a:extLst>
          </p:cNvPr>
          <p:cNvSpPr/>
          <p:nvPr/>
        </p:nvSpPr>
        <p:spPr>
          <a:xfrm>
            <a:off x="8557178" y="3649293"/>
            <a:ext cx="823104" cy="316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D4B2E054-8A2A-4AB3-B24F-964E374096CC}"/>
              </a:ext>
            </a:extLst>
          </p:cNvPr>
          <p:cNvSpPr txBox="1"/>
          <p:nvPr/>
        </p:nvSpPr>
        <p:spPr>
          <a:xfrm rot="836627">
            <a:off x="7035914" y="3046509"/>
            <a:ext cx="1054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drag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&amp;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drop</a:t>
            </a:r>
            <a:endParaRPr lang="de-DE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638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021ACC2-7434-4D68-8AE4-DBD6BDDC9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524" y="301670"/>
            <a:ext cx="9254593" cy="625465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9FD6E7B2-771D-4DA1-B64E-D4D5829C0DDC}"/>
              </a:ext>
            </a:extLst>
          </p:cNvPr>
          <p:cNvSpPr/>
          <p:nvPr/>
        </p:nvSpPr>
        <p:spPr>
          <a:xfrm>
            <a:off x="3329796" y="362309"/>
            <a:ext cx="1035170" cy="1380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5C7B450-1B2E-4161-AB38-95E6125926B4}"/>
              </a:ext>
            </a:extLst>
          </p:cNvPr>
          <p:cNvSpPr/>
          <p:nvPr/>
        </p:nvSpPr>
        <p:spPr>
          <a:xfrm>
            <a:off x="7902217" y="3606586"/>
            <a:ext cx="823104" cy="316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D4B2E054-8A2A-4AB3-B24F-964E374096CC}"/>
              </a:ext>
            </a:extLst>
          </p:cNvPr>
          <p:cNvSpPr txBox="1"/>
          <p:nvPr/>
        </p:nvSpPr>
        <p:spPr>
          <a:xfrm rot="355389">
            <a:off x="6109065" y="2211630"/>
            <a:ext cx="1054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drag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&amp;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drop</a:t>
            </a:r>
            <a:endParaRPr lang="de-DE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Freihandform: Form 1">
            <a:extLst>
              <a:ext uri="{FF2B5EF4-FFF2-40B4-BE49-F238E27FC236}">
                <a16:creationId xmlns:a16="http://schemas.microsoft.com/office/drawing/2014/main" id="{8D2A6F2F-E83B-4263-A249-7BB8BB3F99B9}"/>
              </a:ext>
            </a:extLst>
          </p:cNvPr>
          <p:cNvSpPr/>
          <p:nvPr/>
        </p:nvSpPr>
        <p:spPr>
          <a:xfrm>
            <a:off x="3411295" y="2107970"/>
            <a:ext cx="4752975" cy="516976"/>
          </a:xfrm>
          <a:custGeom>
            <a:avLst/>
            <a:gdLst>
              <a:gd name="connsiteX0" fmla="*/ 3381375 w 3381375"/>
              <a:gd name="connsiteY0" fmla="*/ 47625 h 47625"/>
              <a:gd name="connsiteX1" fmla="*/ 0 w 3381375"/>
              <a:gd name="connsiteY1" fmla="*/ 0 h 47625"/>
              <a:gd name="connsiteX0" fmla="*/ 3381375 w 3381375"/>
              <a:gd name="connsiteY0" fmla="*/ 345281 h 345281"/>
              <a:gd name="connsiteX1" fmla="*/ 0 w 3381375"/>
              <a:gd name="connsiteY1" fmla="*/ 297656 h 345281"/>
              <a:gd name="connsiteX0" fmla="*/ 3390900 w 3390900"/>
              <a:gd name="connsiteY0" fmla="*/ 282074 h 320174"/>
              <a:gd name="connsiteX1" fmla="*/ 0 w 3390900"/>
              <a:gd name="connsiteY1" fmla="*/ 320174 h 320174"/>
              <a:gd name="connsiteX0" fmla="*/ 3390900 w 3390900"/>
              <a:gd name="connsiteY0" fmla="*/ 413135 h 451235"/>
              <a:gd name="connsiteX1" fmla="*/ 0 w 3390900"/>
              <a:gd name="connsiteY1" fmla="*/ 451235 h 451235"/>
              <a:gd name="connsiteX0" fmla="*/ 4752975 w 4752975"/>
              <a:gd name="connsiteY0" fmla="*/ 269326 h 516976"/>
              <a:gd name="connsiteX1" fmla="*/ 0 w 4752975"/>
              <a:gd name="connsiteY1" fmla="*/ 516976 h 5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52975" h="516976">
                <a:moveTo>
                  <a:pt x="4752975" y="269326"/>
                </a:moveTo>
                <a:cubicBezTo>
                  <a:pt x="3625850" y="253451"/>
                  <a:pt x="498475" y="-467274"/>
                  <a:pt x="0" y="516976"/>
                </a:cubicBezTo>
              </a:path>
            </a:pathLst>
          </a:custGeom>
          <a:ln w="12700">
            <a:solidFill>
              <a:schemeClr val="tx1">
                <a:lumMod val="85000"/>
                <a:lumOff val="15000"/>
              </a:schemeClr>
            </a:solidFill>
            <a:prstDash val="lg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11BF1E87-B49B-44C4-990C-1A3B52C84F36}"/>
              </a:ext>
            </a:extLst>
          </p:cNvPr>
          <p:cNvSpPr/>
          <p:nvPr/>
        </p:nvSpPr>
        <p:spPr>
          <a:xfrm>
            <a:off x="5168658" y="1988907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93FD43BC-0986-43A9-B69B-414B5E3A9A42}"/>
              </a:ext>
            </a:extLst>
          </p:cNvPr>
          <p:cNvSpPr/>
          <p:nvPr/>
        </p:nvSpPr>
        <p:spPr>
          <a:xfrm>
            <a:off x="5168658" y="2471172"/>
            <a:ext cx="2995613" cy="203694"/>
          </a:xfrm>
          <a:custGeom>
            <a:avLst/>
            <a:gdLst>
              <a:gd name="connsiteX0" fmla="*/ 3381375 w 3381375"/>
              <a:gd name="connsiteY0" fmla="*/ 47625 h 47625"/>
              <a:gd name="connsiteX1" fmla="*/ 0 w 3381375"/>
              <a:gd name="connsiteY1" fmla="*/ 0 h 47625"/>
              <a:gd name="connsiteX0" fmla="*/ 3381375 w 3381375"/>
              <a:gd name="connsiteY0" fmla="*/ 345281 h 345281"/>
              <a:gd name="connsiteX1" fmla="*/ 0 w 3381375"/>
              <a:gd name="connsiteY1" fmla="*/ 297656 h 345281"/>
              <a:gd name="connsiteX0" fmla="*/ 3390900 w 3390900"/>
              <a:gd name="connsiteY0" fmla="*/ 282074 h 320174"/>
              <a:gd name="connsiteX1" fmla="*/ 0 w 3390900"/>
              <a:gd name="connsiteY1" fmla="*/ 320174 h 320174"/>
              <a:gd name="connsiteX0" fmla="*/ 3390900 w 3390900"/>
              <a:gd name="connsiteY0" fmla="*/ 413135 h 451235"/>
              <a:gd name="connsiteX1" fmla="*/ 0 w 3390900"/>
              <a:gd name="connsiteY1" fmla="*/ 451235 h 451235"/>
              <a:gd name="connsiteX0" fmla="*/ 1566863 w 1566863"/>
              <a:gd name="connsiteY0" fmla="*/ 639397 h 639397"/>
              <a:gd name="connsiteX1" fmla="*/ 0 w 1566863"/>
              <a:gd name="connsiteY1" fmla="*/ 382222 h 639397"/>
              <a:gd name="connsiteX0" fmla="*/ 1566863 w 1566863"/>
              <a:gd name="connsiteY0" fmla="*/ 362289 h 362289"/>
              <a:gd name="connsiteX1" fmla="*/ 0 w 1566863"/>
              <a:gd name="connsiteY1" fmla="*/ 105114 h 362289"/>
              <a:gd name="connsiteX0" fmla="*/ 2957513 w 2957513"/>
              <a:gd name="connsiteY0" fmla="*/ 211179 h 211179"/>
              <a:gd name="connsiteX1" fmla="*/ 0 w 2957513"/>
              <a:gd name="connsiteY1" fmla="*/ 134979 h 211179"/>
              <a:gd name="connsiteX0" fmla="*/ 2995613 w 2995613"/>
              <a:gd name="connsiteY0" fmla="*/ 203694 h 203694"/>
              <a:gd name="connsiteX1" fmla="*/ 0 w 2995613"/>
              <a:gd name="connsiteY1" fmla="*/ 137019 h 203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95613" h="203694">
                <a:moveTo>
                  <a:pt x="2995613" y="203694"/>
                </a:moveTo>
                <a:cubicBezTo>
                  <a:pt x="1868488" y="187819"/>
                  <a:pt x="131763" y="-199531"/>
                  <a:pt x="0" y="137019"/>
                </a:cubicBezTo>
              </a:path>
            </a:pathLst>
          </a:custGeom>
          <a:ln w="12700">
            <a:solidFill>
              <a:schemeClr val="tx1">
                <a:lumMod val="85000"/>
                <a:lumOff val="15000"/>
              </a:schemeClr>
            </a:solidFill>
            <a:prstDash val="lg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260922C-BFAC-470E-8CE9-2CED2361FBC9}"/>
              </a:ext>
            </a:extLst>
          </p:cNvPr>
          <p:cNvSpPr/>
          <p:nvPr/>
        </p:nvSpPr>
        <p:spPr>
          <a:xfrm>
            <a:off x="7302269" y="2522128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23" name="Legende: mit gebogener Linie 22">
            <a:extLst>
              <a:ext uri="{FF2B5EF4-FFF2-40B4-BE49-F238E27FC236}">
                <a16:creationId xmlns:a16="http://schemas.microsoft.com/office/drawing/2014/main" id="{1589C81C-9C5E-4741-ADF3-F6669FB2FD35}"/>
              </a:ext>
            </a:extLst>
          </p:cNvPr>
          <p:cNvSpPr/>
          <p:nvPr/>
        </p:nvSpPr>
        <p:spPr>
          <a:xfrm flipH="1">
            <a:off x="113580" y="3330113"/>
            <a:ext cx="2714925" cy="31668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34620"/>
              <a:gd name="adj6" fmla="val -22530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(3) Select Input provider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Legende: mit gebogener Linie 27">
            <a:extLst>
              <a:ext uri="{FF2B5EF4-FFF2-40B4-BE49-F238E27FC236}">
                <a16:creationId xmlns:a16="http://schemas.microsoft.com/office/drawing/2014/main" id="{313BF2D1-1FDE-4CC7-A194-C200213F7280}"/>
              </a:ext>
            </a:extLst>
          </p:cNvPr>
          <p:cNvSpPr/>
          <p:nvPr/>
        </p:nvSpPr>
        <p:spPr>
          <a:xfrm flipH="1">
            <a:off x="113580" y="3764929"/>
            <a:ext cx="2714925" cy="31668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6148"/>
              <a:gd name="adj6" fmla="val -14251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(4) Select “Properties”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Legende: mit gebogener Linie 28">
            <a:extLst>
              <a:ext uri="{FF2B5EF4-FFF2-40B4-BE49-F238E27FC236}">
                <a16:creationId xmlns:a16="http://schemas.microsoft.com/office/drawing/2014/main" id="{1515C724-3488-42C3-B7E1-2ABA673585B6}"/>
              </a:ext>
            </a:extLst>
          </p:cNvPr>
          <p:cNvSpPr/>
          <p:nvPr/>
        </p:nvSpPr>
        <p:spPr>
          <a:xfrm flipH="1">
            <a:off x="113580" y="4199745"/>
            <a:ext cx="2714925" cy="31668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95478"/>
              <a:gd name="adj6" fmla="val -271626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(5) Select “Add”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3CFC291-0E85-4CE4-896D-C5C6667460DA}"/>
              </a:ext>
            </a:extLst>
          </p:cNvPr>
          <p:cNvGrpSpPr/>
          <p:nvPr/>
        </p:nvGrpSpPr>
        <p:grpSpPr>
          <a:xfrm>
            <a:off x="9325555" y="940557"/>
            <a:ext cx="2529904" cy="2980545"/>
            <a:chOff x="9325555" y="1219200"/>
            <a:chExt cx="2529904" cy="298054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2A91AF43-4F6A-4BFE-A2DA-F201A3EA4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44618" y="1219200"/>
              <a:ext cx="2410841" cy="2862418"/>
            </a:xfrm>
            <a:prstGeom prst="rect">
              <a:avLst/>
            </a:prstGeom>
          </p:spPr>
        </p:pic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06B29609-2223-4704-A303-684A88F954E0}"/>
                </a:ext>
              </a:extLst>
            </p:cNvPr>
            <p:cNvSpPr/>
            <p:nvPr/>
          </p:nvSpPr>
          <p:spPr>
            <a:xfrm>
              <a:off x="9325555" y="3961620"/>
              <a:ext cx="238125" cy="2381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</a:t>
              </a:r>
            </a:p>
          </p:txBody>
        </p:sp>
      </p:grpSp>
      <p:sp>
        <p:nvSpPr>
          <p:cNvPr id="32" name="Ellipse 31">
            <a:extLst>
              <a:ext uri="{FF2B5EF4-FFF2-40B4-BE49-F238E27FC236}">
                <a16:creationId xmlns:a16="http://schemas.microsoft.com/office/drawing/2014/main" id="{D5B43A51-E4ED-4A65-912B-85B2E8ED8070}"/>
              </a:ext>
            </a:extLst>
          </p:cNvPr>
          <p:cNvSpPr/>
          <p:nvPr/>
        </p:nvSpPr>
        <p:spPr>
          <a:xfrm>
            <a:off x="10224826" y="1641666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6.1</a:t>
            </a: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42850773-530A-4731-BC04-6F341E3409F2}"/>
              </a:ext>
            </a:extLst>
          </p:cNvPr>
          <p:cNvSpPr/>
          <p:nvPr/>
        </p:nvSpPr>
        <p:spPr>
          <a:xfrm>
            <a:off x="10582014" y="1836646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6.2</a:t>
            </a: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225DA54B-94E1-4F65-BA7C-C52E9D246D71}"/>
              </a:ext>
            </a:extLst>
          </p:cNvPr>
          <p:cNvSpPr/>
          <p:nvPr/>
        </p:nvSpPr>
        <p:spPr>
          <a:xfrm>
            <a:off x="11656779" y="2371766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6.3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5390570A-9C3E-4000-AB16-DFAB0EB9D9D6}"/>
              </a:ext>
            </a:extLst>
          </p:cNvPr>
          <p:cNvSpPr/>
          <p:nvPr/>
        </p:nvSpPr>
        <p:spPr>
          <a:xfrm>
            <a:off x="10820139" y="3343316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6.4</a:t>
            </a:r>
          </a:p>
        </p:txBody>
      </p:sp>
    </p:spTree>
    <p:extLst>
      <p:ext uri="{BB962C8B-B14F-4D97-AF65-F5344CB8AC3E}">
        <p14:creationId xmlns:p14="http://schemas.microsoft.com/office/powerpoint/2010/main" val="1595299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021ACC2-7434-4D68-8AE4-DBD6BDDC9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524" y="301670"/>
            <a:ext cx="9254592" cy="625465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9FD6E7B2-771D-4DA1-B64E-D4D5829C0DDC}"/>
              </a:ext>
            </a:extLst>
          </p:cNvPr>
          <p:cNvSpPr/>
          <p:nvPr/>
        </p:nvSpPr>
        <p:spPr>
          <a:xfrm>
            <a:off x="3329796" y="362309"/>
            <a:ext cx="1035170" cy="1380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5C7B450-1B2E-4161-AB38-95E6125926B4}"/>
              </a:ext>
            </a:extLst>
          </p:cNvPr>
          <p:cNvSpPr/>
          <p:nvPr/>
        </p:nvSpPr>
        <p:spPr>
          <a:xfrm>
            <a:off x="7902217" y="3606586"/>
            <a:ext cx="823104" cy="316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Legende: mit gebogener Linie 22">
            <a:extLst>
              <a:ext uri="{FF2B5EF4-FFF2-40B4-BE49-F238E27FC236}">
                <a16:creationId xmlns:a16="http://schemas.microsoft.com/office/drawing/2014/main" id="{1589C81C-9C5E-4741-ADF3-F6669FB2FD35}"/>
              </a:ext>
            </a:extLst>
          </p:cNvPr>
          <p:cNvSpPr/>
          <p:nvPr/>
        </p:nvSpPr>
        <p:spPr>
          <a:xfrm flipH="1">
            <a:off x="1350206" y="1725035"/>
            <a:ext cx="2714925" cy="31668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10517"/>
              <a:gd name="adj6" fmla="val -37266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 Select Output provider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Legende: mit gebogener Linie 27">
            <a:extLst>
              <a:ext uri="{FF2B5EF4-FFF2-40B4-BE49-F238E27FC236}">
                <a16:creationId xmlns:a16="http://schemas.microsoft.com/office/drawing/2014/main" id="{313BF2D1-1FDE-4CC7-A194-C200213F7280}"/>
              </a:ext>
            </a:extLst>
          </p:cNvPr>
          <p:cNvSpPr/>
          <p:nvPr/>
        </p:nvSpPr>
        <p:spPr>
          <a:xfrm flipH="1">
            <a:off x="2082456" y="3492354"/>
            <a:ext cx="2714925" cy="31668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62394"/>
              <a:gd name="adj6" fmla="val -74454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 Select “Properties”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Legende: mit gebogener Linie 28">
            <a:extLst>
              <a:ext uri="{FF2B5EF4-FFF2-40B4-BE49-F238E27FC236}">
                <a16:creationId xmlns:a16="http://schemas.microsoft.com/office/drawing/2014/main" id="{1515C724-3488-42C3-B7E1-2ABA673585B6}"/>
              </a:ext>
            </a:extLst>
          </p:cNvPr>
          <p:cNvSpPr/>
          <p:nvPr/>
        </p:nvSpPr>
        <p:spPr>
          <a:xfrm flipH="1">
            <a:off x="6719673" y="6014014"/>
            <a:ext cx="2714925" cy="31668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54928"/>
              <a:gd name="adj6" fmla="val -44282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(3) Select “Add”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3CFC291-0E85-4CE4-896D-C5C6667460DA}"/>
              </a:ext>
            </a:extLst>
          </p:cNvPr>
          <p:cNvGrpSpPr/>
          <p:nvPr/>
        </p:nvGrpSpPr>
        <p:grpSpPr>
          <a:xfrm>
            <a:off x="7275557" y="126292"/>
            <a:ext cx="3453862" cy="4420334"/>
            <a:chOff x="9643314" y="595558"/>
            <a:chExt cx="3453862" cy="442033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2A91AF43-4F6A-4BFE-A2DA-F201A3EA4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2377" y="595558"/>
              <a:ext cx="3334799" cy="4344417"/>
            </a:xfrm>
            <a:prstGeom prst="rect">
              <a:avLst/>
            </a:prstGeom>
          </p:spPr>
        </p:pic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06B29609-2223-4704-A303-684A88F954E0}"/>
                </a:ext>
              </a:extLst>
            </p:cNvPr>
            <p:cNvSpPr/>
            <p:nvPr/>
          </p:nvSpPr>
          <p:spPr>
            <a:xfrm>
              <a:off x="9643314" y="4777767"/>
              <a:ext cx="238125" cy="2381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</a:p>
          </p:txBody>
        </p:sp>
      </p:grpSp>
      <p:sp>
        <p:nvSpPr>
          <p:cNvPr id="32" name="Ellipse 31">
            <a:extLst>
              <a:ext uri="{FF2B5EF4-FFF2-40B4-BE49-F238E27FC236}">
                <a16:creationId xmlns:a16="http://schemas.microsoft.com/office/drawing/2014/main" id="{D5B43A51-E4ED-4A65-912B-85B2E8ED8070}"/>
              </a:ext>
            </a:extLst>
          </p:cNvPr>
          <p:cNvSpPr/>
          <p:nvPr/>
        </p:nvSpPr>
        <p:spPr>
          <a:xfrm>
            <a:off x="8313769" y="870259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4.1</a:t>
            </a: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42850773-530A-4731-BC04-6F341E3409F2}"/>
              </a:ext>
            </a:extLst>
          </p:cNvPr>
          <p:cNvSpPr/>
          <p:nvPr/>
        </p:nvSpPr>
        <p:spPr>
          <a:xfrm>
            <a:off x="9434598" y="2069900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4.2</a:t>
            </a: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225DA54B-94E1-4F65-BA7C-C52E9D246D71}"/>
              </a:ext>
            </a:extLst>
          </p:cNvPr>
          <p:cNvSpPr/>
          <p:nvPr/>
        </p:nvSpPr>
        <p:spPr>
          <a:xfrm>
            <a:off x="9196473" y="2571909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4.3</a:t>
            </a:r>
          </a:p>
        </p:txBody>
      </p:sp>
    </p:spTree>
    <p:extLst>
      <p:ext uri="{BB962C8B-B14F-4D97-AF65-F5344CB8AC3E}">
        <p14:creationId xmlns:p14="http://schemas.microsoft.com/office/powerpoint/2010/main" val="2587275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021ACC2-7434-4D68-8AE4-DBD6BDDC9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524" y="301670"/>
            <a:ext cx="9254592" cy="625465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9FD6E7B2-771D-4DA1-B64E-D4D5829C0DDC}"/>
              </a:ext>
            </a:extLst>
          </p:cNvPr>
          <p:cNvSpPr/>
          <p:nvPr/>
        </p:nvSpPr>
        <p:spPr>
          <a:xfrm>
            <a:off x="3329796" y="362309"/>
            <a:ext cx="1035170" cy="1380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5C7B450-1B2E-4161-AB38-95E6125926B4}"/>
              </a:ext>
            </a:extLst>
          </p:cNvPr>
          <p:cNvSpPr/>
          <p:nvPr/>
        </p:nvSpPr>
        <p:spPr>
          <a:xfrm>
            <a:off x="7902217" y="3606586"/>
            <a:ext cx="823104" cy="316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4065711-3DD1-45D4-936D-92C552DB4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65" y="3606586"/>
            <a:ext cx="3976576" cy="301038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DF11FEA-C048-4C20-AEB6-18955EAC24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0747" y="3606585"/>
            <a:ext cx="3976577" cy="3010381"/>
          </a:xfrm>
          <a:prstGeom prst="rect">
            <a:avLst/>
          </a:prstGeom>
        </p:spPr>
      </p:pic>
      <p:sp>
        <p:nvSpPr>
          <p:cNvPr id="17" name="Ellipse 16">
            <a:extLst>
              <a:ext uri="{FF2B5EF4-FFF2-40B4-BE49-F238E27FC236}">
                <a16:creationId xmlns:a16="http://schemas.microsoft.com/office/drawing/2014/main" id="{C9738D7F-7AF3-458D-B427-57F3C1142A26}"/>
              </a:ext>
            </a:extLst>
          </p:cNvPr>
          <p:cNvSpPr/>
          <p:nvPr/>
        </p:nvSpPr>
        <p:spPr>
          <a:xfrm>
            <a:off x="526502" y="6497903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7DD9E9F0-A888-4EDE-9FE6-29225D9C6D75}"/>
              </a:ext>
            </a:extLst>
          </p:cNvPr>
          <p:cNvSpPr/>
          <p:nvPr/>
        </p:nvSpPr>
        <p:spPr>
          <a:xfrm>
            <a:off x="4981684" y="6497903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19" name="Legende: mit gebogener Linie 18">
            <a:extLst>
              <a:ext uri="{FF2B5EF4-FFF2-40B4-BE49-F238E27FC236}">
                <a16:creationId xmlns:a16="http://schemas.microsoft.com/office/drawing/2014/main" id="{F8CC6DF2-A11C-4530-8427-D2B6A7DCEA1E}"/>
              </a:ext>
            </a:extLst>
          </p:cNvPr>
          <p:cNvSpPr/>
          <p:nvPr/>
        </p:nvSpPr>
        <p:spPr>
          <a:xfrm flipH="1">
            <a:off x="3329794" y="1367107"/>
            <a:ext cx="3511589" cy="55694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890"/>
              <a:gd name="adj6" fmla="val -32029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 Draw connection between input provider and tool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35D8B99-17DA-42BF-8E02-B2FC14A44854}"/>
              </a:ext>
            </a:extLst>
          </p:cNvPr>
          <p:cNvCxnSpPr/>
          <p:nvPr/>
        </p:nvCxnSpPr>
        <p:spPr>
          <a:xfrm flipV="1">
            <a:off x="3409950" y="2047875"/>
            <a:ext cx="304800" cy="638175"/>
          </a:xfrm>
          <a:prstGeom prst="lin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E4A957F-ADC6-4D0D-8EED-8CA347733818}"/>
              </a:ext>
            </a:extLst>
          </p:cNvPr>
          <p:cNvCxnSpPr>
            <a:cxnSpLocks/>
          </p:cNvCxnSpPr>
          <p:nvPr/>
        </p:nvCxnSpPr>
        <p:spPr>
          <a:xfrm flipH="1" flipV="1">
            <a:off x="3867150" y="2047875"/>
            <a:ext cx="171450" cy="638175"/>
          </a:xfrm>
          <a:prstGeom prst="lin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8C190E25-7CAD-4648-AA62-D3D7E3205CBA}"/>
              </a:ext>
            </a:extLst>
          </p:cNvPr>
          <p:cNvSpPr/>
          <p:nvPr/>
        </p:nvSpPr>
        <p:spPr>
          <a:xfrm>
            <a:off x="9313894" y="1348057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1.1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A13FBF45-F1AC-47E1-B7C4-FED84EEF280B}"/>
              </a:ext>
            </a:extLst>
          </p:cNvPr>
          <p:cNvSpPr/>
          <p:nvPr/>
        </p:nvSpPr>
        <p:spPr>
          <a:xfrm>
            <a:off x="3433763" y="2265255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1.2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38606985-50A7-4724-B0FB-48B4F4489403}"/>
              </a:ext>
            </a:extLst>
          </p:cNvPr>
          <p:cNvSpPr/>
          <p:nvPr/>
        </p:nvSpPr>
        <p:spPr>
          <a:xfrm>
            <a:off x="3800475" y="2128837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1.3</a:t>
            </a:r>
          </a:p>
        </p:txBody>
      </p:sp>
      <p:sp>
        <p:nvSpPr>
          <p:cNvPr id="37" name="Legende: mit gebogener Linie 36">
            <a:extLst>
              <a:ext uri="{FF2B5EF4-FFF2-40B4-BE49-F238E27FC236}">
                <a16:creationId xmlns:a16="http://schemas.microsoft.com/office/drawing/2014/main" id="{8ECD2363-9BDA-40E4-994E-6C5A5D880734}"/>
              </a:ext>
            </a:extLst>
          </p:cNvPr>
          <p:cNvSpPr/>
          <p:nvPr/>
        </p:nvSpPr>
        <p:spPr>
          <a:xfrm flipH="1">
            <a:off x="5565735" y="1986783"/>
            <a:ext cx="3511589" cy="55694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3724"/>
              <a:gd name="adj6" fmla="val 249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(3) Draw connection between input provider and tool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F7952219-BFB2-4FC8-93A3-10D3BBDD487D}"/>
              </a:ext>
            </a:extLst>
          </p:cNvPr>
          <p:cNvSpPr/>
          <p:nvPr/>
        </p:nvSpPr>
        <p:spPr>
          <a:xfrm>
            <a:off x="9618694" y="1348057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3.1</a:t>
            </a: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C14FE2F9-7AFB-4C09-86DE-5405054DF1F9}"/>
              </a:ext>
            </a:extLst>
          </p:cNvPr>
          <p:cNvCxnSpPr>
            <a:cxnSpLocks/>
          </p:cNvCxnSpPr>
          <p:nvPr/>
        </p:nvCxnSpPr>
        <p:spPr>
          <a:xfrm flipV="1">
            <a:off x="4487746" y="2127143"/>
            <a:ext cx="963430" cy="416583"/>
          </a:xfrm>
          <a:prstGeom prst="lin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F1C99FDF-0237-4916-ABAD-B510B101C251}"/>
              </a:ext>
            </a:extLst>
          </p:cNvPr>
          <p:cNvCxnSpPr>
            <a:cxnSpLocks/>
          </p:cNvCxnSpPr>
          <p:nvPr/>
        </p:nvCxnSpPr>
        <p:spPr>
          <a:xfrm flipV="1">
            <a:off x="5241885" y="2348735"/>
            <a:ext cx="221514" cy="337315"/>
          </a:xfrm>
          <a:prstGeom prst="lin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24E5C794-61A0-47EF-8F11-D57B0028B3A6}"/>
              </a:ext>
            </a:extLst>
          </p:cNvPr>
          <p:cNvSpPr/>
          <p:nvPr/>
        </p:nvSpPr>
        <p:spPr>
          <a:xfrm>
            <a:off x="4877497" y="2193732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3.2</a:t>
            </a: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CD66CBBD-582B-464A-9093-7617606B8C3B}"/>
              </a:ext>
            </a:extLst>
          </p:cNvPr>
          <p:cNvSpPr/>
          <p:nvPr/>
        </p:nvSpPr>
        <p:spPr>
          <a:xfrm>
            <a:off x="5230181" y="2431857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3.3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0DE44C59-E0D5-4F5F-A25A-E93554D74288}"/>
              </a:ext>
            </a:extLst>
          </p:cNvPr>
          <p:cNvSpPr txBox="1"/>
          <p:nvPr/>
        </p:nvSpPr>
        <p:spPr>
          <a:xfrm>
            <a:off x="8313769" y="165838"/>
            <a:ext cx="3698281" cy="39294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361950" indent="-361950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266700" indent="-266700"/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🛈 </a:t>
            </a:r>
            <a:r>
              <a:rPr lang="en-US" sz="1600" i="1" dirty="0" err="1"/>
              <a:t>Ctrl+S</a:t>
            </a:r>
            <a:r>
              <a:rPr lang="en-US" sz="1600" i="1" dirty="0"/>
              <a:t> </a:t>
            </a:r>
            <a:r>
              <a:rPr lang="en-US" sz="1600" dirty="0"/>
              <a:t>to remove red error-indicators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554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FFE5FE0-06BA-48BB-94B1-70D1106A0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7496175" cy="506624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167FCB6E-6694-4BE2-A758-267C95E04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825" y="1791757"/>
            <a:ext cx="7496175" cy="5066242"/>
          </a:xfrm>
          <a:prstGeom prst="rect">
            <a:avLst/>
          </a:prstGeom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73FECEE-55D6-4835-A15F-72D2EEADCF66}"/>
              </a:ext>
            </a:extLst>
          </p:cNvPr>
          <p:cNvCxnSpPr>
            <a:cxnSpLocks/>
          </p:cNvCxnSpPr>
          <p:nvPr/>
        </p:nvCxnSpPr>
        <p:spPr>
          <a:xfrm flipH="1" flipV="1">
            <a:off x="2657475" y="504825"/>
            <a:ext cx="3714751" cy="188595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lgDash"/>
            <a:headEnd type="stealth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F963B076-EB0D-466A-99B8-883EA9700015}"/>
              </a:ext>
            </a:extLst>
          </p:cNvPr>
          <p:cNvSpPr/>
          <p:nvPr/>
        </p:nvSpPr>
        <p:spPr>
          <a:xfrm>
            <a:off x="4791075" y="1534451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0BEA502-CB35-4ECB-B68F-7F53115264EE}"/>
              </a:ext>
            </a:extLst>
          </p:cNvPr>
          <p:cNvSpPr txBox="1"/>
          <p:nvPr/>
        </p:nvSpPr>
        <p:spPr>
          <a:xfrm rot="1608772">
            <a:off x="2835337" y="1119049"/>
            <a:ext cx="20160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run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workflow</a:t>
            </a:r>
            <a:endParaRPr lang="de-DE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C128883-5D37-4885-A897-9FA3823F1B4A}"/>
              </a:ext>
            </a:extLst>
          </p:cNvPr>
          <p:cNvSpPr/>
          <p:nvPr/>
        </p:nvSpPr>
        <p:spPr>
          <a:xfrm>
            <a:off x="6372225" y="5886449"/>
            <a:ext cx="3333750" cy="600075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8126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039DCBAA-37D1-4DF5-A660-1C0A13248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341" y="0"/>
            <a:ext cx="10147317" cy="6858000"/>
          </a:xfrm>
          <a:prstGeom prst="rect">
            <a:avLst/>
          </a:prstGeom>
        </p:spPr>
      </p:pic>
      <p:sp>
        <p:nvSpPr>
          <p:cNvPr id="6" name="Legende: mit gebogener Linie 5">
            <a:extLst>
              <a:ext uri="{FF2B5EF4-FFF2-40B4-BE49-F238E27FC236}">
                <a16:creationId xmlns:a16="http://schemas.microsoft.com/office/drawing/2014/main" id="{FBC65823-C374-4536-B115-08CBD425B1EA}"/>
              </a:ext>
            </a:extLst>
          </p:cNvPr>
          <p:cNvSpPr/>
          <p:nvPr/>
        </p:nvSpPr>
        <p:spPr>
          <a:xfrm>
            <a:off x="5952405" y="4358813"/>
            <a:ext cx="3382095" cy="31668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34620"/>
              <a:gd name="adj6" fmla="val -22530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 Select Workflow Data Browser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Legende: mit gebogener Linie 6">
            <a:extLst>
              <a:ext uri="{FF2B5EF4-FFF2-40B4-BE49-F238E27FC236}">
                <a16:creationId xmlns:a16="http://schemas.microsoft.com/office/drawing/2014/main" id="{6B5231B2-1867-42AF-92C6-DFE17EB8FBE3}"/>
              </a:ext>
            </a:extLst>
          </p:cNvPr>
          <p:cNvSpPr/>
          <p:nvPr/>
        </p:nvSpPr>
        <p:spPr>
          <a:xfrm flipH="1">
            <a:off x="7295430" y="3025313"/>
            <a:ext cx="1296120" cy="31668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10517"/>
              <a:gd name="adj6" fmla="val -74302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 Refresh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Legende: mit gebogener Linie 8">
            <a:extLst>
              <a:ext uri="{FF2B5EF4-FFF2-40B4-BE49-F238E27FC236}">
                <a16:creationId xmlns:a16="http://schemas.microsoft.com/office/drawing/2014/main" id="{130FE541-BA5F-44CE-9EC7-A8A26A3019A4}"/>
              </a:ext>
            </a:extLst>
          </p:cNvPr>
          <p:cNvSpPr/>
          <p:nvPr/>
        </p:nvSpPr>
        <p:spPr>
          <a:xfrm>
            <a:off x="5227785" y="5375624"/>
            <a:ext cx="3791670" cy="31668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1856"/>
              <a:gd name="adj6" fmla="val -47148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(3) Inspect input to the Output Writer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660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3671580-9827-40FB-86F3-D661B48B3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209" y="0"/>
            <a:ext cx="6703581" cy="6858000"/>
          </a:xfrm>
          <a:prstGeom prst="rect">
            <a:avLst/>
          </a:prstGeom>
        </p:spPr>
      </p:pic>
      <p:sp>
        <p:nvSpPr>
          <p:cNvPr id="2" name="Legende: mit gebogener Linie 1">
            <a:extLst>
              <a:ext uri="{FF2B5EF4-FFF2-40B4-BE49-F238E27FC236}">
                <a16:creationId xmlns:a16="http://schemas.microsoft.com/office/drawing/2014/main" id="{9C69A48E-97C3-401D-8308-F90809E32475}"/>
              </a:ext>
            </a:extLst>
          </p:cNvPr>
          <p:cNvSpPr/>
          <p:nvPr/>
        </p:nvSpPr>
        <p:spPr>
          <a:xfrm>
            <a:off x="7647564" y="1714500"/>
            <a:ext cx="3905251" cy="95393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5231"/>
              <a:gd name="adj6" fmla="val -65692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 In this example we use the "common tool configuration".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Legende: mit gebogener Linie 4">
            <a:extLst>
              <a:ext uri="{FF2B5EF4-FFF2-40B4-BE49-F238E27FC236}">
                <a16:creationId xmlns:a16="http://schemas.microsoft.com/office/drawing/2014/main" id="{E4FFC599-1FBE-4C53-8FB6-E74EFA874B24}"/>
              </a:ext>
            </a:extLst>
          </p:cNvPr>
          <p:cNvSpPr/>
          <p:nvPr/>
        </p:nvSpPr>
        <p:spPr>
          <a:xfrm>
            <a:off x="7647564" y="4666531"/>
            <a:ext cx="1882199" cy="52459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75254"/>
              <a:gd name="adj6" fmla="val -65186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 Click “Next &gt;”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311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1638617-F1D2-48A0-83AF-5A0E71A96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209" y="0"/>
            <a:ext cx="6703581" cy="6858000"/>
          </a:xfrm>
          <a:prstGeom prst="rect">
            <a:avLst/>
          </a:prstGeom>
        </p:spPr>
      </p:pic>
      <p:sp>
        <p:nvSpPr>
          <p:cNvPr id="4" name="Legende: mit gebogener Linie 3">
            <a:extLst>
              <a:ext uri="{FF2B5EF4-FFF2-40B4-BE49-F238E27FC236}">
                <a16:creationId xmlns:a16="http://schemas.microsoft.com/office/drawing/2014/main" id="{1F41DB0F-ED1D-4356-ADFF-165C15D5C693}"/>
              </a:ext>
            </a:extLst>
          </p:cNvPr>
          <p:cNvSpPr/>
          <p:nvPr/>
        </p:nvSpPr>
        <p:spPr>
          <a:xfrm>
            <a:off x="7914264" y="276225"/>
            <a:ext cx="2687061" cy="4857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7716"/>
              <a:gd name="adj6" fmla="val -118096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 Provide you tool name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Legende: mit gebogener Linie 4">
            <a:extLst>
              <a:ext uri="{FF2B5EF4-FFF2-40B4-BE49-F238E27FC236}">
                <a16:creationId xmlns:a16="http://schemas.microsoft.com/office/drawing/2014/main" id="{A4BE9D04-77E2-415A-BF95-2D3E915EA884}"/>
              </a:ext>
            </a:extLst>
          </p:cNvPr>
          <p:cNvSpPr/>
          <p:nvPr/>
        </p:nvSpPr>
        <p:spPr>
          <a:xfrm>
            <a:off x="8457189" y="885825"/>
            <a:ext cx="2687061" cy="4857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8892"/>
              <a:gd name="adj6" fmla="val -14822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 Choose a pretty icon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Legende: mit gebogener Linie 5">
            <a:extLst>
              <a:ext uri="{FF2B5EF4-FFF2-40B4-BE49-F238E27FC236}">
                <a16:creationId xmlns:a16="http://schemas.microsoft.com/office/drawing/2014/main" id="{0E668904-9C80-4092-814E-8A8890E65822}"/>
              </a:ext>
            </a:extLst>
          </p:cNvPr>
          <p:cNvSpPr/>
          <p:nvPr/>
        </p:nvSpPr>
        <p:spPr>
          <a:xfrm>
            <a:off x="8304284" y="1914524"/>
            <a:ext cx="2982841" cy="129540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8"/>
              <a:gd name="adj6" fmla="val -12418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(3) Your tool palette might be structured by groups: </a:t>
            </a:r>
          </a:p>
          <a:p>
            <a:pPr marL="361950" indent="-361950"/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35F74768-FC2C-40BD-ADB8-5D1BD5BE9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9007" y="2609784"/>
            <a:ext cx="1562318" cy="476316"/>
          </a:xfrm>
          <a:prstGeom prst="rect">
            <a:avLst/>
          </a:prstGeom>
        </p:spPr>
      </p:pic>
      <p:sp>
        <p:nvSpPr>
          <p:cNvPr id="8" name="Legende: mit gebogener Linie 7">
            <a:extLst>
              <a:ext uri="{FF2B5EF4-FFF2-40B4-BE49-F238E27FC236}">
                <a16:creationId xmlns:a16="http://schemas.microsoft.com/office/drawing/2014/main" id="{85D27878-2D09-4833-98C2-E4814CB69642}"/>
              </a:ext>
            </a:extLst>
          </p:cNvPr>
          <p:cNvSpPr/>
          <p:nvPr/>
        </p:nvSpPr>
        <p:spPr>
          <a:xfrm>
            <a:off x="8304284" y="3509897"/>
            <a:ext cx="2687061" cy="4857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70716"/>
              <a:gd name="adj6" fmla="val -113488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(4) Link a documentation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Legende: mit gebogener Linie 8">
            <a:extLst>
              <a:ext uri="{FF2B5EF4-FFF2-40B4-BE49-F238E27FC236}">
                <a16:creationId xmlns:a16="http://schemas.microsoft.com/office/drawing/2014/main" id="{CD811258-DCCA-4427-B8DC-F25BFA909EDC}"/>
              </a:ext>
            </a:extLst>
          </p:cNvPr>
          <p:cNvSpPr/>
          <p:nvPr/>
        </p:nvSpPr>
        <p:spPr>
          <a:xfrm>
            <a:off x="8476635" y="4295644"/>
            <a:ext cx="2687061" cy="4857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68755"/>
              <a:gd name="adj6" fmla="val -115260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(5) Add description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Legende: mit gebogener Linie 9">
            <a:extLst>
              <a:ext uri="{FF2B5EF4-FFF2-40B4-BE49-F238E27FC236}">
                <a16:creationId xmlns:a16="http://schemas.microsoft.com/office/drawing/2014/main" id="{3EBAF4A1-E598-4705-B3F8-96AFA94F3B6D}"/>
              </a:ext>
            </a:extLst>
          </p:cNvPr>
          <p:cNvSpPr/>
          <p:nvPr/>
        </p:nvSpPr>
        <p:spPr>
          <a:xfrm>
            <a:off x="7228751" y="5081391"/>
            <a:ext cx="3153499" cy="4857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8500"/>
              <a:gd name="adj6" fmla="val -11029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(6) Provide contact information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Legende: mit gebogener Linie 10">
            <a:extLst>
              <a:ext uri="{FF2B5EF4-FFF2-40B4-BE49-F238E27FC236}">
                <a16:creationId xmlns:a16="http://schemas.microsoft.com/office/drawing/2014/main" id="{2A347F51-3AF2-46D7-A371-C23CA83AB280}"/>
              </a:ext>
            </a:extLst>
          </p:cNvPr>
          <p:cNvSpPr/>
          <p:nvPr/>
        </p:nvSpPr>
        <p:spPr>
          <a:xfrm>
            <a:off x="7159576" y="5867138"/>
            <a:ext cx="1144708" cy="34544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1852"/>
              <a:gd name="adj6" fmla="val -6038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(7) Next &gt;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536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07C25EE-8048-498E-A2CA-3A24B00B5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209" y="0"/>
            <a:ext cx="6703581" cy="68580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A157F05A-77BD-4587-BC80-D3F7E8652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362" y="1814512"/>
            <a:ext cx="3343275" cy="32289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Legende: mit gebogener Linie 4">
            <a:extLst>
              <a:ext uri="{FF2B5EF4-FFF2-40B4-BE49-F238E27FC236}">
                <a16:creationId xmlns:a16="http://schemas.microsoft.com/office/drawing/2014/main" id="{5BD74673-6040-4910-BBD5-1B4E3A7EA086}"/>
              </a:ext>
            </a:extLst>
          </p:cNvPr>
          <p:cNvSpPr/>
          <p:nvPr/>
        </p:nvSpPr>
        <p:spPr>
          <a:xfrm>
            <a:off x="8438139" y="219075"/>
            <a:ext cx="2687061" cy="4857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7716"/>
              <a:gd name="adj6" fmla="val 1802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 Click “Add”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Legende: mit gebogener Linie 5">
            <a:extLst>
              <a:ext uri="{FF2B5EF4-FFF2-40B4-BE49-F238E27FC236}">
                <a16:creationId xmlns:a16="http://schemas.microsoft.com/office/drawing/2014/main" id="{43592933-198A-4CF0-980A-D7B6958D81FF}"/>
              </a:ext>
            </a:extLst>
          </p:cNvPr>
          <p:cNvSpPr/>
          <p:nvPr/>
        </p:nvSpPr>
        <p:spPr>
          <a:xfrm>
            <a:off x="8408554" y="2762250"/>
            <a:ext cx="2687061" cy="66675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9259"/>
              <a:gd name="adj6" fmla="val -54645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 Define RCE input variable of type “File”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Legende: mit gebogener Linie 6">
            <a:extLst>
              <a:ext uri="{FF2B5EF4-FFF2-40B4-BE49-F238E27FC236}">
                <a16:creationId xmlns:a16="http://schemas.microsoft.com/office/drawing/2014/main" id="{D2A19678-DDE0-424E-96A2-32EA17BC7650}"/>
              </a:ext>
            </a:extLst>
          </p:cNvPr>
          <p:cNvSpPr/>
          <p:nvPr/>
        </p:nvSpPr>
        <p:spPr>
          <a:xfrm>
            <a:off x="9084828" y="4143375"/>
            <a:ext cx="3002397" cy="66675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7830"/>
              <a:gd name="adj6" fmla="val -57126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(3) Choose these file handling settings and click “OK”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Legende: mit gebogener Linie 8">
            <a:extLst>
              <a:ext uri="{FF2B5EF4-FFF2-40B4-BE49-F238E27FC236}">
                <a16:creationId xmlns:a16="http://schemas.microsoft.com/office/drawing/2014/main" id="{2344816B-E512-4C7D-B96D-0EF0724E15EC}"/>
              </a:ext>
            </a:extLst>
          </p:cNvPr>
          <p:cNvSpPr/>
          <p:nvPr/>
        </p:nvSpPr>
        <p:spPr>
          <a:xfrm>
            <a:off x="7159576" y="5867138"/>
            <a:ext cx="1144708" cy="34544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1852"/>
              <a:gd name="adj6" fmla="val -6038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(4) Next &gt;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145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9444D39-DC35-48A0-914E-B29B0F5E8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209" y="0"/>
            <a:ext cx="6703581" cy="68580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973C11FF-A82B-469E-B27C-AB8DB6126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825" y="2681287"/>
            <a:ext cx="2038350" cy="1495425"/>
          </a:xfrm>
          <a:prstGeom prst="rect">
            <a:avLst/>
          </a:prstGeom>
        </p:spPr>
      </p:pic>
      <p:sp>
        <p:nvSpPr>
          <p:cNvPr id="5" name="Legende: mit gebogener Linie 4">
            <a:extLst>
              <a:ext uri="{FF2B5EF4-FFF2-40B4-BE49-F238E27FC236}">
                <a16:creationId xmlns:a16="http://schemas.microsoft.com/office/drawing/2014/main" id="{9E1C5306-140C-4273-81FA-90C181774901}"/>
              </a:ext>
            </a:extLst>
          </p:cNvPr>
          <p:cNvSpPr/>
          <p:nvPr/>
        </p:nvSpPr>
        <p:spPr>
          <a:xfrm>
            <a:off x="8438139" y="219075"/>
            <a:ext cx="2687061" cy="4857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7716"/>
              <a:gd name="adj6" fmla="val 1802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 Click “Add”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Legende: mit gebogener Linie 5">
            <a:extLst>
              <a:ext uri="{FF2B5EF4-FFF2-40B4-BE49-F238E27FC236}">
                <a16:creationId xmlns:a16="http://schemas.microsoft.com/office/drawing/2014/main" id="{7A0D30F2-7608-49C4-B435-550C35D07995}"/>
              </a:ext>
            </a:extLst>
          </p:cNvPr>
          <p:cNvSpPr/>
          <p:nvPr/>
        </p:nvSpPr>
        <p:spPr>
          <a:xfrm>
            <a:off x="8408554" y="2762250"/>
            <a:ext cx="2687061" cy="66675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3598"/>
              <a:gd name="adj6" fmla="val -5287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 Define RCE output variable of type “File”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Legende: mit gebogener Linie 7">
            <a:extLst>
              <a:ext uri="{FF2B5EF4-FFF2-40B4-BE49-F238E27FC236}">
                <a16:creationId xmlns:a16="http://schemas.microsoft.com/office/drawing/2014/main" id="{81C38697-F265-41A2-988F-618765B3218D}"/>
              </a:ext>
            </a:extLst>
          </p:cNvPr>
          <p:cNvSpPr/>
          <p:nvPr/>
        </p:nvSpPr>
        <p:spPr>
          <a:xfrm>
            <a:off x="7159576" y="5867138"/>
            <a:ext cx="1144708" cy="34544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1852"/>
              <a:gd name="adj6" fmla="val -6038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(3) Next &gt;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91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05DCB1A-1B25-41AD-A09E-2BBB6AC82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209" y="0"/>
            <a:ext cx="6703581" cy="6858000"/>
          </a:xfrm>
          <a:prstGeom prst="rect">
            <a:avLst/>
          </a:prstGeom>
        </p:spPr>
      </p:pic>
      <p:sp>
        <p:nvSpPr>
          <p:cNvPr id="5" name="Legende: mit gebogener Linie 4">
            <a:extLst>
              <a:ext uri="{FF2B5EF4-FFF2-40B4-BE49-F238E27FC236}">
                <a16:creationId xmlns:a16="http://schemas.microsoft.com/office/drawing/2014/main" id="{7D891340-252A-4100-B034-7CACE8F5E795}"/>
              </a:ext>
            </a:extLst>
          </p:cNvPr>
          <p:cNvSpPr/>
          <p:nvPr/>
        </p:nvSpPr>
        <p:spPr>
          <a:xfrm>
            <a:off x="8408554" y="2762250"/>
            <a:ext cx="2135621" cy="42862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3598"/>
              <a:gd name="adj6" fmla="val -5287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Nothing to do …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Legende: mit gebogener Linie 6">
            <a:extLst>
              <a:ext uri="{FF2B5EF4-FFF2-40B4-BE49-F238E27FC236}">
                <a16:creationId xmlns:a16="http://schemas.microsoft.com/office/drawing/2014/main" id="{8440A918-20E8-453E-896F-A3FD149C4103}"/>
              </a:ext>
            </a:extLst>
          </p:cNvPr>
          <p:cNvSpPr/>
          <p:nvPr/>
        </p:nvSpPr>
        <p:spPr>
          <a:xfrm>
            <a:off x="7159576" y="5867138"/>
            <a:ext cx="1144708" cy="34544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1852"/>
              <a:gd name="adj6" fmla="val -6038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 Next &gt;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836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8C47F0B-6074-4C10-A29E-FBD99A26E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209" y="0"/>
            <a:ext cx="6703581" cy="68580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30D7328-0542-41C4-96E4-1CCE3BD44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627" y="1462177"/>
            <a:ext cx="5581650" cy="28670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Legende: mit gebogener Linie 4">
            <a:extLst>
              <a:ext uri="{FF2B5EF4-FFF2-40B4-BE49-F238E27FC236}">
                <a16:creationId xmlns:a16="http://schemas.microsoft.com/office/drawing/2014/main" id="{59CE9C22-25FE-4BBE-B8B7-8DDF0B1EE3C7}"/>
              </a:ext>
            </a:extLst>
          </p:cNvPr>
          <p:cNvSpPr/>
          <p:nvPr/>
        </p:nvSpPr>
        <p:spPr>
          <a:xfrm>
            <a:off x="9236690" y="586595"/>
            <a:ext cx="2687061" cy="34937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3038"/>
              <a:gd name="adj6" fmla="val -11948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 Add launch setting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Legende: mit gebogener Linie 5">
            <a:extLst>
              <a:ext uri="{FF2B5EF4-FFF2-40B4-BE49-F238E27FC236}">
                <a16:creationId xmlns:a16="http://schemas.microsoft.com/office/drawing/2014/main" id="{A3C3954A-7B77-4FF9-9A10-13C05268B3FE}"/>
              </a:ext>
            </a:extLst>
          </p:cNvPr>
          <p:cNvSpPr/>
          <p:nvPr/>
        </p:nvSpPr>
        <p:spPr>
          <a:xfrm flipH="1">
            <a:off x="1478135" y="2543441"/>
            <a:ext cx="2687061" cy="34937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45973"/>
              <a:gd name="adj6" fmla="val -45336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 Point to tool directory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Legende: mit gebogener Linie 6">
            <a:extLst>
              <a:ext uri="{FF2B5EF4-FFF2-40B4-BE49-F238E27FC236}">
                <a16:creationId xmlns:a16="http://schemas.microsoft.com/office/drawing/2014/main" id="{4440B103-8068-4882-865F-FEA75BFE056B}"/>
              </a:ext>
            </a:extLst>
          </p:cNvPr>
          <p:cNvSpPr/>
          <p:nvPr/>
        </p:nvSpPr>
        <p:spPr>
          <a:xfrm flipH="1">
            <a:off x="1478134" y="3015018"/>
            <a:ext cx="2687061" cy="34937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05232"/>
              <a:gd name="adj6" fmla="val -4437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(3) Select tool version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Legende: mit gebogener Linie 7">
            <a:extLst>
              <a:ext uri="{FF2B5EF4-FFF2-40B4-BE49-F238E27FC236}">
                <a16:creationId xmlns:a16="http://schemas.microsoft.com/office/drawing/2014/main" id="{8E670E2A-E1C0-4F01-940A-C2A9837A75A5}"/>
              </a:ext>
            </a:extLst>
          </p:cNvPr>
          <p:cNvSpPr/>
          <p:nvPr/>
        </p:nvSpPr>
        <p:spPr>
          <a:xfrm flipH="1">
            <a:off x="1112807" y="3508794"/>
            <a:ext cx="3052385" cy="34937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21963"/>
              <a:gd name="adj6" fmla="val -50422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(4) Select checkboxes like this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Legende: mit gebogener Linie 8">
            <a:extLst>
              <a:ext uri="{FF2B5EF4-FFF2-40B4-BE49-F238E27FC236}">
                <a16:creationId xmlns:a16="http://schemas.microsoft.com/office/drawing/2014/main" id="{6DFFFDAA-E02F-4661-BE8E-1EA1A45E93D7}"/>
              </a:ext>
            </a:extLst>
          </p:cNvPr>
          <p:cNvSpPr/>
          <p:nvPr/>
        </p:nvSpPr>
        <p:spPr>
          <a:xfrm flipH="1">
            <a:off x="268246" y="5360597"/>
            <a:ext cx="3052385" cy="53987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6682"/>
              <a:gd name="adj6" fmla="val -21596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(5) Select your preferred copying behavior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Legende: mit gebogener Linie 9">
            <a:extLst>
              <a:ext uri="{FF2B5EF4-FFF2-40B4-BE49-F238E27FC236}">
                <a16:creationId xmlns:a16="http://schemas.microsoft.com/office/drawing/2014/main" id="{0A79809A-AB8D-401D-85F3-83B569C17323}"/>
              </a:ext>
            </a:extLst>
          </p:cNvPr>
          <p:cNvSpPr/>
          <p:nvPr/>
        </p:nvSpPr>
        <p:spPr>
          <a:xfrm>
            <a:off x="8871366" y="5185911"/>
            <a:ext cx="3052385" cy="34937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0470"/>
              <a:gd name="adj6" fmla="val -44205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(6) Convenient for debugging…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Legende: mit gebogener Linie 12">
            <a:extLst>
              <a:ext uri="{FF2B5EF4-FFF2-40B4-BE49-F238E27FC236}">
                <a16:creationId xmlns:a16="http://schemas.microsoft.com/office/drawing/2014/main" id="{1857FAED-6FDE-49D7-8B86-AAEA71B46168}"/>
              </a:ext>
            </a:extLst>
          </p:cNvPr>
          <p:cNvSpPr/>
          <p:nvPr/>
        </p:nvSpPr>
        <p:spPr>
          <a:xfrm>
            <a:off x="7159576" y="5867138"/>
            <a:ext cx="1144708" cy="34544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1852"/>
              <a:gd name="adj6" fmla="val -6038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(7) Next &gt;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036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B4ACF704-C2EF-43B2-8B68-3529E747FB45}"/>
              </a:ext>
            </a:extLst>
          </p:cNvPr>
          <p:cNvSpPr/>
          <p:nvPr/>
        </p:nvSpPr>
        <p:spPr>
          <a:xfrm>
            <a:off x="228600" y="536138"/>
            <a:ext cx="48514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de-DE" sz="1200" dirty="0">
                <a:latin typeface="Courier"/>
              </a:rPr>
              <a:t>C:\ProgramData\mambaforge\Scripts\activate.bat </a:t>
            </a:r>
            <a:r>
              <a:rPr lang="de-DE" sz="1200" dirty="0" err="1">
                <a:latin typeface="Courier"/>
              </a:rPr>
              <a:t>cpacsSeminar</a:t>
            </a:r>
            <a:endParaRPr lang="de-DE" sz="1200" dirty="0">
              <a:latin typeface="Courier"/>
            </a:endParaRPr>
          </a:p>
          <a:p>
            <a:r>
              <a:rPr lang="de-DE" sz="1200" dirty="0" err="1">
                <a:latin typeface="Courier"/>
              </a:rPr>
              <a:t>python</a:t>
            </a:r>
            <a:r>
              <a:rPr lang="de-DE" sz="1200" dirty="0">
                <a:latin typeface="Courier"/>
              </a:rPr>
              <a:t> "${</a:t>
            </a:r>
            <a:r>
              <a:rPr lang="de-DE" sz="1200" dirty="0" err="1">
                <a:latin typeface="Courier"/>
              </a:rPr>
              <a:t>dir:tool</a:t>
            </a:r>
            <a:r>
              <a:rPr lang="de-DE" sz="1200" dirty="0">
                <a:latin typeface="Courier"/>
              </a:rPr>
              <a:t>}"\run.py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9FA3636-9084-445F-BE0A-8DAE2E453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419" y="0"/>
            <a:ext cx="6703581" cy="6858000"/>
          </a:xfrm>
          <a:prstGeom prst="rect">
            <a:avLst/>
          </a:prstGeom>
        </p:spPr>
      </p:pic>
      <p:sp>
        <p:nvSpPr>
          <p:cNvPr id="4" name="Legende: mit gebogener Linie 3">
            <a:extLst>
              <a:ext uri="{FF2B5EF4-FFF2-40B4-BE49-F238E27FC236}">
                <a16:creationId xmlns:a16="http://schemas.microsoft.com/office/drawing/2014/main" id="{2CFAB339-552F-49EE-9EA2-39E7E44C2DA0}"/>
              </a:ext>
            </a:extLst>
          </p:cNvPr>
          <p:cNvSpPr/>
          <p:nvPr/>
        </p:nvSpPr>
        <p:spPr>
          <a:xfrm flipH="1">
            <a:off x="862642" y="1836074"/>
            <a:ext cx="3535466" cy="58794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6597"/>
              <a:gd name="adj6" fmla="val -34804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 Specify execution commands for Windows and/or Linux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2FE064F-DD6F-4944-A19B-1E5FC7CC8B4A}"/>
              </a:ext>
            </a:extLst>
          </p:cNvPr>
          <p:cNvSpPr txBox="1"/>
          <p:nvPr/>
        </p:nvSpPr>
        <p:spPr>
          <a:xfrm>
            <a:off x="862642" y="2720282"/>
            <a:ext cx="3897774" cy="80792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361950" indent="-361950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266700" indent="-266700"/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🛈 </a:t>
            </a:r>
            <a:r>
              <a:rPr lang="en-US" sz="1600" dirty="0"/>
              <a:t>This example is written in Python, so we need to activate the correct interpreter first.</a:t>
            </a:r>
            <a:endParaRPr lang="de-DE" dirty="0"/>
          </a:p>
        </p:txBody>
      </p:sp>
      <p:sp>
        <p:nvSpPr>
          <p:cNvPr id="7" name="Legende: mit gebogener Linie 6">
            <a:extLst>
              <a:ext uri="{FF2B5EF4-FFF2-40B4-BE49-F238E27FC236}">
                <a16:creationId xmlns:a16="http://schemas.microsoft.com/office/drawing/2014/main" id="{E46D3D0A-F431-4119-A4FD-FEB511E0EB73}"/>
              </a:ext>
            </a:extLst>
          </p:cNvPr>
          <p:cNvSpPr/>
          <p:nvPr/>
        </p:nvSpPr>
        <p:spPr>
          <a:xfrm flipH="1">
            <a:off x="886567" y="5033599"/>
            <a:ext cx="3535466" cy="37516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9591"/>
              <a:gd name="adj6" fmla="val -35292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 Select “Working directory”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244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216A6DAA-F260-403C-B677-3F0A260680B2}"/>
              </a:ext>
            </a:extLst>
          </p:cNvPr>
          <p:cNvSpPr/>
          <p:nvPr/>
        </p:nvSpPr>
        <p:spPr>
          <a:xfrm>
            <a:off x="152400" y="498545"/>
            <a:ext cx="5003800" cy="316240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050" dirty="0">
                <a:latin typeface="Courier"/>
              </a:rPr>
              <a:t># Create folder structure, if not already existing</a:t>
            </a:r>
          </a:p>
          <a:p>
            <a:endParaRPr lang="en-US" sz="1050" dirty="0">
              <a:latin typeface="Courier"/>
            </a:endParaRPr>
          </a:p>
          <a:p>
            <a:r>
              <a:rPr lang="en-US" sz="1050" dirty="0" err="1">
                <a:latin typeface="Courier"/>
              </a:rPr>
              <a:t>cpacsIOName</a:t>
            </a:r>
            <a:r>
              <a:rPr lang="en-US" sz="1050" dirty="0">
                <a:latin typeface="Courier"/>
              </a:rPr>
              <a:t> = "</a:t>
            </a:r>
            <a:r>
              <a:rPr lang="en-US" sz="1050" dirty="0" err="1">
                <a:latin typeface="Courier"/>
              </a:rPr>
              <a:t>cpacsIO</a:t>
            </a:r>
            <a:r>
              <a:rPr lang="en-US" sz="1050" dirty="0">
                <a:latin typeface="Courier"/>
              </a:rPr>
              <a:t>" # CPACS input/output</a:t>
            </a:r>
          </a:p>
          <a:p>
            <a:r>
              <a:rPr lang="en-US" sz="1050" dirty="0" err="1">
                <a:latin typeface="Courier"/>
              </a:rPr>
              <a:t>toolIOName</a:t>
            </a:r>
            <a:r>
              <a:rPr lang="en-US" sz="1050" dirty="0">
                <a:latin typeface="Courier"/>
              </a:rPr>
              <a:t> = "</a:t>
            </a:r>
            <a:r>
              <a:rPr lang="en-US" sz="1050" dirty="0" err="1">
                <a:latin typeface="Courier"/>
              </a:rPr>
              <a:t>toolIO</a:t>
            </a:r>
            <a:r>
              <a:rPr lang="en-US" sz="1050" dirty="0">
                <a:latin typeface="Courier"/>
              </a:rPr>
              <a:t>" # Additional tool input/output</a:t>
            </a:r>
          </a:p>
          <a:p>
            <a:endParaRPr lang="en-US" sz="1050" dirty="0">
              <a:latin typeface="Courier"/>
            </a:endParaRPr>
          </a:p>
          <a:p>
            <a:r>
              <a:rPr lang="en-US" sz="1050" dirty="0">
                <a:latin typeface="Courier"/>
              </a:rPr>
              <a:t>for </a:t>
            </a:r>
            <a:r>
              <a:rPr lang="en-US" sz="1050" dirty="0" err="1">
                <a:latin typeface="Courier"/>
              </a:rPr>
              <a:t>dirName</a:t>
            </a:r>
            <a:r>
              <a:rPr lang="en-US" sz="1050" dirty="0">
                <a:latin typeface="Courier"/>
              </a:rPr>
              <a:t> in [</a:t>
            </a:r>
            <a:r>
              <a:rPr lang="en-US" sz="1050" dirty="0" err="1">
                <a:latin typeface="Courier"/>
              </a:rPr>
              <a:t>cpacsIOName,toolIOName</a:t>
            </a:r>
            <a:r>
              <a:rPr lang="en-US" sz="1050" dirty="0">
                <a:latin typeface="Courier"/>
              </a:rPr>
              <a:t>]:</a:t>
            </a:r>
          </a:p>
          <a:p>
            <a:r>
              <a:rPr lang="en-US" sz="1050" dirty="0">
                <a:latin typeface="Courier"/>
              </a:rPr>
              <a:t>    try:</a:t>
            </a:r>
          </a:p>
          <a:p>
            <a:r>
              <a:rPr lang="en-US" sz="1050" dirty="0">
                <a:latin typeface="Courier"/>
              </a:rPr>
              <a:t>        </a:t>
            </a:r>
            <a:r>
              <a:rPr lang="en-US" sz="1050" dirty="0" err="1">
                <a:latin typeface="Courier"/>
              </a:rPr>
              <a:t>os.mkdir</a:t>
            </a:r>
            <a:r>
              <a:rPr lang="en-US" sz="1050" dirty="0">
                <a:latin typeface="Courier"/>
              </a:rPr>
              <a:t>(</a:t>
            </a:r>
            <a:r>
              <a:rPr lang="en-US" sz="1050" dirty="0" err="1">
                <a:latin typeface="Courier"/>
              </a:rPr>
              <a:t>os.path.join</a:t>
            </a:r>
            <a:r>
              <a:rPr lang="en-US" sz="1050" dirty="0">
                <a:latin typeface="Courier"/>
              </a:rPr>
              <a:t>("${</a:t>
            </a:r>
            <a:r>
              <a:rPr lang="en-US" sz="1050" dirty="0" err="1">
                <a:latin typeface="Courier"/>
              </a:rPr>
              <a:t>dir:working</a:t>
            </a:r>
            <a:r>
              <a:rPr lang="en-US" sz="1050" dirty="0">
                <a:latin typeface="Courier"/>
              </a:rPr>
              <a:t>}", </a:t>
            </a:r>
            <a:r>
              <a:rPr lang="en-US" sz="1050" dirty="0" err="1">
                <a:latin typeface="Courier"/>
              </a:rPr>
              <a:t>dirName</a:t>
            </a:r>
            <a:r>
              <a:rPr lang="en-US" sz="1050" dirty="0">
                <a:latin typeface="Courier"/>
              </a:rPr>
              <a:t>))</a:t>
            </a:r>
          </a:p>
          <a:p>
            <a:r>
              <a:rPr lang="en-US" sz="1050" dirty="0">
                <a:latin typeface="Courier"/>
              </a:rPr>
              <a:t>    except:</a:t>
            </a:r>
          </a:p>
          <a:p>
            <a:r>
              <a:rPr lang="en-US" sz="1050" dirty="0">
                <a:latin typeface="Courier"/>
              </a:rPr>
              <a:t>        print("An exception occurred")</a:t>
            </a:r>
          </a:p>
          <a:p>
            <a:endParaRPr lang="en-US" sz="1050" dirty="0">
              <a:latin typeface="Courier"/>
            </a:endParaRPr>
          </a:p>
          <a:p>
            <a:endParaRPr lang="en-US" sz="1050" dirty="0">
              <a:latin typeface="Courier"/>
            </a:endParaRPr>
          </a:p>
          <a:p>
            <a:r>
              <a:rPr lang="en-US" sz="1050" dirty="0">
                <a:latin typeface="Courier"/>
              </a:rPr>
              <a:t># Copy CPACS input from RCE to tool input directory:</a:t>
            </a:r>
          </a:p>
          <a:p>
            <a:endParaRPr lang="en-US" sz="1050" dirty="0">
              <a:latin typeface="Courier"/>
            </a:endParaRPr>
          </a:p>
          <a:p>
            <a:r>
              <a:rPr lang="en-US" sz="1050" dirty="0" err="1">
                <a:latin typeface="Courier"/>
              </a:rPr>
              <a:t>fileName</a:t>
            </a:r>
            <a:r>
              <a:rPr lang="en-US" sz="1050" dirty="0">
                <a:latin typeface="Courier"/>
              </a:rPr>
              <a:t> = "CPACS_in.xml"</a:t>
            </a:r>
          </a:p>
          <a:p>
            <a:endParaRPr lang="en-US" sz="1050" dirty="0">
              <a:latin typeface="Courier"/>
            </a:endParaRPr>
          </a:p>
          <a:p>
            <a:r>
              <a:rPr lang="en-US" sz="1050" dirty="0" err="1">
                <a:latin typeface="Courier"/>
              </a:rPr>
              <a:t>inputDir</a:t>
            </a:r>
            <a:r>
              <a:rPr lang="en-US" sz="1050" dirty="0">
                <a:latin typeface="Courier"/>
              </a:rPr>
              <a:t> = </a:t>
            </a:r>
            <a:r>
              <a:rPr lang="en-US" sz="1050" dirty="0" err="1">
                <a:latin typeface="Courier"/>
              </a:rPr>
              <a:t>os.path.join</a:t>
            </a:r>
            <a:r>
              <a:rPr lang="en-US" sz="1050" dirty="0">
                <a:latin typeface="Courier"/>
              </a:rPr>
              <a:t>("${</a:t>
            </a:r>
            <a:r>
              <a:rPr lang="en-US" sz="1050" dirty="0" err="1">
                <a:latin typeface="Courier"/>
              </a:rPr>
              <a:t>dir:working</a:t>
            </a:r>
            <a:r>
              <a:rPr lang="en-US" sz="1050" dirty="0">
                <a:latin typeface="Courier"/>
              </a:rPr>
              <a:t>}", </a:t>
            </a:r>
            <a:r>
              <a:rPr lang="en-US" sz="1050" dirty="0" err="1">
                <a:latin typeface="Courier"/>
              </a:rPr>
              <a:t>cpacsIOName</a:t>
            </a:r>
            <a:r>
              <a:rPr lang="en-US" sz="1050" dirty="0">
                <a:latin typeface="Courier"/>
              </a:rPr>
              <a:t>)</a:t>
            </a:r>
          </a:p>
          <a:p>
            <a:r>
              <a:rPr lang="en-US" sz="1050" dirty="0" err="1">
                <a:latin typeface="Courier"/>
              </a:rPr>
              <a:t>shutil.copyfile</a:t>
            </a:r>
            <a:r>
              <a:rPr lang="en-US" sz="1050" dirty="0">
                <a:latin typeface="Courier"/>
              </a:rPr>
              <a:t>("${</a:t>
            </a:r>
            <a:r>
              <a:rPr lang="en-US" sz="1050" dirty="0" err="1">
                <a:latin typeface="Courier"/>
              </a:rPr>
              <a:t>in:CPACS_in</a:t>
            </a:r>
            <a:r>
              <a:rPr lang="en-US" sz="1050" dirty="0">
                <a:latin typeface="Courier"/>
              </a:rPr>
              <a:t>}", </a:t>
            </a:r>
            <a:r>
              <a:rPr lang="en-US" sz="1050" dirty="0" err="1">
                <a:latin typeface="Courier"/>
              </a:rPr>
              <a:t>os.path.join</a:t>
            </a:r>
            <a:r>
              <a:rPr lang="en-US" sz="1050" dirty="0">
                <a:latin typeface="Courier"/>
              </a:rPr>
              <a:t>(</a:t>
            </a:r>
            <a:r>
              <a:rPr lang="en-US" sz="1050" dirty="0" err="1">
                <a:latin typeface="Courier"/>
              </a:rPr>
              <a:t>inputDir</a:t>
            </a:r>
            <a:r>
              <a:rPr lang="en-US" sz="1050" dirty="0">
                <a:latin typeface="Courier"/>
              </a:rPr>
              <a:t>, </a:t>
            </a:r>
            <a:r>
              <a:rPr lang="en-US" sz="1050" dirty="0" err="1">
                <a:latin typeface="Courier"/>
              </a:rPr>
              <a:t>fileName</a:t>
            </a:r>
            <a:r>
              <a:rPr lang="en-US" sz="1050" dirty="0">
                <a:latin typeface="Courier"/>
              </a:rPr>
              <a:t>))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32F44614-6E4B-4FCD-B954-8E384BEF8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419" y="0"/>
            <a:ext cx="6703581" cy="68580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D5E1710-9028-4774-8A1D-36853B3BF68C}"/>
              </a:ext>
            </a:extLst>
          </p:cNvPr>
          <p:cNvSpPr txBox="1"/>
          <p:nvPr/>
        </p:nvSpPr>
        <p:spPr>
          <a:xfrm>
            <a:off x="152400" y="4896352"/>
            <a:ext cx="3897774" cy="10322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361950" indent="-361950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266700" indent="-266700"/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🛈 </a:t>
            </a:r>
            <a:r>
              <a:rPr lang="en-US" sz="1600" dirty="0"/>
              <a:t>Pre-execution: What happens before the actual tool is activated. Use this to create the required folder structure, if necessary, and copy the input file into it.</a:t>
            </a:r>
            <a:endParaRPr lang="de-DE" dirty="0"/>
          </a:p>
        </p:txBody>
      </p:sp>
      <p:sp>
        <p:nvSpPr>
          <p:cNvPr id="7" name="Legende: mit gebogener Linie 6">
            <a:extLst>
              <a:ext uri="{FF2B5EF4-FFF2-40B4-BE49-F238E27FC236}">
                <a16:creationId xmlns:a16="http://schemas.microsoft.com/office/drawing/2014/main" id="{92210DEA-AC9F-410C-9A4A-8DCEA0E30FB4}"/>
              </a:ext>
            </a:extLst>
          </p:cNvPr>
          <p:cNvSpPr/>
          <p:nvPr/>
        </p:nvSpPr>
        <p:spPr>
          <a:xfrm flipH="1">
            <a:off x="2724763" y="3986833"/>
            <a:ext cx="2431437" cy="58363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9505"/>
              <a:gd name="adj6" fmla="val -7129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 Insert pre-execution script in Python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688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609</Words>
  <Application>Microsoft Office PowerPoint</Application>
  <PresentationFormat>Breitbild</PresentationFormat>
  <Paragraphs>97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</vt:lpstr>
      <vt:lpstr>Office</vt:lpstr>
      <vt:lpstr>RCE tool integration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Alder, Marko</dc:creator>
  <cp:lastModifiedBy>Alder, Marko</cp:lastModifiedBy>
  <cp:revision>89</cp:revision>
  <dcterms:created xsi:type="dcterms:W3CDTF">2023-05-04T20:34:44Z</dcterms:created>
  <dcterms:modified xsi:type="dcterms:W3CDTF">2023-06-01T17:38:05Z</dcterms:modified>
</cp:coreProperties>
</file>