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36"/>
  </p:notesMasterIdLst>
  <p:handoutMasterIdLst>
    <p:handoutMasterId r:id="rId37"/>
  </p:handoutMasterIdLst>
  <p:sldIdLst>
    <p:sldId id="283" r:id="rId3"/>
    <p:sldId id="282" r:id="rId4"/>
    <p:sldId id="284" r:id="rId5"/>
    <p:sldId id="287" r:id="rId6"/>
    <p:sldId id="285" r:id="rId7"/>
    <p:sldId id="314" r:id="rId8"/>
    <p:sldId id="286" r:id="rId9"/>
    <p:sldId id="288" r:id="rId10"/>
    <p:sldId id="289" r:id="rId11"/>
    <p:sldId id="291" r:id="rId12"/>
    <p:sldId id="293" r:id="rId13"/>
    <p:sldId id="294" r:id="rId14"/>
    <p:sldId id="295" r:id="rId15"/>
    <p:sldId id="315" r:id="rId16"/>
    <p:sldId id="313" r:id="rId17"/>
    <p:sldId id="296" r:id="rId18"/>
    <p:sldId id="297" r:id="rId19"/>
    <p:sldId id="317" r:id="rId20"/>
    <p:sldId id="298" r:id="rId21"/>
    <p:sldId id="299" r:id="rId22"/>
    <p:sldId id="300" r:id="rId23"/>
    <p:sldId id="301" r:id="rId24"/>
    <p:sldId id="302" r:id="rId25"/>
    <p:sldId id="303" r:id="rId26"/>
    <p:sldId id="305" r:id="rId27"/>
    <p:sldId id="304" r:id="rId28"/>
    <p:sldId id="306" r:id="rId29"/>
    <p:sldId id="307" r:id="rId30"/>
    <p:sldId id="308" r:id="rId31"/>
    <p:sldId id="309" r:id="rId32"/>
    <p:sldId id="310" r:id="rId33"/>
    <p:sldId id="311" r:id="rId34"/>
    <p:sldId id="312" r:id="rId35"/>
  </p:sldIdLst>
  <p:sldSz cx="12195175" cy="68595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40" autoAdjust="0"/>
    <p:restoredTop sz="94660"/>
  </p:normalViewPr>
  <p:slideViewPr>
    <p:cSldViewPr>
      <p:cViewPr varScale="1">
        <p:scale>
          <a:sx n="108" d="100"/>
          <a:sy n="108" d="100"/>
        </p:scale>
        <p:origin x="348" y="10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77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AD8F6-FF7C-447F-A91D-4FA7CFC9C0C5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7EE11-88F6-4E42-B196-8CF9EA9FE2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391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20.01.2021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psf\Host\Users\cd\Desktop\Startbild_16zu9-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8399" y="1573200"/>
            <a:ext cx="10864800" cy="741600"/>
          </a:xfrm>
        </p:spPr>
        <p:txBody>
          <a:bodyPr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en-GB" noProof="0" dirty="0"/>
              <a:t>Click here to insert lecture title</a:t>
            </a:r>
            <a:endParaRPr lang="de-DE" noProof="0" dirty="0"/>
          </a:p>
        </p:txBody>
      </p:sp>
      <p:sp>
        <p:nvSpPr>
          <p:cNvPr id="16" name="Rectangle 3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8399" y="2430000"/>
            <a:ext cx="10864800" cy="1152000"/>
          </a:xfr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686868"/>
                </a:solidFill>
              </a:defRPr>
            </a:lvl1pPr>
          </a:lstStyle>
          <a:p>
            <a:pPr lvl="0"/>
            <a:r>
              <a:rPr lang="en-GB" noProof="0" dirty="0"/>
              <a:t>Click here to insert lecture subtitle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pic>
        <p:nvPicPr>
          <p:cNvPr id="8" name="Picture 4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0" y="5598000"/>
            <a:ext cx="1080000" cy="95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112212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150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GB" noProof="0" dirty="0"/>
              <a:t>Click onto symbol to insert picture</a:t>
            </a:r>
          </a:p>
          <a:p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067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362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17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/>
          <p:cNvSpPr>
            <a:spLocks noGrp="1"/>
          </p:cNvSpPr>
          <p:nvPr>
            <p:ph type="body" idx="11" hasCustomPrompt="1"/>
          </p:nvPr>
        </p:nvSpPr>
        <p:spPr>
          <a:xfrm>
            <a:off x="4859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/>
              <a:t>Click here to insert header line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243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/>
              <a:t>Click here to insert header 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2141999"/>
            <a:ext cx="5482800" cy="37872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2142000"/>
            <a:ext cx="5482800" cy="37872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3847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1938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1768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2284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0" descr="Folie-03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87"/>
          <a:stretch>
            <a:fillRect/>
          </a:stretch>
        </p:blipFill>
        <p:spPr bwMode="auto">
          <a:xfrm>
            <a:off x="1588" y="6143625"/>
            <a:ext cx="12185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999" y="648000"/>
            <a:ext cx="11221200" cy="7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here to insert chart title</a:t>
            </a:r>
            <a:endParaRPr lang="de-DE" noProof="0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112212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Master text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Rectangle 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9999" y="126000"/>
            <a:ext cx="101772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800">
                <a:solidFill>
                  <a:srgbClr val="68686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12" name="Rectangle 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6000" y="126000"/>
            <a:ext cx="10440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lang="de-DE" sz="800" kern="1200">
                <a:solidFill>
                  <a:srgbClr val="686868"/>
                </a:solidFill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GB" noProof="0" dirty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1" r:id="rId4"/>
    <p:sldLayoutId id="2147483662" r:id="rId5"/>
    <p:sldLayoutId id="2147483658" r:id="rId6"/>
    <p:sldLayoutId id="2147483655" r:id="rId7"/>
    <p:sldLayoutId id="2147483656" r:id="rId8"/>
    <p:sldLayoutId id="2147483660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6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6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CPACS Stakeholder Meeting</a:t>
            </a: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dirty="0"/>
              <a:t>First Stakeholder meeting on the CPACS 3.3 release</a:t>
            </a:r>
            <a:endParaRPr lang="en-GB" sz="2000" dirty="0"/>
          </a:p>
        </p:txBody>
      </p:sp>
      <p:pic>
        <p:nvPicPr>
          <p:cNvPr id="10" name="Grafik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163" y="189434"/>
            <a:ext cx="699085" cy="777292"/>
          </a:xfrm>
          <a:prstGeom prst="rect">
            <a:avLst/>
          </a:prstGeom>
          <a:ln w="127000">
            <a:solidFill>
              <a:schemeClr val="bg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47840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36514E-9E0D-4791-9F82-1CF8211218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1EE177-5402-4F87-B38C-088802E01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10</a:t>
            </a:fld>
            <a:endParaRPr lang="en-GB" noProof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B32FEDB-24C8-4D01-A303-4270DD988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147" y="3789834"/>
            <a:ext cx="9725025" cy="27432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72679C9-9679-4887-95AE-D8B9F9FE7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" y="2210398"/>
            <a:ext cx="10144125" cy="1209675"/>
          </a:xfrm>
          <a:prstGeom prst="rect">
            <a:avLst/>
          </a:prstGeom>
        </p:spPr>
      </p:pic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40C5CAC1-8744-4050-9A61-A229220FEA65}"/>
              </a:ext>
            </a:extLst>
          </p:cNvPr>
          <p:cNvSpPr txBox="1">
            <a:spLocks/>
          </p:cNvSpPr>
          <p:nvPr/>
        </p:nvSpPr>
        <p:spPr bwMode="auto">
          <a:xfrm>
            <a:off x="2245401" y="3366572"/>
            <a:ext cx="1979978" cy="41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7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74738">
              <a:spcAft>
                <a:spcPts val="600"/>
              </a:spcAft>
              <a:buNone/>
              <a:tabLst>
                <a:tab pos="1524000" algn="l"/>
              </a:tabLst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CPACS 3.3-beta</a:t>
            </a: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779FAF0-F822-4703-ACA9-BEB5BB9E018D}"/>
              </a:ext>
            </a:extLst>
          </p:cNvPr>
          <p:cNvSpPr txBox="1">
            <a:spLocks/>
          </p:cNvSpPr>
          <p:nvPr/>
        </p:nvSpPr>
        <p:spPr bwMode="auto">
          <a:xfrm>
            <a:off x="2281163" y="1852562"/>
            <a:ext cx="1368152" cy="41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7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74738">
              <a:spcAft>
                <a:spcPts val="600"/>
              </a:spcAft>
              <a:buNone/>
              <a:tabLst>
                <a:tab pos="1524000" algn="l"/>
              </a:tabLst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CPACS 3.2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15EB18AF-9209-4EEA-9752-338C9572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de-DE" dirty="0"/>
              <a:t>Mission and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definition</a:t>
            </a:r>
            <a:br>
              <a:rPr lang="de-DE" dirty="0"/>
            </a:br>
            <a:r>
              <a:rPr lang="de-DE" sz="1600" dirty="0" err="1"/>
              <a:t>cpacs</a:t>
            </a:r>
            <a:r>
              <a:rPr lang="de-DE" sz="1600" dirty="0"/>
              <a:t> · </a:t>
            </a:r>
            <a:r>
              <a:rPr lang="de-DE" sz="1600" dirty="0" err="1"/>
              <a:t>vehicles</a:t>
            </a:r>
            <a:r>
              <a:rPr lang="de-DE" sz="1600" dirty="0"/>
              <a:t> · </a:t>
            </a:r>
            <a:r>
              <a:rPr lang="de-DE" sz="1600" dirty="0" err="1"/>
              <a:t>aircraft</a:t>
            </a:r>
            <a:r>
              <a:rPr lang="de-DE" sz="1600" dirty="0"/>
              <a:t>  · </a:t>
            </a:r>
            <a:r>
              <a:rPr lang="de-DE" sz="1600" dirty="0" err="1"/>
              <a:t>model</a:t>
            </a:r>
            <a:r>
              <a:rPr lang="de-DE" sz="1600" dirty="0"/>
              <a:t> · </a:t>
            </a:r>
            <a:r>
              <a:rPr lang="de-DE" sz="1600" dirty="0" err="1"/>
              <a:t>analyses</a:t>
            </a:r>
            <a:r>
              <a:rPr lang="de-DE" sz="1600" dirty="0"/>
              <a:t> · </a:t>
            </a:r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flightPerformance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49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34DB264-BD10-4E47-B0A9-EA9E706DD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0" y="1725613"/>
            <a:ext cx="8181975" cy="513397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36514E-9E0D-4791-9F82-1CF8211218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1EE177-5402-4F87-B38C-088802E01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11</a:t>
            </a:fld>
            <a:endParaRPr lang="en-GB" noProof="0" dirty="0"/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40C5CAC1-8744-4050-9A61-A229220FEA65}"/>
              </a:ext>
            </a:extLst>
          </p:cNvPr>
          <p:cNvSpPr txBox="1">
            <a:spLocks/>
          </p:cNvSpPr>
          <p:nvPr/>
        </p:nvSpPr>
        <p:spPr bwMode="auto">
          <a:xfrm>
            <a:off x="696987" y="3970875"/>
            <a:ext cx="1979978" cy="41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7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74738">
              <a:spcAft>
                <a:spcPts val="600"/>
              </a:spcAft>
              <a:buNone/>
              <a:tabLst>
                <a:tab pos="1524000" algn="l"/>
              </a:tabLst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CPACS 3.3-beta</a:t>
            </a: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779FAF0-F822-4703-ACA9-BEB5BB9E018D}"/>
              </a:ext>
            </a:extLst>
          </p:cNvPr>
          <p:cNvSpPr txBox="1">
            <a:spLocks/>
          </p:cNvSpPr>
          <p:nvPr/>
        </p:nvSpPr>
        <p:spPr bwMode="auto">
          <a:xfrm>
            <a:off x="5934523" y="1393938"/>
            <a:ext cx="1368152" cy="41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7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74738">
              <a:spcAft>
                <a:spcPts val="600"/>
              </a:spcAft>
              <a:buNone/>
              <a:tabLst>
                <a:tab pos="1524000" algn="l"/>
              </a:tabLst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CPACS 3.2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15EB18AF-9209-4EEA-9752-338C9572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de-DE" dirty="0"/>
              <a:t>Mission and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definition</a:t>
            </a:r>
            <a:br>
              <a:rPr lang="de-DE" dirty="0"/>
            </a:br>
            <a:r>
              <a:rPr lang="de-DE" sz="1600" dirty="0" err="1"/>
              <a:t>cpacs</a:t>
            </a:r>
            <a:r>
              <a:rPr lang="de-DE" sz="1600" dirty="0"/>
              <a:t> · </a:t>
            </a:r>
            <a:r>
              <a:rPr lang="de-DE" sz="1600" dirty="0" err="1"/>
              <a:t>vehicles</a:t>
            </a:r>
            <a:r>
              <a:rPr lang="de-DE" sz="1600" dirty="0"/>
              <a:t> · </a:t>
            </a:r>
            <a:r>
              <a:rPr lang="de-DE" sz="1600" dirty="0" err="1"/>
              <a:t>aircraft</a:t>
            </a:r>
            <a:r>
              <a:rPr lang="de-DE" sz="1600" dirty="0"/>
              <a:t>  · </a:t>
            </a:r>
            <a:r>
              <a:rPr lang="de-DE" sz="1600" dirty="0" err="1"/>
              <a:t>model</a:t>
            </a:r>
            <a:r>
              <a:rPr lang="de-DE" sz="1600" dirty="0"/>
              <a:t> · </a:t>
            </a:r>
            <a:r>
              <a:rPr lang="de-DE" sz="1600" dirty="0" err="1"/>
              <a:t>analyses</a:t>
            </a:r>
            <a:r>
              <a:rPr lang="de-DE" sz="1600" dirty="0"/>
              <a:t> · </a:t>
            </a:r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flightDynamics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1592D3F-B945-4866-9CE7-C1C88CEA2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47" y="4420888"/>
            <a:ext cx="65532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0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9A94A-0C83-442F-88F9-02E16F03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AeroLimitMap</a:t>
            </a:r>
            <a:r>
              <a:rPr lang="de-DE" dirty="0"/>
              <a:t> </a:t>
            </a:r>
            <a:r>
              <a:rPr lang="de-DE" dirty="0" err="1"/>
              <a:t>adaptions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36514E-9E0D-4791-9F82-1CF8211218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1EE177-5402-4F87-B38C-088802E01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12</a:t>
            </a:fld>
            <a:endParaRPr lang="en-GB" noProof="0" dirty="0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469E1C89-95E0-4158-A5D7-C04E5F28D9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7958" y="1393938"/>
            <a:ext cx="5760641" cy="4464496"/>
          </a:xfrm>
        </p:spPr>
        <p:txBody>
          <a:bodyPr/>
          <a:lstStyle/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GB" i="1" dirty="0"/>
              <a:t>Multiple increment maps</a:t>
            </a: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GB" i="1" dirty="0"/>
              <a:t>Minima and maxima in </a:t>
            </a:r>
            <a:r>
              <a:rPr lang="en-GB" i="1" dirty="0" err="1"/>
              <a:t>aeroLimitMaps</a:t>
            </a: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A164E9E8-8256-4A9A-9F57-735182102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80" y="1764000"/>
            <a:ext cx="876000" cy="18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665C1FA-16A5-4724-AEB6-2FA690DEC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99" y="1764000"/>
            <a:ext cx="852000" cy="180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BC5F98D-8543-4D31-89AD-E3F513071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80" y="2997746"/>
            <a:ext cx="876000" cy="180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5355807-0369-4B4A-8F99-B4498E677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99" y="2997746"/>
            <a:ext cx="852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76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36514E-9E0D-4791-9F82-1CF8211218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1EE177-5402-4F87-B38C-088802E01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13</a:t>
            </a:fld>
            <a:endParaRPr lang="en-GB" noProof="0" dirty="0"/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40C5CAC1-8744-4050-9A61-A229220FEA65}"/>
              </a:ext>
            </a:extLst>
          </p:cNvPr>
          <p:cNvSpPr txBox="1">
            <a:spLocks/>
          </p:cNvSpPr>
          <p:nvPr/>
        </p:nvSpPr>
        <p:spPr bwMode="auto">
          <a:xfrm>
            <a:off x="3755962" y="4124845"/>
            <a:ext cx="1979978" cy="41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7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74738">
              <a:spcAft>
                <a:spcPts val="600"/>
              </a:spcAft>
              <a:buNone/>
              <a:tabLst>
                <a:tab pos="1524000" algn="l"/>
              </a:tabLst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CPACS 3.3-beta</a:t>
            </a: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779FAF0-F822-4703-ACA9-BEB5BB9E018D}"/>
              </a:ext>
            </a:extLst>
          </p:cNvPr>
          <p:cNvSpPr txBox="1">
            <a:spLocks/>
          </p:cNvSpPr>
          <p:nvPr/>
        </p:nvSpPr>
        <p:spPr bwMode="auto">
          <a:xfrm>
            <a:off x="733234" y="1585438"/>
            <a:ext cx="1368152" cy="41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7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74738">
              <a:spcAft>
                <a:spcPts val="600"/>
              </a:spcAft>
              <a:buNone/>
              <a:tabLst>
                <a:tab pos="1524000" algn="l"/>
              </a:tabLst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CPACS 3.2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15EB18AF-9209-4EEA-9752-338C9572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de-DE" dirty="0" err="1"/>
              <a:t>AeroLimitMap</a:t>
            </a:r>
            <a:r>
              <a:rPr lang="de-DE" dirty="0"/>
              <a:t> </a:t>
            </a:r>
            <a:r>
              <a:rPr lang="de-DE" dirty="0" err="1"/>
              <a:t>adaptions</a:t>
            </a:r>
            <a:br>
              <a:rPr lang="de-DE" dirty="0"/>
            </a:br>
            <a:r>
              <a:rPr lang="de-DE" sz="1600" dirty="0" err="1"/>
              <a:t>cpacs</a:t>
            </a:r>
            <a:r>
              <a:rPr lang="de-DE" sz="1600" dirty="0"/>
              <a:t> · </a:t>
            </a:r>
            <a:r>
              <a:rPr lang="de-DE" sz="1600" dirty="0" err="1"/>
              <a:t>vehicles</a:t>
            </a:r>
            <a:r>
              <a:rPr lang="de-DE" sz="1600" dirty="0"/>
              <a:t> · </a:t>
            </a:r>
            <a:r>
              <a:rPr lang="de-DE" sz="1600" dirty="0" err="1"/>
              <a:t>aircraft</a:t>
            </a:r>
            <a:r>
              <a:rPr lang="de-DE" sz="1600" dirty="0"/>
              <a:t>  · </a:t>
            </a:r>
            <a:r>
              <a:rPr lang="de-DE" sz="1600" dirty="0" err="1"/>
              <a:t>model</a:t>
            </a:r>
            <a:r>
              <a:rPr lang="de-DE" sz="1600" dirty="0"/>
              <a:t> · </a:t>
            </a:r>
            <a:r>
              <a:rPr lang="de-DE" sz="1600" dirty="0" err="1"/>
              <a:t>analyses</a:t>
            </a:r>
            <a:r>
              <a:rPr lang="de-DE" sz="1600" dirty="0"/>
              <a:t> · </a:t>
            </a:r>
            <a:r>
              <a:rPr lang="de-DE" sz="1600" dirty="0" err="1"/>
              <a:t>aeroPerformance</a:t>
            </a:r>
            <a:r>
              <a:rPr lang="de-DE" sz="1600" dirty="0"/>
              <a:t> · </a:t>
            </a:r>
            <a:r>
              <a:rPr lang="de-DE" sz="1600" dirty="0" err="1"/>
              <a:t>aeroMap</a:t>
            </a:r>
            <a:r>
              <a:rPr lang="de-DE" sz="1600" dirty="0"/>
              <a:t> · </a:t>
            </a:r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aeroLimitMaps</a:t>
            </a:r>
            <a:r>
              <a:rPr lang="de-DE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9531F29-D12A-4070-9E27-EA98A7BE2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00" y="1996775"/>
            <a:ext cx="5495925" cy="15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B15396F-14BC-474F-BF9F-3C53980F9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139" y="4536182"/>
            <a:ext cx="72485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3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36514E-9E0D-4791-9F82-1CF8211218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1EE177-5402-4F87-B38C-088802E01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14</a:t>
            </a:fld>
            <a:endParaRPr lang="en-GB" noProof="0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15EB18AF-9209-4EEA-9752-338C9572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de-DE" dirty="0" err="1"/>
              <a:t>AeroLimitMap</a:t>
            </a:r>
            <a:r>
              <a:rPr lang="de-DE" dirty="0"/>
              <a:t> </a:t>
            </a:r>
            <a:r>
              <a:rPr lang="de-DE" dirty="0" err="1"/>
              <a:t>adaptions</a:t>
            </a:r>
            <a:br>
              <a:rPr lang="de-DE" dirty="0"/>
            </a:br>
            <a:r>
              <a:rPr lang="de-DE" sz="1600" dirty="0" err="1"/>
              <a:t>cpacs</a:t>
            </a:r>
            <a:r>
              <a:rPr lang="de-DE" sz="1600" dirty="0"/>
              <a:t> · </a:t>
            </a:r>
            <a:r>
              <a:rPr lang="de-DE" sz="1600" dirty="0" err="1"/>
              <a:t>vehicles</a:t>
            </a:r>
            <a:r>
              <a:rPr lang="de-DE" sz="1600" dirty="0"/>
              <a:t> · </a:t>
            </a:r>
            <a:r>
              <a:rPr lang="de-DE" sz="1600" dirty="0" err="1"/>
              <a:t>aircraft</a:t>
            </a:r>
            <a:r>
              <a:rPr lang="de-DE" sz="1600" dirty="0"/>
              <a:t>  · </a:t>
            </a:r>
            <a:r>
              <a:rPr lang="de-DE" sz="1600" dirty="0" err="1"/>
              <a:t>model</a:t>
            </a:r>
            <a:r>
              <a:rPr lang="de-DE" sz="1600" dirty="0"/>
              <a:t> · </a:t>
            </a:r>
            <a:r>
              <a:rPr lang="de-DE" sz="1600" dirty="0" err="1"/>
              <a:t>analyses</a:t>
            </a:r>
            <a:r>
              <a:rPr lang="de-DE" sz="1600" dirty="0"/>
              <a:t> · </a:t>
            </a:r>
            <a:r>
              <a:rPr lang="de-DE" sz="1600" dirty="0" err="1"/>
              <a:t>aeroPerformance</a:t>
            </a:r>
            <a:r>
              <a:rPr lang="de-DE" sz="1600" dirty="0"/>
              <a:t> · </a:t>
            </a:r>
            <a:r>
              <a:rPr lang="de-DE" sz="1600" dirty="0" err="1"/>
              <a:t>aeroMap</a:t>
            </a:r>
            <a:r>
              <a:rPr lang="de-DE" sz="1600" dirty="0"/>
              <a:t> · </a:t>
            </a:r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aeroLimitMaps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0E229E72-5F7D-46C8-94C8-1E1FC580B0C1}"/>
              </a:ext>
            </a:extLst>
          </p:cNvPr>
          <p:cNvSpPr txBox="1">
            <a:spLocks/>
          </p:cNvSpPr>
          <p:nvPr/>
        </p:nvSpPr>
        <p:spPr bwMode="auto">
          <a:xfrm>
            <a:off x="485999" y="3789834"/>
            <a:ext cx="11221200" cy="7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de-DE" sz="1800" dirty="0"/>
              <a:t>Carsten Liersch</a:t>
            </a:r>
          </a:p>
          <a:p>
            <a:pPr algn="ctr"/>
            <a:r>
              <a:rPr lang="en-US" sz="1600" i="1" dirty="0"/>
              <a:t>AS-TFZ BS – Transport Aircraft</a:t>
            </a:r>
            <a:endParaRPr lang="en-US" sz="1800" dirty="0"/>
          </a:p>
        </p:txBody>
      </p:sp>
      <p:pic>
        <p:nvPicPr>
          <p:cNvPr id="6" name="Grafik 5" descr="Dozent">
            <a:extLst>
              <a:ext uri="{FF2B5EF4-FFF2-40B4-BE49-F238E27FC236}">
                <a16:creationId xmlns:a16="http://schemas.microsoft.com/office/drawing/2014/main" id="{EE65DE3F-44DC-4CFA-8AF3-ED939D4DA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9399" y="27386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42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9A94A-0C83-442F-88F9-02E16F03D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99" y="3382938"/>
            <a:ext cx="11221200" cy="738000"/>
          </a:xfrm>
        </p:spPr>
        <p:txBody>
          <a:bodyPr/>
          <a:lstStyle/>
          <a:p>
            <a:pPr algn="ctr"/>
            <a:r>
              <a:rPr lang="de-DE" dirty="0"/>
              <a:t>Break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36514E-9E0D-4791-9F82-1CF8211218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1EE177-5402-4F87-B38C-088802E01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15</a:t>
            </a:fld>
            <a:endParaRPr lang="en-GB" noProof="0" dirty="0"/>
          </a:p>
        </p:txBody>
      </p:sp>
      <p:pic>
        <p:nvPicPr>
          <p:cNvPr id="13" name="Grafik 12" descr="Kaffee">
            <a:extLst>
              <a:ext uri="{FF2B5EF4-FFF2-40B4-BE49-F238E27FC236}">
                <a16:creationId xmlns:a16="http://schemas.microsoft.com/office/drawing/2014/main" id="{EAA6CFBA-7A46-4681-83AF-BA2BFC549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406" y="23496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9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9A94A-0C83-442F-88F9-02E16F03D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de-DE" dirty="0"/>
              <a:t>Load </a:t>
            </a:r>
            <a:r>
              <a:rPr lang="de-DE" dirty="0" err="1"/>
              <a:t>analysis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36514E-9E0D-4791-9F82-1CF8211218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1EE177-5402-4F87-B38C-088802E01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16</a:t>
            </a:fld>
            <a:endParaRPr lang="en-GB" noProof="0" dirty="0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469E1C89-95E0-4158-A5D7-C04E5F28D9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7958" y="1773610"/>
            <a:ext cx="5760641" cy="4464496"/>
          </a:xfrm>
        </p:spPr>
        <p:txBody>
          <a:bodyPr/>
          <a:lstStyle/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GB" i="1" dirty="0"/>
              <a:t>Load case definition</a:t>
            </a: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GB" i="1" dirty="0"/>
              <a:t>Flight envelopes</a:t>
            </a:r>
          </a:p>
          <a:p>
            <a:pPr marL="0" indent="0" defTabSz="1074738">
              <a:spcAft>
                <a:spcPts val="600"/>
              </a:spcAft>
              <a:buNone/>
              <a:tabLst>
                <a:tab pos="1524000" algn="l"/>
              </a:tabLst>
            </a:pP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GB" i="1" dirty="0" err="1"/>
              <a:t>AeroCase</a:t>
            </a:r>
            <a:r>
              <a:rPr lang="en-GB" i="1" dirty="0"/>
              <a:t> definition</a:t>
            </a: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GB" i="1" dirty="0"/>
              <a:t>Load envelopes</a:t>
            </a: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A24628EB-A3BF-4852-B10D-727F2DC93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35" y="2133650"/>
            <a:ext cx="852000" cy="18000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7816F19-5E01-4A58-98A1-6C4148EFC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99" y="2133650"/>
            <a:ext cx="852000" cy="18000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CDFEDD81-E0CC-436A-B9AB-3C006973C4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617" y="2133650"/>
            <a:ext cx="852000" cy="18000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FEB609BF-E5E7-4A4E-9DAD-658C405B66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324" y="2133650"/>
            <a:ext cx="852000" cy="18000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C724E9B2-60FA-40BF-A24F-66E22F81E5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53" y="2133650"/>
            <a:ext cx="852000" cy="18000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9B8EC4E1-3526-42AC-9394-96E46EEC90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089" y="2133650"/>
            <a:ext cx="852000" cy="18000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89AC907D-03AB-4F64-9E7A-436C6EB4FB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707" y="2133650"/>
            <a:ext cx="876000" cy="180000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CFA1FD67-E0D6-4F2A-8CA2-AE9938CFF8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471" y="2133650"/>
            <a:ext cx="984000" cy="180000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BCC314B9-A8C6-4A7D-B909-7672FA562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99" y="2889754"/>
            <a:ext cx="852000" cy="18000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D89C270-856A-430F-A310-14311BBF45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617" y="2889754"/>
            <a:ext cx="876000" cy="18000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CEA1BB89-F46F-40FA-BC98-DBA529DF8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08" y="3717826"/>
            <a:ext cx="852000" cy="180000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A41A0AEB-F838-4F65-819E-D4D8A014D4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617" y="3717826"/>
            <a:ext cx="876000" cy="180000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312BED81-0CDF-4205-99B5-9BE8954C8A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93" y="4464914"/>
            <a:ext cx="852000" cy="180000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1795382D-28B2-47FC-94B2-8013F2D8DB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64" y="4464914"/>
            <a:ext cx="876000" cy="180000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29F66252-E651-4324-96CB-AD8F60EA68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35" y="4464914"/>
            <a:ext cx="852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61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36514E-9E0D-4791-9F82-1CF8211218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1EE177-5402-4F87-B38C-088802E01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17</a:t>
            </a:fld>
            <a:endParaRPr lang="en-GB" noProof="0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15EB18AF-9209-4EEA-9752-338C9572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de-DE" dirty="0"/>
              <a:t>Load </a:t>
            </a:r>
            <a:r>
              <a:rPr lang="de-DE" dirty="0" err="1"/>
              <a:t>analysis</a:t>
            </a:r>
            <a:br>
              <a:rPr lang="de-DE" dirty="0"/>
            </a:br>
            <a:r>
              <a:rPr lang="de-DE" sz="1600" dirty="0" err="1"/>
              <a:t>cpacs</a:t>
            </a:r>
            <a:r>
              <a:rPr lang="de-DE" sz="1600" dirty="0"/>
              <a:t> · </a:t>
            </a:r>
            <a:r>
              <a:rPr lang="de-DE" sz="1600" dirty="0" err="1"/>
              <a:t>vehicles</a:t>
            </a:r>
            <a:r>
              <a:rPr lang="de-DE" sz="1600" dirty="0"/>
              <a:t> · </a:t>
            </a:r>
            <a:r>
              <a:rPr lang="de-DE" sz="1600" dirty="0" err="1"/>
              <a:t>aircraft</a:t>
            </a:r>
            <a:r>
              <a:rPr lang="de-DE" sz="1600" dirty="0"/>
              <a:t>  · </a:t>
            </a:r>
            <a:r>
              <a:rPr lang="de-DE" sz="1600" dirty="0" err="1"/>
              <a:t>model</a:t>
            </a:r>
            <a:r>
              <a:rPr lang="de-DE" sz="1600" dirty="0"/>
              <a:t> · </a:t>
            </a:r>
            <a:r>
              <a:rPr lang="de-DE" sz="1600" dirty="0" err="1"/>
              <a:t>analyses</a:t>
            </a:r>
            <a:r>
              <a:rPr lang="de-DE" sz="1600" dirty="0"/>
              <a:t> · </a:t>
            </a:r>
            <a:r>
              <a:rPr lang="de-DE" sz="1600" dirty="0" err="1"/>
              <a:t>loadAnalysis</a:t>
            </a:r>
            <a:r>
              <a:rPr lang="de-DE" sz="1600" dirty="0"/>
              <a:t> · </a:t>
            </a:r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loadCases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C2C416F-27DA-444F-BA71-02C9B7137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79" y="1352800"/>
            <a:ext cx="11426180" cy="550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39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36514E-9E0D-4791-9F82-1CF8211218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1EE177-5402-4F87-B38C-088802E01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18</a:t>
            </a:fld>
            <a:endParaRPr lang="en-GB" noProof="0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15EB18AF-9209-4EEA-9752-338C9572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de-DE" dirty="0"/>
              <a:t>Load </a:t>
            </a:r>
            <a:r>
              <a:rPr lang="de-DE" dirty="0" err="1"/>
              <a:t>analysis</a:t>
            </a:r>
            <a:br>
              <a:rPr lang="de-DE" dirty="0"/>
            </a:br>
            <a:r>
              <a:rPr lang="de-DE" sz="1600" dirty="0" err="1"/>
              <a:t>cpacs</a:t>
            </a:r>
            <a:r>
              <a:rPr lang="de-DE" sz="1600" dirty="0"/>
              <a:t> · </a:t>
            </a:r>
            <a:r>
              <a:rPr lang="de-DE" sz="1600" dirty="0" err="1"/>
              <a:t>vehicles</a:t>
            </a:r>
            <a:r>
              <a:rPr lang="de-DE" sz="1600" dirty="0"/>
              <a:t> · </a:t>
            </a:r>
            <a:r>
              <a:rPr lang="de-DE" sz="1600" dirty="0" err="1"/>
              <a:t>aircraft</a:t>
            </a:r>
            <a:r>
              <a:rPr lang="de-DE" sz="1600" dirty="0"/>
              <a:t>  · </a:t>
            </a:r>
            <a:r>
              <a:rPr lang="de-DE" sz="1600" dirty="0" err="1"/>
              <a:t>model</a:t>
            </a:r>
            <a:r>
              <a:rPr lang="de-DE" sz="1600" dirty="0"/>
              <a:t> · </a:t>
            </a:r>
            <a:r>
              <a:rPr lang="de-DE" sz="1600" dirty="0" err="1"/>
              <a:t>analyses</a:t>
            </a:r>
            <a:r>
              <a:rPr lang="de-DE" sz="1600" dirty="0"/>
              <a:t> · </a:t>
            </a:r>
            <a:r>
              <a:rPr lang="de-DE" sz="1600" dirty="0" err="1"/>
              <a:t>loadAnalysis</a:t>
            </a:r>
            <a:r>
              <a:rPr lang="de-DE" sz="1600" dirty="0"/>
              <a:t> · </a:t>
            </a:r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loadCases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C2C416F-27DA-444F-BA71-02C9B7137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79" y="1352800"/>
            <a:ext cx="11426180" cy="550733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944298FB-6A5C-4765-BD32-5D91D48AFB17}"/>
              </a:ext>
            </a:extLst>
          </p:cNvPr>
          <p:cNvSpPr/>
          <p:nvPr/>
        </p:nvSpPr>
        <p:spPr>
          <a:xfrm>
            <a:off x="624979" y="1352800"/>
            <a:ext cx="11426180" cy="5506788"/>
          </a:xfrm>
          <a:prstGeom prst="rect">
            <a:avLst/>
          </a:prstGeom>
          <a:solidFill>
            <a:srgbClr val="FFFFFF">
              <a:alpha val="89804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F9E9F0D1-85B5-4B00-B57A-4102B38B30A0}"/>
              </a:ext>
            </a:extLst>
          </p:cNvPr>
          <p:cNvSpPr txBox="1">
            <a:spLocks/>
          </p:cNvSpPr>
          <p:nvPr/>
        </p:nvSpPr>
        <p:spPr bwMode="auto">
          <a:xfrm>
            <a:off x="485999" y="3771914"/>
            <a:ext cx="11221200" cy="7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de-DE" sz="1800" dirty="0"/>
              <a:t>Thiemo Kier</a:t>
            </a:r>
          </a:p>
          <a:p>
            <a:pPr algn="ctr"/>
            <a:r>
              <a:rPr lang="en-US" sz="1600" i="1" dirty="0"/>
              <a:t>SR-FLS OP – Aircraft System-Dynamics</a:t>
            </a:r>
          </a:p>
        </p:txBody>
      </p:sp>
      <p:pic>
        <p:nvPicPr>
          <p:cNvPr id="8" name="Grafik 7" descr="Dozent">
            <a:extLst>
              <a:ext uri="{FF2B5EF4-FFF2-40B4-BE49-F238E27FC236}">
                <a16:creationId xmlns:a16="http://schemas.microsoft.com/office/drawing/2014/main" id="{0E278126-155B-4FBD-864F-B27B13612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9399" y="27386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81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36514E-9E0D-4791-9F82-1CF8211218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1EE177-5402-4F87-B38C-088802E01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19</a:t>
            </a:fld>
            <a:endParaRPr lang="en-GB" noProof="0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15EB18AF-9209-4EEA-9752-338C9572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de-DE" dirty="0"/>
              <a:t>Load </a:t>
            </a:r>
            <a:r>
              <a:rPr lang="de-DE" dirty="0" err="1"/>
              <a:t>analysis</a:t>
            </a:r>
            <a:br>
              <a:rPr lang="de-DE" dirty="0"/>
            </a:br>
            <a:r>
              <a:rPr lang="de-DE" sz="1600" dirty="0" err="1"/>
              <a:t>cpacs</a:t>
            </a:r>
            <a:r>
              <a:rPr lang="de-DE" sz="1600" dirty="0"/>
              <a:t> · </a:t>
            </a:r>
            <a:r>
              <a:rPr lang="de-DE" sz="1600" dirty="0" err="1"/>
              <a:t>vehicles</a:t>
            </a:r>
            <a:r>
              <a:rPr lang="de-DE" sz="1600" dirty="0"/>
              <a:t> · </a:t>
            </a:r>
            <a:r>
              <a:rPr lang="de-DE" sz="1600" dirty="0" err="1"/>
              <a:t>aircraft</a:t>
            </a:r>
            <a:r>
              <a:rPr lang="de-DE" sz="1600" dirty="0"/>
              <a:t>  · </a:t>
            </a:r>
            <a:r>
              <a:rPr lang="de-DE" sz="1600" dirty="0" err="1"/>
              <a:t>model</a:t>
            </a:r>
            <a:r>
              <a:rPr lang="de-DE" sz="1600" dirty="0"/>
              <a:t> · </a:t>
            </a:r>
            <a:r>
              <a:rPr lang="de-DE" sz="1600" dirty="0" err="1"/>
              <a:t>gobal</a:t>
            </a:r>
            <a:r>
              <a:rPr lang="de-DE" sz="1600" dirty="0"/>
              <a:t> · </a:t>
            </a:r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flightEnvelopes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2999E55-F2F9-4DF8-922D-CFD6B8042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147" y="1630043"/>
            <a:ext cx="9229725" cy="496252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FA90DCFC-897F-4183-9911-E6EC7589FC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24" t="26797" r="18115" b="7888"/>
          <a:stretch/>
        </p:blipFill>
        <p:spPr>
          <a:xfrm>
            <a:off x="379512" y="2637706"/>
            <a:ext cx="7200800" cy="3958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595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3073251" y="1039736"/>
            <a:ext cx="7200800" cy="4464496"/>
          </a:xfrm>
        </p:spPr>
        <p:txBody>
          <a:bodyPr/>
          <a:lstStyle/>
          <a:p>
            <a:pPr lvl="1" defTabSz="1074738">
              <a:spcAft>
                <a:spcPts val="600"/>
              </a:spcAft>
              <a:tabLst>
                <a:tab pos="1524000" algn="l"/>
              </a:tabLst>
            </a:pPr>
            <a:r>
              <a:rPr lang="en-GB" i="1" dirty="0"/>
              <a:t>12:45	Virtual welcome coffee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arenR"/>
              <a:tabLst>
                <a:tab pos="1074738" algn="l"/>
              </a:tabLst>
            </a:pPr>
            <a:r>
              <a:rPr lang="en-GB" dirty="0"/>
              <a:t>13:30	Introduction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arenR"/>
              <a:tabLst>
                <a:tab pos="1074738" algn="l"/>
              </a:tabLst>
            </a:pPr>
            <a:r>
              <a:rPr lang="en-GB" dirty="0"/>
              <a:t>13:30	Mission and point performance definition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arenR"/>
              <a:tabLst>
                <a:tab pos="1074738" algn="l"/>
              </a:tabLst>
            </a:pPr>
            <a:r>
              <a:rPr lang="en-GB" dirty="0"/>
              <a:t>14:30	</a:t>
            </a:r>
            <a:r>
              <a:rPr lang="en-GB" dirty="0" err="1"/>
              <a:t>AeroLimitMap</a:t>
            </a:r>
            <a:r>
              <a:rPr lang="en-GB" dirty="0"/>
              <a:t> adaptions</a:t>
            </a:r>
          </a:p>
          <a:p>
            <a:pPr marL="630000" lvl="2">
              <a:spcBef>
                <a:spcPts val="300"/>
              </a:spcBef>
              <a:spcAft>
                <a:spcPts val="600"/>
              </a:spcAft>
              <a:tabLst>
                <a:tab pos="1524000" algn="l"/>
              </a:tabLst>
            </a:pPr>
            <a:r>
              <a:rPr lang="en-GB" i="1" dirty="0"/>
              <a:t>15:00 	Break</a:t>
            </a:r>
          </a:p>
          <a:p>
            <a:pPr marL="342900" indent="-342900">
              <a:spcAft>
                <a:spcPts val="600"/>
              </a:spcAft>
              <a:buAutoNum type="arabicParenR"/>
              <a:tabLst>
                <a:tab pos="1074738" algn="l"/>
              </a:tabLst>
            </a:pPr>
            <a:r>
              <a:rPr lang="en-GB" dirty="0"/>
              <a:t>15:15	Load analysis</a:t>
            </a:r>
          </a:p>
          <a:p>
            <a:pPr marL="342900" indent="-342900" defTabSz="1074738">
              <a:spcAft>
                <a:spcPts val="600"/>
              </a:spcAft>
              <a:buAutoNum type="arabicParenR"/>
            </a:pPr>
            <a:r>
              <a:rPr lang="en-GB" dirty="0"/>
              <a:t>16:15	General CPACS features</a:t>
            </a:r>
          </a:p>
          <a:p>
            <a:pPr marL="342900" indent="-342900" defTabSz="1074738">
              <a:spcAft>
                <a:spcPts val="600"/>
              </a:spcAft>
              <a:buAutoNum type="arabicParenR"/>
            </a:pPr>
            <a:r>
              <a:rPr lang="en-GB" dirty="0"/>
              <a:t>16:50	Wrap up and announcement of next meetings</a:t>
            </a:r>
          </a:p>
          <a:p>
            <a:pPr lvl="1">
              <a:spcAft>
                <a:spcPts val="600"/>
              </a:spcAft>
              <a:tabLst>
                <a:tab pos="1524000" algn="l"/>
              </a:tabLst>
            </a:pPr>
            <a:r>
              <a:rPr lang="en-GB" i="1" dirty="0"/>
              <a:t>17:00	The End!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7475033-9D4D-4936-9BF5-D7E48233B387}"/>
              </a:ext>
            </a:extLst>
          </p:cNvPr>
          <p:cNvSpPr/>
          <p:nvPr/>
        </p:nvSpPr>
        <p:spPr>
          <a:xfrm>
            <a:off x="1489075" y="4799483"/>
            <a:ext cx="1021812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300"/>
              </a:spcBef>
              <a:spcAft>
                <a:spcPts val="800"/>
              </a:spcAft>
            </a:pPr>
            <a:r>
              <a:rPr lang="en-US" sz="1400" dirty="0">
                <a:latin typeface="Frutiger 45 Light" panose="020B0303030504020204" pitchFamily="34" charset="0"/>
                <a:cs typeface="Times New Roman" panose="02020603050405020304" pitchFamily="18" charset="0"/>
              </a:rPr>
              <a:t>Introduction round with &gt; 20 participants: only one representative briefly introduces his institution/department and colleagues</a:t>
            </a:r>
          </a:p>
          <a:p>
            <a:pPr lvl="0">
              <a:spcAft>
                <a:spcPts val="800"/>
              </a:spcAft>
            </a:pPr>
            <a:r>
              <a:rPr lang="en-US" sz="1400" dirty="0">
                <a:latin typeface="Frutiger 45 Light" panose="020B0303030504020204" pitchFamily="34" charset="0"/>
                <a:cs typeface="Times New Roman" panose="02020603050405020304" pitchFamily="18" charset="0"/>
              </a:rPr>
              <a:t>Mute your microphone if you’re just listening</a:t>
            </a:r>
          </a:p>
          <a:p>
            <a:pPr lvl="0">
              <a:spcAft>
                <a:spcPts val="800"/>
              </a:spcAft>
            </a:pPr>
            <a:r>
              <a:rPr lang="en-US" sz="1400" dirty="0">
                <a:latin typeface="Frutiger 45 Light" panose="020B0303030504020204" pitchFamily="34" charset="0"/>
                <a:cs typeface="Times New Roman" panose="02020603050405020304" pitchFamily="18" charset="0"/>
              </a:rPr>
              <a:t>Type </a:t>
            </a:r>
            <a:r>
              <a:rPr lang="en-US" sz="1400" i="1" dirty="0">
                <a:latin typeface="Frutiger 45 Light" panose="020B0303030504020204" pitchFamily="34" charset="0"/>
                <a:cs typeface="Times New Roman" panose="02020603050405020304" pitchFamily="18" charset="0"/>
              </a:rPr>
              <a:t>Question</a:t>
            </a:r>
            <a:r>
              <a:rPr lang="en-US" sz="1400" dirty="0">
                <a:latin typeface="Frutiger 45 Light" panose="020B0303030504020204" pitchFamily="34" charset="0"/>
                <a:cs typeface="Times New Roman" panose="02020603050405020304" pitchFamily="18" charset="0"/>
              </a:rPr>
              <a:t> or </a:t>
            </a:r>
            <a:r>
              <a:rPr lang="en-US" sz="1400" i="1" dirty="0">
                <a:latin typeface="Frutiger 45 Light" panose="020B0303030504020204" pitchFamily="34" charset="0"/>
                <a:cs typeface="Times New Roman" panose="02020603050405020304" pitchFamily="18" charset="0"/>
              </a:rPr>
              <a:t>Comment</a:t>
            </a:r>
            <a:r>
              <a:rPr lang="en-US" sz="1400" dirty="0">
                <a:latin typeface="Frutiger 45 Light" panose="020B0303030504020204" pitchFamily="34" charset="0"/>
                <a:cs typeface="Times New Roman" panose="02020603050405020304" pitchFamily="18" charset="0"/>
              </a:rPr>
              <a:t> in the chat to announce a contribution</a:t>
            </a:r>
          </a:p>
          <a:p>
            <a:pPr lvl="0">
              <a:spcAft>
                <a:spcPts val="800"/>
              </a:spcAft>
            </a:pPr>
            <a:r>
              <a:rPr lang="en-US" sz="1400" dirty="0">
                <a:latin typeface="Frutiger 45 Light" panose="020B0303030504020204" pitchFamily="34" charset="0"/>
                <a:cs typeface="Times New Roman" panose="02020603050405020304" pitchFamily="18" charset="0"/>
              </a:rPr>
              <a:t>If Corona hairstyle allows, we encourage to enable your video for comments</a:t>
            </a:r>
          </a:p>
        </p:txBody>
      </p:sp>
      <p:pic>
        <p:nvPicPr>
          <p:cNvPr id="5" name="Grafik 4" descr="Lautsprecher stummschalten">
            <a:extLst>
              <a:ext uri="{FF2B5EF4-FFF2-40B4-BE49-F238E27FC236}">
                <a16:creationId xmlns:a16="http://schemas.microsoft.com/office/drawing/2014/main" id="{99CE84EE-E615-4D23-AA41-C3CED9306F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526" y="5149290"/>
            <a:ext cx="231617" cy="231617"/>
          </a:xfrm>
          <a:prstGeom prst="rect">
            <a:avLst/>
          </a:prstGeom>
        </p:spPr>
      </p:pic>
      <p:pic>
        <p:nvPicPr>
          <p:cNvPr id="3" name="Grafik 2" descr="Gruppe von Männern">
            <a:extLst>
              <a:ext uri="{FF2B5EF4-FFF2-40B4-BE49-F238E27FC236}">
                <a16:creationId xmlns:a16="http://schemas.microsoft.com/office/drawing/2014/main" id="{3B809114-0BE4-431C-A52E-5903F1FEC5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389" y="4796148"/>
            <a:ext cx="288032" cy="288032"/>
          </a:xfrm>
          <a:prstGeom prst="rect">
            <a:avLst/>
          </a:prstGeom>
        </p:spPr>
      </p:pic>
      <p:pic>
        <p:nvPicPr>
          <p:cNvPr id="7" name="Grafik 6" descr="Chatblase">
            <a:extLst>
              <a:ext uri="{FF2B5EF4-FFF2-40B4-BE49-F238E27FC236}">
                <a16:creationId xmlns:a16="http://schemas.microsoft.com/office/drawing/2014/main" id="{314E4B73-7100-4544-A067-A100554BA5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318" y="5446017"/>
            <a:ext cx="288032" cy="288032"/>
          </a:xfrm>
          <a:prstGeom prst="rect">
            <a:avLst/>
          </a:prstGeom>
        </p:spPr>
      </p:pic>
      <p:pic>
        <p:nvPicPr>
          <p:cNvPr id="11" name="Grafik 10" descr="Webcam">
            <a:extLst>
              <a:ext uri="{FF2B5EF4-FFF2-40B4-BE49-F238E27FC236}">
                <a16:creationId xmlns:a16="http://schemas.microsoft.com/office/drawing/2014/main" id="{F53C75EC-E19B-4860-AA96-9FBCA40ADB9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0318" y="5747474"/>
            <a:ext cx="313893" cy="31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69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36514E-9E0D-4791-9F82-1CF8211218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1EE177-5402-4F87-B38C-088802E01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20</a:t>
            </a:fld>
            <a:endParaRPr lang="en-GB" noProof="0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15EB18AF-9209-4EEA-9752-338C9572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de-DE" dirty="0"/>
              <a:t>Load </a:t>
            </a:r>
            <a:r>
              <a:rPr lang="de-DE" dirty="0" err="1"/>
              <a:t>analysis</a:t>
            </a:r>
            <a:br>
              <a:rPr lang="de-DE" dirty="0"/>
            </a:br>
            <a:r>
              <a:rPr lang="de-DE" sz="1600" dirty="0" err="1"/>
              <a:t>cpacs</a:t>
            </a:r>
            <a:r>
              <a:rPr lang="de-DE" sz="1600" dirty="0"/>
              <a:t> · </a:t>
            </a:r>
            <a:r>
              <a:rPr lang="de-DE" sz="1600" dirty="0" err="1"/>
              <a:t>vehicles</a:t>
            </a:r>
            <a:r>
              <a:rPr lang="de-DE" sz="1600" dirty="0"/>
              <a:t> · </a:t>
            </a:r>
            <a:r>
              <a:rPr lang="de-DE" sz="1600" dirty="0" err="1"/>
              <a:t>aircraft</a:t>
            </a:r>
            <a:r>
              <a:rPr lang="de-DE" sz="1600" dirty="0"/>
              <a:t>  · </a:t>
            </a:r>
            <a:r>
              <a:rPr lang="de-DE" sz="1600" dirty="0" err="1"/>
              <a:t>model</a:t>
            </a:r>
            <a:r>
              <a:rPr lang="de-DE" sz="1600" dirty="0"/>
              <a:t> · </a:t>
            </a:r>
            <a:r>
              <a:rPr lang="de-DE" sz="1600" dirty="0" err="1"/>
              <a:t>analyses</a:t>
            </a:r>
            <a:r>
              <a:rPr lang="de-DE" sz="1600" dirty="0"/>
              <a:t> · </a:t>
            </a:r>
            <a:r>
              <a:rPr lang="de-DE" sz="1600" dirty="0" err="1"/>
              <a:t>loadAnalysis</a:t>
            </a:r>
            <a:r>
              <a:rPr lang="de-DE" sz="1600" dirty="0"/>
              <a:t> · </a:t>
            </a:r>
            <a:r>
              <a:rPr lang="de-DE" sz="1600" dirty="0" err="1"/>
              <a:t>loadCases</a:t>
            </a:r>
            <a:r>
              <a:rPr lang="de-DE" sz="1600" dirty="0"/>
              <a:t> · </a:t>
            </a:r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aeroCases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0E229E72-5F7D-46C8-94C8-1E1FC580B0C1}"/>
              </a:ext>
            </a:extLst>
          </p:cNvPr>
          <p:cNvSpPr txBox="1">
            <a:spLocks/>
          </p:cNvSpPr>
          <p:nvPr/>
        </p:nvSpPr>
        <p:spPr bwMode="auto">
          <a:xfrm>
            <a:off x="485999" y="3771914"/>
            <a:ext cx="11221200" cy="7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de-DE" sz="1800" dirty="0"/>
              <a:t>Carsten Liersch</a:t>
            </a:r>
          </a:p>
          <a:p>
            <a:pPr algn="ctr"/>
            <a:r>
              <a:rPr lang="en-US" sz="1600" i="1" dirty="0"/>
              <a:t>AS-TFZ BS – Transport Aircraft</a:t>
            </a:r>
            <a:endParaRPr lang="en-US" sz="1800" dirty="0"/>
          </a:p>
        </p:txBody>
      </p:sp>
      <p:pic>
        <p:nvPicPr>
          <p:cNvPr id="6" name="Grafik 5" descr="Dozent">
            <a:extLst>
              <a:ext uri="{FF2B5EF4-FFF2-40B4-BE49-F238E27FC236}">
                <a16:creationId xmlns:a16="http://schemas.microsoft.com/office/drawing/2014/main" id="{EE65DE3F-44DC-4CFA-8AF3-ED939D4DA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9399" y="27386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69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36514E-9E0D-4791-9F82-1CF8211218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1EE177-5402-4F87-B38C-088802E01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21</a:t>
            </a:fld>
            <a:endParaRPr lang="en-GB" noProof="0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15EB18AF-9209-4EEA-9752-338C9572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de-DE" dirty="0"/>
              <a:t>Load </a:t>
            </a:r>
            <a:r>
              <a:rPr lang="de-DE" dirty="0" err="1"/>
              <a:t>analysis</a:t>
            </a:r>
            <a:br>
              <a:rPr lang="de-DE" dirty="0"/>
            </a:br>
            <a:r>
              <a:rPr lang="de-DE" sz="1600" dirty="0" err="1"/>
              <a:t>cpacs</a:t>
            </a:r>
            <a:r>
              <a:rPr lang="de-DE" sz="1600" dirty="0"/>
              <a:t> · </a:t>
            </a:r>
            <a:r>
              <a:rPr lang="de-DE" sz="1600" dirty="0" err="1"/>
              <a:t>vehicles</a:t>
            </a:r>
            <a:r>
              <a:rPr lang="de-DE" sz="1600" dirty="0"/>
              <a:t> · </a:t>
            </a:r>
            <a:r>
              <a:rPr lang="de-DE" sz="1600" dirty="0" err="1"/>
              <a:t>aircraft</a:t>
            </a:r>
            <a:r>
              <a:rPr lang="de-DE" sz="1600" dirty="0"/>
              <a:t>  · </a:t>
            </a:r>
            <a:r>
              <a:rPr lang="de-DE" sz="1600" dirty="0" err="1"/>
              <a:t>model</a:t>
            </a:r>
            <a:r>
              <a:rPr lang="de-DE" sz="1600" dirty="0"/>
              <a:t> · </a:t>
            </a:r>
            <a:r>
              <a:rPr lang="de-DE" sz="1600" dirty="0" err="1"/>
              <a:t>analyses</a:t>
            </a:r>
            <a:r>
              <a:rPr lang="de-DE" sz="1600" dirty="0"/>
              <a:t> · </a:t>
            </a:r>
            <a:r>
              <a:rPr lang="de-DE" sz="1600" dirty="0" err="1"/>
              <a:t>loadAnalysis</a:t>
            </a:r>
            <a:r>
              <a:rPr lang="de-DE" sz="1600" dirty="0"/>
              <a:t> · </a:t>
            </a:r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loadEnvelopes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6B5FBBE-6016-4DD1-8465-4E521B58B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4" y="1610090"/>
            <a:ext cx="11982450" cy="3924300"/>
          </a:xfrm>
          <a:prstGeom prst="rect">
            <a:avLst/>
          </a:prstGeom>
        </p:spPr>
      </p:pic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A28DD1C5-558A-47ED-8A48-FCEBA3B8CA1E}"/>
              </a:ext>
            </a:extLst>
          </p:cNvPr>
          <p:cNvSpPr txBox="1">
            <a:spLocks/>
          </p:cNvSpPr>
          <p:nvPr/>
        </p:nvSpPr>
        <p:spPr bwMode="auto">
          <a:xfrm>
            <a:off x="1129035" y="4452287"/>
            <a:ext cx="1979978" cy="41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7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74738">
              <a:spcAft>
                <a:spcPts val="600"/>
              </a:spcAft>
              <a:buNone/>
              <a:tabLst>
                <a:tab pos="1524000" algn="l"/>
              </a:tabLst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CPACS 3.3-beta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536E231F-72F7-4C83-988A-67D50982F532}"/>
              </a:ext>
            </a:extLst>
          </p:cNvPr>
          <p:cNvSpPr txBox="1">
            <a:spLocks/>
          </p:cNvSpPr>
          <p:nvPr/>
        </p:nvSpPr>
        <p:spPr bwMode="auto">
          <a:xfrm>
            <a:off x="323924" y="2065260"/>
            <a:ext cx="1368152" cy="41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7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74738">
              <a:spcAft>
                <a:spcPts val="600"/>
              </a:spcAft>
              <a:buNone/>
              <a:tabLst>
                <a:tab pos="1524000" algn="l"/>
              </a:tabLst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CPACS 3.2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9265CCB-43A8-4E68-BF4E-C63EA1258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75" y="5056320"/>
            <a:ext cx="79533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5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9A94A-0C83-442F-88F9-02E16F03D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de-DE" dirty="0"/>
              <a:t>General CPACS </a:t>
            </a:r>
            <a:r>
              <a:rPr lang="de-DE" dirty="0" err="1"/>
              <a:t>features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36514E-9E0D-4791-9F82-1CF8211218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1EE177-5402-4F87-B38C-088802E01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22</a:t>
            </a:fld>
            <a:endParaRPr lang="en-GB" noProof="0" dirty="0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469E1C89-95E0-4158-A5D7-C04E5F28D9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7958" y="1773610"/>
            <a:ext cx="5760641" cy="4464496"/>
          </a:xfrm>
        </p:spPr>
        <p:txBody>
          <a:bodyPr/>
          <a:lstStyle/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GB" i="1" dirty="0"/>
              <a:t>Configuration node</a:t>
            </a: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GB" i="1" dirty="0" err="1"/>
              <a:t>mapType</a:t>
            </a:r>
            <a:r>
              <a:rPr lang="en-GB" i="1" dirty="0"/>
              <a:t> attribute not obligatory</a:t>
            </a:r>
          </a:p>
          <a:p>
            <a:pPr marL="0" indent="0" defTabSz="1074738">
              <a:spcAft>
                <a:spcPts val="600"/>
              </a:spcAft>
              <a:buNone/>
              <a:tabLst>
                <a:tab pos="1524000" algn="l"/>
              </a:tabLst>
            </a:pP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GB" i="1" dirty="0"/>
              <a:t>New base types</a:t>
            </a: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GB" i="1" dirty="0"/>
              <a:t>Documentation and example files</a:t>
            </a: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665C1FA-16A5-4724-AEB6-2FA690DEC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41" y="1128740"/>
            <a:ext cx="852000" cy="18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19A30B2-4E3A-4636-96E7-EA3787607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91" y="1128740"/>
            <a:ext cx="852000" cy="18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8E85A83-51D8-4359-BCC9-4E9966E2A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766" y="1128740"/>
            <a:ext cx="852000" cy="18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3AE003B-2DEB-4C43-B4CB-BACD7B125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91" y="1128740"/>
            <a:ext cx="852000" cy="18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8ADB33D-7725-4B0F-AB9D-F01FA0BB63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716" y="1128740"/>
            <a:ext cx="852000" cy="18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8633A81-A2B5-4D1F-8B77-2DA3706DD0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666" y="1128740"/>
            <a:ext cx="852000" cy="180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6677E4F-671A-4541-AE7B-B93C95FA88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141" y="1128740"/>
            <a:ext cx="876000" cy="180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2601AA34-9E52-4B29-AD19-FDE4F92D3D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13" y="1128740"/>
            <a:ext cx="984000" cy="18000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89AC907D-03AB-4F64-9E7A-436C6EB4FB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45" y="2124216"/>
            <a:ext cx="876000" cy="180000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BCC314B9-A8C6-4A7D-B909-7672FA562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842" y="2128599"/>
            <a:ext cx="852000" cy="18000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D89C270-856A-430F-A310-14311BBF45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55" y="2886989"/>
            <a:ext cx="876000" cy="180000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A41A0AEB-F838-4F65-819E-D4D8A014D4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99" y="3717826"/>
            <a:ext cx="876000" cy="180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402FEFF-90E0-4CEC-8482-55F77CD1C2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96" y="4503606"/>
            <a:ext cx="876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81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36514E-9E0D-4791-9F82-1CF8211218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1EE177-5402-4F87-B38C-088802E01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23</a:t>
            </a:fld>
            <a:endParaRPr lang="en-GB" noProof="0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15EB18AF-9209-4EEA-9752-338C9572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de-DE" dirty="0"/>
              <a:t>General CPACS </a:t>
            </a:r>
            <a:r>
              <a:rPr lang="de-DE" dirty="0" err="1"/>
              <a:t>features</a:t>
            </a:r>
            <a:br>
              <a:rPr lang="de-DE" dirty="0"/>
            </a:br>
            <a:r>
              <a:rPr lang="de-DE" sz="1600" dirty="0" err="1"/>
              <a:t>cpacs</a:t>
            </a:r>
            <a:r>
              <a:rPr lang="de-DE" sz="1600" dirty="0"/>
              <a:t> · </a:t>
            </a:r>
            <a:r>
              <a:rPr lang="de-DE" sz="1600" dirty="0" err="1"/>
              <a:t>vehicles</a:t>
            </a:r>
            <a:r>
              <a:rPr lang="de-DE" sz="1600" dirty="0"/>
              <a:t> · </a:t>
            </a:r>
            <a:r>
              <a:rPr lang="de-DE" sz="1600" dirty="0" err="1"/>
              <a:t>aircraft</a:t>
            </a:r>
            <a:r>
              <a:rPr lang="de-DE" sz="1600" dirty="0"/>
              <a:t>  · </a:t>
            </a:r>
            <a:r>
              <a:rPr lang="de-DE" sz="1600" dirty="0" err="1"/>
              <a:t>model</a:t>
            </a:r>
            <a:r>
              <a:rPr lang="de-DE" sz="1600" dirty="0"/>
              <a:t> · </a:t>
            </a:r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configurations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8AB80AD-D69D-4597-AE55-347064C0D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9" y="1764000"/>
            <a:ext cx="12195175" cy="233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90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36514E-9E0D-4791-9F82-1CF8211218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1EE177-5402-4F87-B38C-088802E01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24</a:t>
            </a:fld>
            <a:endParaRPr lang="en-GB" noProof="0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15EB18AF-9209-4EEA-9752-338C9572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de-DE" dirty="0"/>
              <a:t>General CPACS </a:t>
            </a:r>
            <a:r>
              <a:rPr lang="de-DE" dirty="0" err="1"/>
              <a:t>features</a:t>
            </a:r>
            <a:br>
              <a:rPr lang="de-DE" dirty="0"/>
            </a:br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mapType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E424750-9B48-43E9-9B27-D0437BEF8EC4}"/>
              </a:ext>
            </a:extLst>
          </p:cNvPr>
          <p:cNvSpPr/>
          <p:nvPr/>
        </p:nvSpPr>
        <p:spPr>
          <a:xfrm>
            <a:off x="452587" y="1764000"/>
            <a:ext cx="10801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&lt;profiles&gt;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wingAirfoils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wingAirfoil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"NACA0012"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&lt;name&gt;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NACA0012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&lt;/name&gt;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pointList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strike="sngStrike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mapType</a:t>
            </a:r>
            <a:r>
              <a:rPr lang="en-US" sz="14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strike="sngStrike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"vector"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1;0.955135;…;0.955135;1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&lt;/x&gt;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&lt;y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400" strike="sngStrike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mapType</a:t>
            </a:r>
            <a:r>
              <a:rPr lang="es-ES" sz="14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sz="1400" b="1" strike="sngStrike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"vector"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0;0;…;0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&lt;/y&gt;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&lt;z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strike="sngStrike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mapType</a:t>
            </a:r>
            <a:r>
              <a:rPr lang="pt-BR" sz="14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400" b="1" strike="sngStrike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"vector"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0;-0.00557559;...;0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&lt;/z&gt;</a:t>
            </a:r>
            <a:endParaRPr lang="pt-BR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pointList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wingAirfoil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wingAirfoils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&lt;/profiles&gt;</a:t>
            </a:r>
            <a:endParaRPr lang="en-US" sz="14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AC040E2-86A2-4FC0-903B-02AAA0412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27" r="42324" b="19477"/>
          <a:stretch/>
        </p:blipFill>
        <p:spPr>
          <a:xfrm>
            <a:off x="4945459" y="2341100"/>
            <a:ext cx="7033692" cy="43924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8F82C90-117C-404C-A1E7-A252A656DB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88" r="66341" b="50750"/>
          <a:stretch/>
        </p:blipFill>
        <p:spPr>
          <a:xfrm>
            <a:off x="8219485" y="2575948"/>
            <a:ext cx="3523103" cy="20162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B93B303-143C-4DAD-B77D-51A2B244ACC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593531" y="3584060"/>
            <a:ext cx="2625954" cy="1933966"/>
          </a:xfrm>
          <a:prstGeom prst="line">
            <a:avLst/>
          </a:prstGeom>
          <a:ln>
            <a:solidFill>
              <a:srgbClr val="686868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93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36514E-9E0D-4791-9F82-1CF8211218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1EE177-5402-4F87-B38C-088802E01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25</a:t>
            </a:fld>
            <a:endParaRPr lang="en-GB" noProof="0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15EB18AF-9209-4EEA-9752-338C9572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de-DE" dirty="0"/>
              <a:t>General CPACS </a:t>
            </a:r>
            <a:r>
              <a:rPr lang="de-DE" dirty="0" err="1"/>
              <a:t>features</a:t>
            </a:r>
            <a:br>
              <a:rPr lang="de-DE" dirty="0"/>
            </a:b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baseTypes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7224590D-BAD1-4E38-A943-8E52FED9F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7958" y="1773610"/>
            <a:ext cx="5760641" cy="4464496"/>
          </a:xfrm>
        </p:spPr>
        <p:txBody>
          <a:bodyPr/>
          <a:lstStyle/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GB" i="1" dirty="0" err="1"/>
              <a:t>doubleVectorBaseType</a:t>
            </a: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GB" i="1" dirty="0" err="1"/>
              <a:t>doubleVectorConstraintBaseType</a:t>
            </a: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US" i="1" dirty="0" err="1"/>
              <a:t>doubleArrayBaseType</a:t>
            </a: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US" i="1" dirty="0" err="1"/>
              <a:t>posIntVectorBaseType</a:t>
            </a:r>
            <a:endParaRPr lang="en-US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de-DE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de-DE" i="1" dirty="0"/>
              <a:t>t</a:t>
            </a:r>
            <a:r>
              <a:rPr lang="en-US" i="1" dirty="0" err="1"/>
              <a:t>imeConstraintBaseType</a:t>
            </a: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986529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36514E-9E0D-4791-9F82-1CF8211218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1EE177-5402-4F87-B38C-088802E01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26</a:t>
            </a:fld>
            <a:endParaRPr lang="en-GB" noProof="0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15EB18AF-9209-4EEA-9752-338C9572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de-DE" dirty="0"/>
              <a:t>General CPACS </a:t>
            </a:r>
            <a:r>
              <a:rPr lang="de-DE" dirty="0" err="1"/>
              <a:t>features</a:t>
            </a:r>
            <a:br>
              <a:rPr lang="de-DE" dirty="0"/>
            </a:b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baseTypes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7224590D-BAD1-4E38-A943-8E52FED9F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7958" y="1773610"/>
            <a:ext cx="5760641" cy="4464496"/>
          </a:xfrm>
        </p:spPr>
        <p:txBody>
          <a:bodyPr/>
          <a:lstStyle/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GB" i="1" dirty="0" err="1"/>
              <a:t>doubleVectorBaseType</a:t>
            </a: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GB" i="1" dirty="0" err="1">
                <a:solidFill>
                  <a:schemeClr val="bg1">
                    <a:lumMod val="85000"/>
                  </a:schemeClr>
                </a:solidFill>
              </a:rPr>
              <a:t>doubleVectorConstraintBaseType</a:t>
            </a:r>
            <a:endParaRPr lang="en-GB" i="1" dirty="0">
              <a:solidFill>
                <a:schemeClr val="bg1">
                  <a:lumMod val="85000"/>
                </a:schemeClr>
              </a:solidFill>
            </a:endParaRP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>
              <a:solidFill>
                <a:schemeClr val="bg1">
                  <a:lumMod val="85000"/>
                </a:schemeClr>
              </a:solidFill>
            </a:endParaRP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US" i="1" dirty="0" err="1">
                <a:solidFill>
                  <a:schemeClr val="bg1">
                    <a:lumMod val="85000"/>
                  </a:schemeClr>
                </a:solidFill>
              </a:rPr>
              <a:t>doubleArrayBaseType</a:t>
            </a:r>
            <a:endParaRPr lang="en-GB" i="1" dirty="0">
              <a:solidFill>
                <a:schemeClr val="bg1">
                  <a:lumMod val="85000"/>
                </a:schemeClr>
              </a:solidFill>
            </a:endParaRP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>
              <a:solidFill>
                <a:schemeClr val="bg1">
                  <a:lumMod val="85000"/>
                </a:schemeClr>
              </a:solidFill>
            </a:endParaRP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US" i="1" dirty="0" err="1">
                <a:solidFill>
                  <a:schemeClr val="bg1">
                    <a:lumMod val="85000"/>
                  </a:schemeClr>
                </a:solidFill>
              </a:rPr>
              <a:t>posIntVectorBaseType</a:t>
            </a:r>
            <a:endParaRPr lang="en-US" i="1" dirty="0">
              <a:solidFill>
                <a:schemeClr val="bg1">
                  <a:lumMod val="85000"/>
                </a:schemeClr>
              </a:solidFill>
            </a:endParaRP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de-DE" i="1" dirty="0">
              <a:solidFill>
                <a:schemeClr val="bg1">
                  <a:lumMod val="85000"/>
                </a:schemeClr>
              </a:solidFill>
            </a:endParaRP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de-DE" i="1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</a:rPr>
              <a:t>imeConstraintBaseType</a:t>
            </a:r>
            <a:endParaRPr lang="en-GB" i="1" dirty="0">
              <a:solidFill>
                <a:schemeClr val="bg1">
                  <a:lumMod val="85000"/>
                </a:schemeClr>
              </a:solidFill>
            </a:endParaRP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07281DE-11F8-4918-B461-5C8CD5EDA884}"/>
              </a:ext>
            </a:extLst>
          </p:cNvPr>
          <p:cNvSpPr txBox="1"/>
          <p:nvPr/>
        </p:nvSpPr>
        <p:spPr>
          <a:xfrm>
            <a:off x="6105404" y="1550490"/>
            <a:ext cx="4581382" cy="22159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&lt;x&gt;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123.456;+123.456;-1.234e56;-.45E-6;NaN</a:t>
            </a: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&lt;/x&gt;</a:t>
            </a:r>
          </a:p>
          <a:p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&lt;x&gt;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123.456</a:t>
            </a: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&lt;/x&gt;</a:t>
            </a:r>
          </a:p>
          <a:p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&lt;x&gt;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123.456</a:t>
            </a:r>
            <a:r>
              <a:rPr lang="fr-FR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+1234.456</a:t>
            </a:r>
            <a:r>
              <a:rPr lang="fr-FR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&lt;/x&gt;</a:t>
            </a:r>
          </a:p>
          <a:p>
            <a:endParaRPr lang="fr-FR" sz="16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&lt;x&gt;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123.456; </a:t>
            </a:r>
            <a:r>
              <a:rPr lang="fr-FR" sz="16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mainWingUID</a:t>
            </a:r>
            <a:r>
              <a:rPr lang="fr-FR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&lt;/x&gt;</a:t>
            </a:r>
          </a:p>
          <a:p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&lt;x&gt;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123.456;1234.4</a:t>
            </a:r>
            <a:r>
              <a:rPr lang="fr-FR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 56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;-1.234</a:t>
            </a:r>
            <a:r>
              <a:rPr lang="fr-FR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e5.6&lt;/x&gt;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6D64490-BA7C-4309-ACDB-214587394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5" y="4088607"/>
            <a:ext cx="11058525" cy="2476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913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36514E-9E0D-4791-9F82-1CF8211218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1EE177-5402-4F87-B38C-088802E01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27</a:t>
            </a:fld>
            <a:endParaRPr lang="en-GB" noProof="0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15EB18AF-9209-4EEA-9752-338C9572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de-DE" dirty="0"/>
              <a:t>General CPACS </a:t>
            </a:r>
            <a:r>
              <a:rPr lang="de-DE" dirty="0" err="1"/>
              <a:t>features</a:t>
            </a:r>
            <a:br>
              <a:rPr lang="de-DE" dirty="0"/>
            </a:b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baseTypes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7224590D-BAD1-4E38-A943-8E52FED9F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7958" y="1773610"/>
            <a:ext cx="5760641" cy="4464496"/>
          </a:xfrm>
        </p:spPr>
        <p:txBody>
          <a:bodyPr/>
          <a:lstStyle/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GB" i="1" dirty="0" err="1">
                <a:solidFill>
                  <a:schemeClr val="bg1">
                    <a:lumMod val="85000"/>
                  </a:schemeClr>
                </a:solidFill>
              </a:rPr>
              <a:t>doubleVectorBaseType</a:t>
            </a:r>
            <a:endParaRPr lang="en-GB" i="1" dirty="0">
              <a:solidFill>
                <a:schemeClr val="bg1">
                  <a:lumMod val="85000"/>
                </a:schemeClr>
              </a:solidFill>
            </a:endParaRP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GB" i="1" dirty="0" err="1"/>
              <a:t>doubleVectorConstraintBaseType</a:t>
            </a: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US" i="1" dirty="0" err="1">
                <a:solidFill>
                  <a:schemeClr val="bg1">
                    <a:lumMod val="85000"/>
                  </a:schemeClr>
                </a:solidFill>
              </a:rPr>
              <a:t>doubleArrayBaseType</a:t>
            </a:r>
            <a:endParaRPr lang="en-GB" i="1" dirty="0">
              <a:solidFill>
                <a:schemeClr val="bg1">
                  <a:lumMod val="85000"/>
                </a:schemeClr>
              </a:solidFill>
            </a:endParaRP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US" i="1" dirty="0" err="1">
                <a:solidFill>
                  <a:schemeClr val="bg1">
                    <a:lumMod val="85000"/>
                  </a:schemeClr>
                </a:solidFill>
              </a:rPr>
              <a:t>posIntVectorBaseType</a:t>
            </a:r>
            <a:endParaRPr lang="en-US" i="1" dirty="0">
              <a:solidFill>
                <a:schemeClr val="bg1">
                  <a:lumMod val="85000"/>
                </a:schemeClr>
              </a:solidFill>
            </a:endParaRP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de-DE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de-DE" i="1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</a:rPr>
              <a:t>imeConstraintBaseType</a:t>
            </a:r>
            <a:endParaRPr lang="en-GB" i="1" dirty="0">
              <a:solidFill>
                <a:schemeClr val="bg1">
                  <a:lumMod val="85000"/>
                </a:schemeClr>
              </a:solidFill>
            </a:endParaRP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5489CA3-402A-4F2F-BA62-386961EE0D05}"/>
              </a:ext>
            </a:extLst>
          </p:cNvPr>
          <p:cNvSpPr/>
          <p:nvPr/>
        </p:nvSpPr>
        <p:spPr>
          <a:xfrm>
            <a:off x="5737547" y="2493690"/>
            <a:ext cx="4496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&lt;x </a:t>
            </a:r>
            <a:r>
              <a:rPr lang="fr-FR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relationalOperator</a:t>
            </a:r>
            <a:r>
              <a:rPr lang="fr-FR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="le"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fr-FR" dirty="0">
                <a:latin typeface="Arial" pitchFamily="34" charset="0"/>
                <a:cs typeface="Arial" pitchFamily="34" charset="0"/>
              </a:rPr>
              <a:t>0.1;0.2;0.3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&lt;/x&gt;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923AE45-A228-4420-BCD3-2A457F889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9" t="29289" r="45728" b="38009"/>
          <a:stretch/>
        </p:blipFill>
        <p:spPr>
          <a:xfrm>
            <a:off x="5737547" y="3250632"/>
            <a:ext cx="5901422" cy="2417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6260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36514E-9E0D-4791-9F82-1CF8211218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1EE177-5402-4F87-B38C-088802E01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28</a:t>
            </a:fld>
            <a:endParaRPr lang="en-GB" noProof="0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15EB18AF-9209-4EEA-9752-338C9572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de-DE" dirty="0"/>
              <a:t>General CPACS </a:t>
            </a:r>
            <a:r>
              <a:rPr lang="de-DE" dirty="0" err="1"/>
              <a:t>features</a:t>
            </a:r>
            <a:br>
              <a:rPr lang="de-DE" dirty="0"/>
            </a:b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baseTypes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7224590D-BAD1-4E38-A943-8E52FED9F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7958" y="1773610"/>
            <a:ext cx="5760641" cy="4464496"/>
          </a:xfrm>
        </p:spPr>
        <p:txBody>
          <a:bodyPr/>
          <a:lstStyle/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GB" i="1" dirty="0" err="1">
                <a:solidFill>
                  <a:schemeClr val="bg1">
                    <a:lumMod val="85000"/>
                  </a:schemeClr>
                </a:solidFill>
              </a:rPr>
              <a:t>doubleVectorBaseType</a:t>
            </a:r>
            <a:endParaRPr lang="en-GB" i="1" dirty="0">
              <a:solidFill>
                <a:schemeClr val="bg1">
                  <a:lumMod val="85000"/>
                </a:schemeClr>
              </a:solidFill>
            </a:endParaRP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GB" i="1" dirty="0" err="1">
                <a:solidFill>
                  <a:schemeClr val="bg1">
                    <a:lumMod val="85000"/>
                  </a:schemeClr>
                </a:solidFill>
              </a:rPr>
              <a:t>doubleVectorConstraintBaseType</a:t>
            </a:r>
            <a:endParaRPr lang="en-GB" i="1" dirty="0">
              <a:solidFill>
                <a:schemeClr val="bg1">
                  <a:lumMod val="85000"/>
                </a:schemeClr>
              </a:solidFill>
            </a:endParaRP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US" i="1" dirty="0" err="1"/>
              <a:t>doubleArrayBaseType</a:t>
            </a: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US" i="1" dirty="0" err="1">
                <a:solidFill>
                  <a:schemeClr val="bg1">
                    <a:lumMod val="85000"/>
                  </a:schemeClr>
                </a:solidFill>
              </a:rPr>
              <a:t>posIntVectorBaseType</a:t>
            </a:r>
            <a:endParaRPr lang="en-US" i="1" dirty="0">
              <a:solidFill>
                <a:schemeClr val="bg1">
                  <a:lumMod val="85000"/>
                </a:schemeClr>
              </a:solidFill>
            </a:endParaRP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de-DE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de-DE" i="1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</a:rPr>
              <a:t>imeConstraintBaseType</a:t>
            </a:r>
            <a:endParaRPr lang="en-GB" i="1" dirty="0">
              <a:solidFill>
                <a:schemeClr val="bg1">
                  <a:lumMod val="85000"/>
                </a:schemeClr>
              </a:solidFill>
            </a:endParaRP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C2FC113-5F80-4F02-B079-4A5F64B29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497" y="1773610"/>
            <a:ext cx="7409413" cy="40134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5285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36514E-9E0D-4791-9F82-1CF8211218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1EE177-5402-4F87-B38C-088802E01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29</a:t>
            </a:fld>
            <a:endParaRPr lang="en-GB" noProof="0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15EB18AF-9209-4EEA-9752-338C9572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de-DE" dirty="0"/>
              <a:t>General CPACS </a:t>
            </a:r>
            <a:r>
              <a:rPr lang="de-DE" dirty="0" err="1"/>
              <a:t>features</a:t>
            </a:r>
            <a:br>
              <a:rPr lang="de-DE" dirty="0"/>
            </a:b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baseTypes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7224590D-BAD1-4E38-A943-8E52FED9F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7958" y="1773610"/>
            <a:ext cx="5760641" cy="4464496"/>
          </a:xfrm>
        </p:spPr>
        <p:txBody>
          <a:bodyPr/>
          <a:lstStyle/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GB" i="1" dirty="0" err="1">
                <a:solidFill>
                  <a:schemeClr val="bg1">
                    <a:lumMod val="85000"/>
                  </a:schemeClr>
                </a:solidFill>
              </a:rPr>
              <a:t>doubleVectorBaseType</a:t>
            </a:r>
            <a:endParaRPr lang="en-GB" i="1" dirty="0">
              <a:solidFill>
                <a:schemeClr val="bg1">
                  <a:lumMod val="85000"/>
                </a:schemeClr>
              </a:solidFill>
            </a:endParaRP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GB" i="1" dirty="0" err="1">
                <a:solidFill>
                  <a:schemeClr val="bg1">
                    <a:lumMod val="85000"/>
                  </a:schemeClr>
                </a:solidFill>
              </a:rPr>
              <a:t>doubleVectorConstraintBaseType</a:t>
            </a:r>
            <a:endParaRPr lang="en-GB" i="1" dirty="0">
              <a:solidFill>
                <a:schemeClr val="bg1">
                  <a:lumMod val="85000"/>
                </a:schemeClr>
              </a:solidFill>
            </a:endParaRP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>
              <a:solidFill>
                <a:schemeClr val="bg1">
                  <a:lumMod val="85000"/>
                </a:schemeClr>
              </a:solidFill>
            </a:endParaRP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US" i="1" dirty="0" err="1">
                <a:solidFill>
                  <a:schemeClr val="bg1">
                    <a:lumMod val="85000"/>
                  </a:schemeClr>
                </a:solidFill>
              </a:rPr>
              <a:t>doubleArrayBaseType</a:t>
            </a:r>
            <a:endParaRPr lang="en-GB" i="1" dirty="0">
              <a:solidFill>
                <a:schemeClr val="bg1">
                  <a:lumMod val="85000"/>
                </a:schemeClr>
              </a:solidFill>
            </a:endParaRP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>
              <a:solidFill>
                <a:schemeClr val="bg1">
                  <a:lumMod val="85000"/>
                </a:schemeClr>
              </a:solidFill>
            </a:endParaRP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US" i="1" dirty="0" err="1"/>
              <a:t>posIntVectorBaseType</a:t>
            </a:r>
            <a:endParaRPr lang="en-US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de-DE" i="1" dirty="0">
              <a:solidFill>
                <a:schemeClr val="bg1">
                  <a:lumMod val="85000"/>
                </a:schemeClr>
              </a:solidFill>
            </a:endParaRP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de-DE" i="1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</a:rPr>
              <a:t>imeConstraintBaseType</a:t>
            </a:r>
            <a:endParaRPr lang="en-GB" i="1" dirty="0">
              <a:solidFill>
                <a:schemeClr val="bg1">
                  <a:lumMod val="85000"/>
                </a:schemeClr>
              </a:solidFill>
            </a:endParaRP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07281DE-11F8-4918-B461-5C8CD5EDA884}"/>
              </a:ext>
            </a:extLst>
          </p:cNvPr>
          <p:cNvSpPr txBox="1"/>
          <p:nvPr/>
        </p:nvSpPr>
        <p:spPr>
          <a:xfrm>
            <a:off x="6105404" y="1550490"/>
            <a:ext cx="1715213" cy="22159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&lt;x&gt;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0;1;2;3;4;5</a:t>
            </a: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&lt;/x&gt;</a:t>
            </a:r>
          </a:p>
          <a:p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&lt;x&gt;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1</a:t>
            </a: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&lt;/x&gt;</a:t>
            </a:r>
          </a:p>
          <a:p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&lt;x&gt;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0</a:t>
            </a:r>
            <a:r>
              <a:rPr lang="fr-FR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1</a:t>
            </a:r>
            <a:r>
              <a:rPr lang="fr-FR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2</a:t>
            </a:r>
            <a:r>
              <a:rPr lang="fr-FR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3</a:t>
            </a:r>
            <a:r>
              <a:rPr lang="fr-FR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4</a:t>
            </a:r>
            <a:r>
              <a:rPr lang="fr-FR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5</a:t>
            </a:r>
            <a:r>
              <a:rPr lang="fr-FR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&lt;/x&gt;</a:t>
            </a:r>
          </a:p>
          <a:p>
            <a:endParaRPr lang="fr-FR" sz="16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&lt;x&gt;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0</a:t>
            </a:r>
            <a:r>
              <a:rPr lang="fr-FR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;1</a:t>
            </a:r>
            <a:r>
              <a:rPr lang="fr-FR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;2</a:t>
            </a:r>
            <a:r>
              <a:rPr lang="fr-FR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.&lt;/x&gt;</a:t>
            </a:r>
          </a:p>
          <a:p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&lt;x&gt;-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1;0;1</a:t>
            </a:r>
            <a:r>
              <a:rPr lang="fr-FR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&lt;/x&gt;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CC46397-E2FC-4ABE-BDAA-D209CB1B5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395" y="4173910"/>
            <a:ext cx="7477125" cy="2486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931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09994F0-7726-4B91-BA25-4032E6EF64D4}"/>
              </a:ext>
            </a:extLst>
          </p:cNvPr>
          <p:cNvSpPr/>
          <p:nvPr/>
        </p:nvSpPr>
        <p:spPr>
          <a:xfrm>
            <a:off x="1273051" y="6310114"/>
            <a:ext cx="10922124" cy="54854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85999" y="189434"/>
            <a:ext cx="11221200" cy="738000"/>
          </a:xfrm>
        </p:spPr>
        <p:txBody>
          <a:bodyPr/>
          <a:lstStyle/>
          <a:p>
            <a:r>
              <a:rPr lang="en-GB" dirty="0"/>
              <a:t>Objectives of the workshop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765498"/>
            <a:ext cx="11221200" cy="4338000"/>
          </a:xfrm>
        </p:spPr>
        <p:txBody>
          <a:bodyPr/>
          <a:lstStyle/>
          <a:p>
            <a:pPr marL="342900" lvl="0" indent="-342900">
              <a:lnSpc>
                <a:spcPct val="200000"/>
              </a:lnSpc>
              <a:buFont typeface="+mj-lt"/>
              <a:buAutoNum type="arabicParenR"/>
            </a:pPr>
            <a:r>
              <a:rPr lang="en-US" dirty="0"/>
              <a:t>Introduce and discuss the planned enhancements and modifications 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Decide whether the developments are ready for creating the official release candidate for CPACS v3.3</a:t>
            </a:r>
            <a:br>
              <a:rPr lang="en-US" dirty="0"/>
            </a:br>
            <a:endParaRPr lang="en-GB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BBAFE7E-6C5E-471F-B222-0EC7412DD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15" y="1917626"/>
            <a:ext cx="8208912" cy="479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59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36514E-9E0D-4791-9F82-1CF8211218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1EE177-5402-4F87-B38C-088802E01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30</a:t>
            </a:fld>
            <a:endParaRPr lang="en-GB" noProof="0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15EB18AF-9209-4EEA-9752-338C9572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de-DE" dirty="0"/>
              <a:t>General CPACS </a:t>
            </a:r>
            <a:r>
              <a:rPr lang="de-DE" dirty="0" err="1"/>
              <a:t>features</a:t>
            </a:r>
            <a:br>
              <a:rPr lang="de-DE" dirty="0"/>
            </a:b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baseTypes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7224590D-BAD1-4E38-A943-8E52FED9F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7958" y="1773610"/>
            <a:ext cx="5760641" cy="4464496"/>
          </a:xfrm>
        </p:spPr>
        <p:txBody>
          <a:bodyPr/>
          <a:lstStyle/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GB" i="1" dirty="0" err="1">
                <a:solidFill>
                  <a:schemeClr val="bg1">
                    <a:lumMod val="85000"/>
                  </a:schemeClr>
                </a:solidFill>
              </a:rPr>
              <a:t>doubleVectorBaseType</a:t>
            </a:r>
            <a:endParaRPr lang="en-GB" i="1" dirty="0">
              <a:solidFill>
                <a:schemeClr val="bg1">
                  <a:lumMod val="85000"/>
                </a:schemeClr>
              </a:solidFill>
            </a:endParaRP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GB" i="1" dirty="0" err="1">
                <a:solidFill>
                  <a:schemeClr val="bg1">
                    <a:lumMod val="85000"/>
                  </a:schemeClr>
                </a:solidFill>
              </a:rPr>
              <a:t>doubleVectorConstraintBaseType</a:t>
            </a:r>
            <a:endParaRPr lang="en-GB" i="1" dirty="0">
              <a:solidFill>
                <a:schemeClr val="bg1">
                  <a:lumMod val="85000"/>
                </a:schemeClr>
              </a:solidFill>
            </a:endParaRP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>
              <a:solidFill>
                <a:schemeClr val="bg1">
                  <a:lumMod val="85000"/>
                </a:schemeClr>
              </a:solidFill>
            </a:endParaRP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US" i="1" dirty="0" err="1">
                <a:solidFill>
                  <a:schemeClr val="bg1">
                    <a:lumMod val="85000"/>
                  </a:schemeClr>
                </a:solidFill>
              </a:rPr>
              <a:t>doubleArrayBaseType</a:t>
            </a:r>
            <a:endParaRPr lang="en-GB" i="1" dirty="0">
              <a:solidFill>
                <a:schemeClr val="bg1">
                  <a:lumMod val="85000"/>
                </a:schemeClr>
              </a:solidFill>
            </a:endParaRP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>
              <a:solidFill>
                <a:schemeClr val="bg1">
                  <a:lumMod val="85000"/>
                </a:schemeClr>
              </a:solidFill>
            </a:endParaRP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US" i="1" dirty="0" err="1">
                <a:solidFill>
                  <a:schemeClr val="bg1">
                    <a:lumMod val="85000"/>
                  </a:schemeClr>
                </a:solidFill>
              </a:rPr>
              <a:t>posIntVectorBaseType</a:t>
            </a:r>
            <a:endParaRPr lang="en-US" i="1" dirty="0">
              <a:solidFill>
                <a:schemeClr val="bg1">
                  <a:lumMod val="85000"/>
                </a:schemeClr>
              </a:solidFill>
            </a:endParaRP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de-DE" i="1" dirty="0">
              <a:solidFill>
                <a:schemeClr val="bg1">
                  <a:lumMod val="85000"/>
                </a:schemeClr>
              </a:solidFill>
            </a:endParaRP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de-DE" i="1" dirty="0"/>
              <a:t>t</a:t>
            </a:r>
            <a:r>
              <a:rPr lang="en-US" i="1" dirty="0" err="1"/>
              <a:t>imeConstraintBaseType</a:t>
            </a: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589DEC-3D9D-424D-9256-3BF3605B5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419" y="2637706"/>
            <a:ext cx="7344816" cy="34320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46DC3A51-5AFC-485A-9D76-BC540926E4F2}"/>
              </a:ext>
            </a:extLst>
          </p:cNvPr>
          <p:cNvSpPr/>
          <p:nvPr/>
        </p:nvSpPr>
        <p:spPr>
          <a:xfrm>
            <a:off x="5665539" y="1889903"/>
            <a:ext cx="4253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&lt;t </a:t>
            </a:r>
            <a:r>
              <a:rPr lang="fr-FR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relationalOperator</a:t>
            </a:r>
            <a:r>
              <a:rPr lang="fr-FR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="le"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fr-FR" dirty="0">
                <a:latin typeface="Arial" pitchFamily="34" charset="0"/>
                <a:cs typeface="Arial" pitchFamily="34" charset="0"/>
              </a:rPr>
              <a:t>00:15:00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&lt;/t&gt;</a:t>
            </a:r>
          </a:p>
        </p:txBody>
      </p:sp>
    </p:spTree>
    <p:extLst>
      <p:ext uri="{BB962C8B-B14F-4D97-AF65-F5344CB8AC3E}">
        <p14:creationId xmlns:p14="http://schemas.microsoft.com/office/powerpoint/2010/main" val="2965585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36514E-9E0D-4791-9F82-1CF8211218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1EE177-5402-4F87-B38C-088802E01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31</a:t>
            </a:fld>
            <a:endParaRPr lang="en-GB" noProof="0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15EB18AF-9209-4EEA-9752-338C9572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de-DE" dirty="0"/>
              <a:t>General CPACS </a:t>
            </a:r>
            <a:r>
              <a:rPr lang="de-DE" dirty="0" err="1"/>
              <a:t>features</a:t>
            </a:r>
            <a:br>
              <a:rPr lang="de-DE" dirty="0"/>
            </a:br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documentation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B51D4AB-DFF7-491E-874D-C71B5C89D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2" t="18243" r="27562" b="15118"/>
          <a:stretch/>
        </p:blipFill>
        <p:spPr>
          <a:xfrm>
            <a:off x="3361283" y="1147118"/>
            <a:ext cx="8712968" cy="44019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4AEABBB-9B5B-4A78-A510-6FD23558C4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" t="14027" r="32287" b="4217"/>
          <a:stretch/>
        </p:blipFill>
        <p:spPr>
          <a:xfrm>
            <a:off x="1129035" y="1310472"/>
            <a:ext cx="8208912" cy="5400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437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36514E-9E0D-4791-9F82-1CF8211218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1EE177-5402-4F87-B38C-088802E01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32</a:t>
            </a:fld>
            <a:endParaRPr lang="en-GB" noProof="0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15EB18AF-9209-4EEA-9752-338C9572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de-DE" dirty="0"/>
              <a:t>General CPACS </a:t>
            </a:r>
            <a:r>
              <a:rPr lang="de-DE" dirty="0" err="1"/>
              <a:t>features</a:t>
            </a:r>
            <a:br>
              <a:rPr lang="de-DE" dirty="0"/>
            </a:br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r>
              <a:rPr lang="de-DE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files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206AF9A4-9B9B-41DE-B64B-C45F5E465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15" t="30378" r="18115" b="16208"/>
          <a:stretch/>
        </p:blipFill>
        <p:spPr>
          <a:xfrm>
            <a:off x="2209155" y="1785468"/>
            <a:ext cx="7776864" cy="3528392"/>
          </a:xfrm>
          <a:prstGeom prst="rect">
            <a:avLst/>
          </a:prstGeom>
        </p:spPr>
      </p:pic>
      <p:sp>
        <p:nvSpPr>
          <p:cNvPr id="20" name="Gleichschenkliges Dreieck 19">
            <a:extLst>
              <a:ext uri="{FF2B5EF4-FFF2-40B4-BE49-F238E27FC236}">
                <a16:creationId xmlns:a16="http://schemas.microsoft.com/office/drawing/2014/main" id="{3575F828-BCE9-4B32-A265-1472F5C5261E}"/>
              </a:ext>
            </a:extLst>
          </p:cNvPr>
          <p:cNvSpPr/>
          <p:nvPr/>
        </p:nvSpPr>
        <p:spPr>
          <a:xfrm rot="5400000">
            <a:off x="1993131" y="2997746"/>
            <a:ext cx="144016" cy="144016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Gleichschenkliges Dreieck 20">
            <a:extLst>
              <a:ext uri="{FF2B5EF4-FFF2-40B4-BE49-F238E27FC236}">
                <a16:creationId xmlns:a16="http://schemas.microsoft.com/office/drawing/2014/main" id="{24C71343-0A91-4FAC-8C5C-D9A52D05FEFD}"/>
              </a:ext>
            </a:extLst>
          </p:cNvPr>
          <p:cNvSpPr/>
          <p:nvPr/>
        </p:nvSpPr>
        <p:spPr>
          <a:xfrm rot="5400000">
            <a:off x="1993131" y="3213770"/>
            <a:ext cx="144016" cy="144016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Gleichschenkliges Dreieck 21">
            <a:extLst>
              <a:ext uri="{FF2B5EF4-FFF2-40B4-BE49-F238E27FC236}">
                <a16:creationId xmlns:a16="http://schemas.microsoft.com/office/drawing/2014/main" id="{32401306-0A8C-4E20-AC9D-09B5F993833C}"/>
              </a:ext>
            </a:extLst>
          </p:cNvPr>
          <p:cNvSpPr/>
          <p:nvPr/>
        </p:nvSpPr>
        <p:spPr>
          <a:xfrm rot="5400000">
            <a:off x="1993131" y="3429795"/>
            <a:ext cx="144016" cy="144016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Gleichschenkliges Dreieck 22">
            <a:extLst>
              <a:ext uri="{FF2B5EF4-FFF2-40B4-BE49-F238E27FC236}">
                <a16:creationId xmlns:a16="http://schemas.microsoft.com/office/drawing/2014/main" id="{CD5D7BEC-AC47-4131-9E2D-15DA599A95D8}"/>
              </a:ext>
            </a:extLst>
          </p:cNvPr>
          <p:cNvSpPr/>
          <p:nvPr/>
        </p:nvSpPr>
        <p:spPr>
          <a:xfrm rot="5400000">
            <a:off x="1993131" y="3933850"/>
            <a:ext cx="144016" cy="144016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Gleichschenkliges Dreieck 23">
            <a:extLst>
              <a:ext uri="{FF2B5EF4-FFF2-40B4-BE49-F238E27FC236}">
                <a16:creationId xmlns:a16="http://schemas.microsoft.com/office/drawing/2014/main" id="{0021555E-C645-4CA5-ADCF-F0D389099BC9}"/>
              </a:ext>
            </a:extLst>
          </p:cNvPr>
          <p:cNvSpPr/>
          <p:nvPr/>
        </p:nvSpPr>
        <p:spPr>
          <a:xfrm rot="5400000">
            <a:off x="1998836" y="4149874"/>
            <a:ext cx="144016" cy="144016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Gleichschenkliges Dreieck 24">
            <a:extLst>
              <a:ext uri="{FF2B5EF4-FFF2-40B4-BE49-F238E27FC236}">
                <a16:creationId xmlns:a16="http://schemas.microsoft.com/office/drawing/2014/main" id="{DF932292-8893-4D6E-BB60-63FFBCCD792D}"/>
              </a:ext>
            </a:extLst>
          </p:cNvPr>
          <p:cNvSpPr/>
          <p:nvPr/>
        </p:nvSpPr>
        <p:spPr>
          <a:xfrm rot="5400000">
            <a:off x="1993131" y="4606590"/>
            <a:ext cx="144016" cy="144016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811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36514E-9E0D-4791-9F82-1CF8211218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1EE177-5402-4F87-B38C-088802E01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33</a:t>
            </a:fld>
            <a:endParaRPr lang="en-GB" noProof="0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15EB18AF-9209-4EEA-9752-338C9572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en-US" dirty="0"/>
              <a:t>Wrap up and announcement next meetings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7224590D-BAD1-4E38-A943-8E52FED9F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7958" y="1773610"/>
            <a:ext cx="10849241" cy="4464496"/>
          </a:xfrm>
        </p:spPr>
        <p:txBody>
          <a:bodyPr/>
          <a:lstStyle/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US" dirty="0"/>
              <a:t>11 February 2021: </a:t>
            </a:r>
            <a:r>
              <a:rPr lang="en-US" b="1" dirty="0"/>
              <a:t>Stakeholder meeting (</a:t>
            </a:r>
            <a:r>
              <a:rPr lang="en-US" dirty="0"/>
              <a:t>part 2)</a:t>
            </a:r>
          </a:p>
          <a:p>
            <a:pPr marL="0" indent="0" defTabSz="1074738">
              <a:spcAft>
                <a:spcPts val="600"/>
              </a:spcAft>
              <a:buNone/>
              <a:tabLst>
                <a:tab pos="1524000" algn="l"/>
              </a:tabLst>
            </a:pPr>
            <a:endParaRPr lang="en-US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US" dirty="0"/>
              <a:t>March 2021: </a:t>
            </a:r>
            <a:r>
              <a:rPr lang="en-US" b="1" dirty="0"/>
              <a:t>CPACS core features</a:t>
            </a:r>
          </a:p>
          <a:p>
            <a:pPr lvl="1" defTabSz="1074738">
              <a:spcAft>
                <a:spcPts val="600"/>
              </a:spcAft>
              <a:tabLst>
                <a:tab pos="1524000" algn="l"/>
              </a:tabLst>
            </a:pPr>
            <a:r>
              <a:rPr lang="en-US" dirty="0"/>
              <a:t>experience with introduced features in practice</a:t>
            </a:r>
          </a:p>
          <a:p>
            <a:pPr lvl="2" defTabSz="1074738">
              <a:spcAft>
                <a:spcPts val="600"/>
              </a:spcAft>
              <a:tabLst>
                <a:tab pos="1524000" algn="l"/>
              </a:tabLst>
            </a:pPr>
            <a:r>
              <a:rPr lang="en-US" i="1" dirty="0" err="1"/>
              <a:t>uID</a:t>
            </a:r>
            <a:r>
              <a:rPr lang="en-US" i="1" dirty="0"/>
              <a:t>-references;</a:t>
            </a:r>
            <a:r>
              <a:rPr lang="en-US" dirty="0"/>
              <a:t> </a:t>
            </a:r>
            <a:r>
              <a:rPr lang="en-US" i="1" dirty="0"/>
              <a:t>tool-specifics;</a:t>
            </a:r>
            <a:r>
              <a:rPr lang="en-US" dirty="0"/>
              <a:t> </a:t>
            </a:r>
            <a:r>
              <a:rPr lang="en-US" i="1" dirty="0" err="1"/>
              <a:t>cpacsVersion</a:t>
            </a:r>
            <a:r>
              <a:rPr lang="en-US" i="1" dirty="0"/>
              <a:t> </a:t>
            </a:r>
            <a:r>
              <a:rPr lang="en-US" dirty="0"/>
              <a:t>element</a:t>
            </a:r>
            <a:r>
              <a:rPr lang="en-US" i="1" dirty="0"/>
              <a:t>;</a:t>
            </a:r>
            <a:endParaRPr lang="en-US" dirty="0"/>
          </a:p>
          <a:p>
            <a:pPr lvl="1" defTabSz="1074738">
              <a:spcAft>
                <a:spcPts val="600"/>
              </a:spcAft>
              <a:tabLst>
                <a:tab pos="1524000" algn="l"/>
              </a:tabLst>
            </a:pPr>
            <a:r>
              <a:rPr lang="en-US" dirty="0"/>
              <a:t>initiation of future core features</a:t>
            </a:r>
          </a:p>
          <a:p>
            <a:pPr lvl="2" defTabSz="1074738">
              <a:spcAft>
                <a:spcPts val="600"/>
              </a:spcAft>
              <a:tabLst>
                <a:tab pos="1524000" algn="l"/>
              </a:tabLst>
            </a:pPr>
            <a:r>
              <a:rPr lang="de-DE" dirty="0" err="1"/>
              <a:t>implications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i="1" dirty="0"/>
              <a:t>s</a:t>
            </a:r>
            <a:r>
              <a:rPr lang="en-US" i="1" dirty="0" err="1"/>
              <a:t>ymmetry</a:t>
            </a:r>
            <a:r>
              <a:rPr lang="en-US" i="1" dirty="0"/>
              <a:t> </a:t>
            </a:r>
            <a:r>
              <a:rPr lang="en-US" dirty="0"/>
              <a:t>attribute</a:t>
            </a:r>
          </a:p>
          <a:p>
            <a:pPr lvl="2" defTabSz="1074738">
              <a:spcAft>
                <a:spcPts val="600"/>
              </a:spcAft>
              <a:tabLst>
                <a:tab pos="1524000" algn="l"/>
              </a:tabLst>
            </a:pPr>
            <a:r>
              <a:rPr lang="de-DE" dirty="0" err="1"/>
              <a:t>extended</a:t>
            </a:r>
            <a:r>
              <a:rPr lang="de-DE" dirty="0"/>
              <a:t> </a:t>
            </a:r>
            <a:r>
              <a:rPr lang="de-DE" dirty="0" err="1"/>
              <a:t>parametrization</a:t>
            </a:r>
            <a:endParaRPr lang="en-US" dirty="0"/>
          </a:p>
          <a:p>
            <a:pPr lvl="2" defTabSz="1074738">
              <a:spcAft>
                <a:spcPts val="600"/>
              </a:spcAft>
              <a:tabLst>
                <a:tab pos="1524000" algn="l"/>
              </a:tabLst>
            </a:pPr>
            <a:endParaRPr lang="en-US" dirty="0"/>
          </a:p>
          <a:p>
            <a:pPr lvl="1" defTabSz="1074738">
              <a:spcAft>
                <a:spcPts val="600"/>
              </a:spcAft>
              <a:tabLst>
                <a:tab pos="1524000" algn="l"/>
              </a:tabLst>
            </a:pPr>
            <a:endParaRPr lang="en-GB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21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8307187-35CC-47A3-9757-149DCE8F1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461" y="1152056"/>
            <a:ext cx="8785758" cy="573412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EB8EDC2-E635-46F1-B4F0-76835781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Short </a:t>
            </a:r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965823-D022-47E6-BEDF-A6B01C779EF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E6C887-F8BE-4F82-B320-B790EC308DC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4</a:t>
            </a:fld>
            <a:endParaRPr lang="en-GB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01C8FEA-52F7-4961-80BC-6F646FEE8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03" y="2349674"/>
            <a:ext cx="4392488" cy="31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6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9A94A-0C83-442F-88F9-02E16F03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Mission and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definition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36514E-9E0D-4791-9F82-1CF8211218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1EE177-5402-4F87-B38C-088802E01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5</a:t>
            </a:fld>
            <a:endParaRPr lang="en-GB" noProof="0" dirty="0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469E1C89-95E0-4158-A5D7-C04E5F28D9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7958" y="1393938"/>
            <a:ext cx="5760641" cy="4464496"/>
          </a:xfrm>
        </p:spPr>
        <p:txBody>
          <a:bodyPr/>
          <a:lstStyle/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GB" i="1" dirty="0"/>
              <a:t>Revision of mission definition</a:t>
            </a: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GB" i="1" dirty="0"/>
              <a:t>Parameter lapses within segments</a:t>
            </a:r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endParaRPr lang="en-GB" i="1" dirty="0"/>
          </a:p>
          <a:p>
            <a:pPr defTabSz="1074738">
              <a:spcAft>
                <a:spcPts val="600"/>
              </a:spcAft>
              <a:tabLst>
                <a:tab pos="1524000" algn="l"/>
              </a:tabLst>
            </a:pPr>
            <a:r>
              <a:rPr lang="en-GB" i="1" dirty="0"/>
              <a:t>Performance requirements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0F0E81C-7696-4FDE-828A-06C833F09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41" y="1764000"/>
            <a:ext cx="851998" cy="180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164E9E8-8256-4A9A-9F57-735182102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51" y="1764000"/>
            <a:ext cx="876000" cy="180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FD88F55-E013-4F39-9503-D3DE060B0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9" y="1770869"/>
            <a:ext cx="852000" cy="180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CB41F93-1957-4D7D-BD57-93C2DFB11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80" y="2932607"/>
            <a:ext cx="876000" cy="180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F2290FF6-EED1-4EAE-B3C6-892E3FFFE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9" y="2932607"/>
            <a:ext cx="852000" cy="1800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2FFF5855-DEFA-4C58-8E0E-FD67B50F2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29" y="4101214"/>
            <a:ext cx="851998" cy="180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CF49D63D-5ACC-465F-AE01-FABEA1C8D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39" y="4101214"/>
            <a:ext cx="876000" cy="180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E76E7BE-E74F-4F99-819A-8ADCD3C581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067" y="1386000"/>
            <a:ext cx="6784540" cy="2985882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0F87BA2-694C-40EE-8295-6C65DB3C1C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9475" y="4807510"/>
            <a:ext cx="6617724" cy="14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36514E-9E0D-4791-9F82-1CF8211218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1EE177-5402-4F87-B38C-088802E01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6</a:t>
            </a:fld>
            <a:endParaRPr lang="en-GB" noProof="0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15EB18AF-9209-4EEA-9752-338C9572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de-DE" dirty="0"/>
              <a:t>Mission and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definition</a:t>
            </a:r>
            <a:br>
              <a:rPr lang="de-DE" dirty="0"/>
            </a:br>
            <a:r>
              <a:rPr lang="de-DE" sz="1600" dirty="0" err="1"/>
              <a:t>cpacs</a:t>
            </a:r>
            <a:r>
              <a:rPr lang="de-DE" sz="1600" dirty="0"/>
              <a:t> · </a:t>
            </a:r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performanceCases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0E229E72-5F7D-46C8-94C8-1E1FC580B0C1}"/>
              </a:ext>
            </a:extLst>
          </p:cNvPr>
          <p:cNvSpPr txBox="1">
            <a:spLocks/>
          </p:cNvSpPr>
          <p:nvPr/>
        </p:nvSpPr>
        <p:spPr bwMode="auto">
          <a:xfrm>
            <a:off x="485999" y="3771914"/>
            <a:ext cx="11221200" cy="7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de-DE" sz="1800" dirty="0"/>
              <a:t>Erwin Moerland</a:t>
            </a:r>
          </a:p>
          <a:p>
            <a:pPr algn="ctr"/>
            <a:r>
              <a:rPr lang="de-DE" sz="1800" i="1" dirty="0"/>
              <a:t>SL-FSI HF - </a:t>
            </a:r>
            <a:r>
              <a:rPr lang="en-US" sz="1800" i="1" dirty="0"/>
              <a:t>Aircraft Design &amp; System Integration</a:t>
            </a:r>
          </a:p>
        </p:txBody>
      </p:sp>
      <p:pic>
        <p:nvPicPr>
          <p:cNvPr id="6" name="Grafik 5" descr="Dozent">
            <a:extLst>
              <a:ext uri="{FF2B5EF4-FFF2-40B4-BE49-F238E27FC236}">
                <a16:creationId xmlns:a16="http://schemas.microsoft.com/office/drawing/2014/main" id="{EE65DE3F-44DC-4CFA-8AF3-ED939D4DA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9399" y="27386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3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9A94A-0C83-442F-88F9-02E16F03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Mission and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definition</a:t>
            </a:r>
            <a:br>
              <a:rPr lang="de-DE" dirty="0"/>
            </a:br>
            <a:r>
              <a:rPr lang="de-DE" sz="1600" dirty="0" err="1"/>
              <a:t>cpacs</a:t>
            </a:r>
            <a:r>
              <a:rPr lang="de-DE" sz="1600" dirty="0"/>
              <a:t> · </a:t>
            </a:r>
            <a:r>
              <a:rPr lang="de-DE" sz="1600" dirty="0" err="1"/>
              <a:t>vehicles</a:t>
            </a:r>
            <a:r>
              <a:rPr lang="de-DE" sz="1600" dirty="0"/>
              <a:t> · </a:t>
            </a:r>
            <a:r>
              <a:rPr lang="de-DE" sz="1600" dirty="0" err="1"/>
              <a:t>aircraft</a:t>
            </a:r>
            <a:r>
              <a:rPr lang="de-DE" sz="1600" dirty="0"/>
              <a:t>  · </a:t>
            </a:r>
            <a:r>
              <a:rPr lang="de-DE" sz="1600" dirty="0" err="1"/>
              <a:t>model</a:t>
            </a:r>
            <a:r>
              <a:rPr lang="de-DE" sz="1600" dirty="0"/>
              <a:t> · </a:t>
            </a:r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performanceRequirements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36514E-9E0D-4791-9F82-1CF8211218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1EE177-5402-4F87-B38C-088802E01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7</a:t>
            </a:fld>
            <a:endParaRPr lang="en-GB" noProof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2840B0B-D819-4EE0-8A2A-35D1C5ABF6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75"/>
          <a:stretch/>
        </p:blipFill>
        <p:spPr>
          <a:xfrm>
            <a:off x="6889675" y="2424708"/>
            <a:ext cx="4303415" cy="15811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5C88D65-C4CF-4C92-AEDD-98EEEFF03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87" y="2424708"/>
            <a:ext cx="5629275" cy="1019175"/>
          </a:xfrm>
          <a:prstGeom prst="rect">
            <a:avLst/>
          </a:prstGeom>
        </p:spPr>
      </p:pic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DF54DE29-EDBB-4058-B1CB-0E578E593E21}"/>
              </a:ext>
            </a:extLst>
          </p:cNvPr>
          <p:cNvSpPr txBox="1">
            <a:spLocks/>
          </p:cNvSpPr>
          <p:nvPr/>
        </p:nvSpPr>
        <p:spPr bwMode="auto">
          <a:xfrm>
            <a:off x="3217267" y="1860797"/>
            <a:ext cx="1368152" cy="41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7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74738">
              <a:spcAft>
                <a:spcPts val="600"/>
              </a:spcAft>
              <a:buNone/>
              <a:tabLst>
                <a:tab pos="1524000" algn="l"/>
              </a:tabLst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CPACS 3.2</a:t>
            </a: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0EBE751A-B0D3-4551-89B3-E6362FC0C9DE}"/>
              </a:ext>
            </a:extLst>
          </p:cNvPr>
          <p:cNvSpPr txBox="1">
            <a:spLocks/>
          </p:cNvSpPr>
          <p:nvPr/>
        </p:nvSpPr>
        <p:spPr bwMode="auto">
          <a:xfrm>
            <a:off x="8401843" y="1860797"/>
            <a:ext cx="1872208" cy="41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7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74738">
              <a:spcAft>
                <a:spcPts val="600"/>
              </a:spcAft>
              <a:buNone/>
              <a:tabLst>
                <a:tab pos="1524000" algn="l"/>
              </a:tabLst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CPACS 3.3-beta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47CFD558-83D6-477D-BD29-900047D8687B}"/>
              </a:ext>
            </a:extLst>
          </p:cNvPr>
          <p:cNvSpPr txBox="1">
            <a:spLocks/>
          </p:cNvSpPr>
          <p:nvPr/>
        </p:nvSpPr>
        <p:spPr bwMode="auto">
          <a:xfrm>
            <a:off x="6332660" y="1833774"/>
            <a:ext cx="1224136" cy="310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7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74738">
              <a:spcAft>
                <a:spcPts val="600"/>
              </a:spcAft>
              <a:buNone/>
              <a:tabLst>
                <a:tab pos="1524000" algn="l"/>
              </a:tabLst>
            </a:pPr>
            <a:r>
              <a:rPr lang="en-GB" sz="16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occurence</a:t>
            </a:r>
            <a:endParaRPr lang="en-GB" sz="1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FF33339-FFF9-4EE6-9BFD-8627BE659C66}"/>
              </a:ext>
            </a:extLst>
          </p:cNvPr>
          <p:cNvCxnSpPr>
            <a:cxnSpLocks/>
          </p:cNvCxnSpPr>
          <p:nvPr/>
        </p:nvCxnSpPr>
        <p:spPr>
          <a:xfrm flipV="1">
            <a:off x="5809555" y="2144128"/>
            <a:ext cx="401323" cy="28058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EAAD5E8-02B4-4796-B02A-ED7131DAD856}"/>
              </a:ext>
            </a:extLst>
          </p:cNvPr>
          <p:cNvCxnSpPr>
            <a:cxnSpLocks/>
          </p:cNvCxnSpPr>
          <p:nvPr/>
        </p:nvCxnSpPr>
        <p:spPr>
          <a:xfrm>
            <a:off x="7463646" y="2080125"/>
            <a:ext cx="2018317" cy="34458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platzhalter 8">
            <a:extLst>
              <a:ext uri="{FF2B5EF4-FFF2-40B4-BE49-F238E27FC236}">
                <a16:creationId xmlns:a16="http://schemas.microsoft.com/office/drawing/2014/main" id="{D11BC487-69DC-4023-8578-343E048547B9}"/>
              </a:ext>
            </a:extLst>
          </p:cNvPr>
          <p:cNvSpPr txBox="1">
            <a:spLocks/>
          </p:cNvSpPr>
          <p:nvPr/>
        </p:nvSpPr>
        <p:spPr bwMode="auto">
          <a:xfrm>
            <a:off x="7856517" y="4307695"/>
            <a:ext cx="3456384" cy="310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7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74738">
              <a:spcAft>
                <a:spcPts val="600"/>
              </a:spcAft>
              <a:buNone/>
              <a:tabLst>
                <a:tab pos="1524000" algn="l"/>
              </a:tabLst>
            </a:pPr>
            <a:r>
              <a:rPr lang="en-GB" sz="16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stringBaseType</a:t>
            </a:r>
            <a:r>
              <a:rPr lang="en-GB" sz="1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-&gt; </a:t>
            </a:r>
            <a:r>
              <a:rPr lang="en-GB" sz="16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uIDSequenceType</a:t>
            </a:r>
            <a:endParaRPr lang="en-GB" sz="1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354A888-D7AA-46DA-A53F-9E35A72C6E1D}"/>
              </a:ext>
            </a:extLst>
          </p:cNvPr>
          <p:cNvCxnSpPr>
            <a:cxnSpLocks/>
          </p:cNvCxnSpPr>
          <p:nvPr/>
        </p:nvCxnSpPr>
        <p:spPr>
          <a:xfrm flipH="1">
            <a:off x="10994131" y="3069754"/>
            <a:ext cx="343086" cy="121668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0FE40BC-8916-425F-876A-6A1823C04225}"/>
              </a:ext>
            </a:extLst>
          </p:cNvPr>
          <p:cNvCxnSpPr/>
          <p:nvPr/>
        </p:nvCxnSpPr>
        <p:spPr>
          <a:xfrm flipH="1" flipV="1">
            <a:off x="11165674" y="2934295"/>
            <a:ext cx="171543" cy="13545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8">
            <a:extLst>
              <a:ext uri="{FF2B5EF4-FFF2-40B4-BE49-F238E27FC236}">
                <a16:creationId xmlns:a16="http://schemas.microsoft.com/office/drawing/2014/main" id="{BF8F3028-6097-407E-898C-15A5A36775BE}"/>
              </a:ext>
            </a:extLst>
          </p:cNvPr>
          <p:cNvSpPr txBox="1">
            <a:spLocks/>
          </p:cNvSpPr>
          <p:nvPr/>
        </p:nvSpPr>
        <p:spPr bwMode="auto">
          <a:xfrm>
            <a:off x="6851578" y="3443883"/>
            <a:ext cx="1224136" cy="310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7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74738">
              <a:spcAft>
                <a:spcPts val="600"/>
              </a:spcAft>
              <a:buNone/>
              <a:tabLst>
                <a:tab pos="1524000" algn="l"/>
              </a:tabLst>
            </a:pPr>
            <a:r>
              <a:rPr lang="en-GB" sz="16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occurence</a:t>
            </a:r>
            <a:endParaRPr lang="en-GB" sz="1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589CCA4-F20F-4D01-BCCA-951BF2C22BD2}"/>
              </a:ext>
            </a:extLst>
          </p:cNvPr>
          <p:cNvCxnSpPr>
            <a:cxnSpLocks/>
          </p:cNvCxnSpPr>
          <p:nvPr/>
        </p:nvCxnSpPr>
        <p:spPr>
          <a:xfrm>
            <a:off x="6037269" y="3217805"/>
            <a:ext cx="742301" cy="2638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45CC6DA2-E400-455F-9E5E-0B21854B21EB}"/>
              </a:ext>
            </a:extLst>
          </p:cNvPr>
          <p:cNvCxnSpPr>
            <a:cxnSpLocks/>
          </p:cNvCxnSpPr>
          <p:nvPr/>
        </p:nvCxnSpPr>
        <p:spPr>
          <a:xfrm flipV="1">
            <a:off x="7854845" y="3217805"/>
            <a:ext cx="1320038" cy="35408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>
            <a:extLst>
              <a:ext uri="{FF2B5EF4-FFF2-40B4-BE49-F238E27FC236}">
                <a16:creationId xmlns:a16="http://schemas.microsoft.com/office/drawing/2014/main" id="{3F067C02-2DAA-479E-940B-7AAE49C85F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30" t="251" r="35330" b="88254"/>
          <a:stretch/>
        </p:blipFill>
        <p:spPr>
          <a:xfrm>
            <a:off x="8027012" y="4685882"/>
            <a:ext cx="3115393" cy="62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1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36514E-9E0D-4791-9F82-1CF8211218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1EE177-5402-4F87-B38C-088802E01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8</a:t>
            </a:fld>
            <a:endParaRPr lang="en-GB" noProof="0" dirty="0"/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DF54DE29-EDBB-4058-B1CB-0E578E593E21}"/>
              </a:ext>
            </a:extLst>
          </p:cNvPr>
          <p:cNvSpPr txBox="1">
            <a:spLocks/>
          </p:cNvSpPr>
          <p:nvPr/>
        </p:nvSpPr>
        <p:spPr bwMode="auto">
          <a:xfrm>
            <a:off x="8510097" y="1060873"/>
            <a:ext cx="1368152" cy="41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7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74738">
              <a:spcAft>
                <a:spcPts val="600"/>
              </a:spcAft>
              <a:buNone/>
              <a:tabLst>
                <a:tab pos="1524000" algn="l"/>
              </a:tabLst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CPACS 3.2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EB4128C-2C58-42A0-B045-44FE844BA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723" y="1447403"/>
            <a:ext cx="7972425" cy="2457450"/>
          </a:xfrm>
          <a:prstGeom prst="rect">
            <a:avLst/>
          </a:prstGeom>
        </p:spPr>
      </p:pic>
      <p:sp>
        <p:nvSpPr>
          <p:cNvPr id="24" name="Titel 1">
            <a:extLst>
              <a:ext uri="{FF2B5EF4-FFF2-40B4-BE49-F238E27FC236}">
                <a16:creationId xmlns:a16="http://schemas.microsoft.com/office/drawing/2014/main" id="{D37D0814-97A2-4C18-9617-F7453CD7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de-DE" dirty="0"/>
              <a:t>Mission and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definition</a:t>
            </a:r>
            <a:br>
              <a:rPr lang="de-DE" dirty="0"/>
            </a:br>
            <a:r>
              <a:rPr lang="de-DE" sz="1600" dirty="0" err="1"/>
              <a:t>cpacs</a:t>
            </a:r>
            <a:r>
              <a:rPr lang="de-DE" sz="1600" dirty="0"/>
              <a:t> · </a:t>
            </a:r>
            <a:r>
              <a:rPr lang="de-DE" sz="1600" dirty="0" err="1"/>
              <a:t>vehicles</a:t>
            </a:r>
            <a:r>
              <a:rPr lang="de-DE" sz="1600" dirty="0"/>
              <a:t> · </a:t>
            </a:r>
            <a:r>
              <a:rPr lang="de-DE" sz="1600" dirty="0" err="1"/>
              <a:t>aircraft</a:t>
            </a:r>
            <a:r>
              <a:rPr lang="de-DE" sz="1600" dirty="0"/>
              <a:t>  · </a:t>
            </a:r>
            <a:r>
              <a:rPr lang="de-DE" sz="1600" dirty="0" err="1"/>
              <a:t>model</a:t>
            </a:r>
            <a:r>
              <a:rPr lang="de-DE" sz="1600" dirty="0"/>
              <a:t> · </a:t>
            </a:r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performanceRequirements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91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36514E-9E0D-4791-9F82-1CF8211218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CPACS Meeting &gt; Marko Alder  &gt; 20 February, 2021</a:t>
            </a:r>
            <a:endParaRPr lang="en-GB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1EE177-5402-4F87-B38C-088802E01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9</a:t>
            </a:fld>
            <a:endParaRPr lang="en-GB" noProof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A68420-3B56-47EB-AAEC-F2F1BD779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23" y="1447403"/>
            <a:ext cx="8620125" cy="5438775"/>
          </a:xfrm>
          <a:prstGeom prst="rect">
            <a:avLst/>
          </a:prstGeom>
        </p:spPr>
      </p:pic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40C5CAC1-8744-4050-9A61-A229220FEA65}"/>
              </a:ext>
            </a:extLst>
          </p:cNvPr>
          <p:cNvSpPr txBox="1">
            <a:spLocks/>
          </p:cNvSpPr>
          <p:nvPr/>
        </p:nvSpPr>
        <p:spPr bwMode="auto">
          <a:xfrm>
            <a:off x="8510097" y="1060873"/>
            <a:ext cx="1979978" cy="41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7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74738">
              <a:spcAft>
                <a:spcPts val="600"/>
              </a:spcAft>
              <a:buNone/>
              <a:tabLst>
                <a:tab pos="1524000" algn="l"/>
              </a:tabLst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CPACS 3.3-beta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BB75826E-CAC0-4B77-AE13-60C5016E9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99" y="648000"/>
            <a:ext cx="11221200" cy="738000"/>
          </a:xfrm>
        </p:spPr>
        <p:txBody>
          <a:bodyPr/>
          <a:lstStyle/>
          <a:p>
            <a:r>
              <a:rPr lang="de-DE" dirty="0"/>
              <a:t>Mission and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definition</a:t>
            </a:r>
            <a:br>
              <a:rPr lang="de-DE" dirty="0"/>
            </a:br>
            <a:r>
              <a:rPr lang="de-DE" sz="1600" dirty="0" err="1"/>
              <a:t>cpacs</a:t>
            </a:r>
            <a:r>
              <a:rPr lang="de-DE" sz="1600" dirty="0"/>
              <a:t> · </a:t>
            </a:r>
            <a:r>
              <a:rPr lang="de-DE" sz="1600" dirty="0" err="1"/>
              <a:t>vehicles</a:t>
            </a:r>
            <a:r>
              <a:rPr lang="de-DE" sz="1600" dirty="0"/>
              <a:t> · </a:t>
            </a:r>
            <a:r>
              <a:rPr lang="de-DE" sz="1600" dirty="0" err="1"/>
              <a:t>aircraft</a:t>
            </a:r>
            <a:r>
              <a:rPr lang="de-DE" sz="1600" dirty="0"/>
              <a:t>  · </a:t>
            </a:r>
            <a:r>
              <a:rPr lang="de-DE" sz="1600" dirty="0" err="1"/>
              <a:t>model</a:t>
            </a:r>
            <a:r>
              <a:rPr lang="de-DE" sz="1600" dirty="0"/>
              <a:t> · </a:t>
            </a:r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performanceRequirements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34910"/>
      </p:ext>
    </p:extLst>
  </p:cSld>
  <p:clrMapOvr>
    <a:masterClrMapping/>
  </p:clrMapOvr>
</p:sld>
</file>

<file path=ppt/theme/theme1.xml><?xml version="1.0" encoding="utf-8"?>
<a:theme xmlns:a="http://schemas.openxmlformats.org/drawingml/2006/main" name="DLR-Präsentation 16:9 Englisch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95C61B9F-14F0-4AD9-AC81-B8624FAD5FC8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1302</Words>
  <Application>Microsoft Office PowerPoint</Application>
  <PresentationFormat>Benutzerdefiniert</PresentationFormat>
  <Paragraphs>252</Paragraphs>
  <Slides>33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0" baseType="lpstr">
      <vt:lpstr>Arial</vt:lpstr>
      <vt:lpstr>Calibri</vt:lpstr>
      <vt:lpstr>Courier New</vt:lpstr>
      <vt:lpstr>Frutiger 45 Light</vt:lpstr>
      <vt:lpstr>Times New Roman</vt:lpstr>
      <vt:lpstr>ヒラギノ角ゴ Pro W3</vt:lpstr>
      <vt:lpstr>DLR-Präsentation 16:9 Englisch</vt:lpstr>
      <vt:lpstr>CPACS Stakeholder Meeting</vt:lpstr>
      <vt:lpstr>Agenda</vt:lpstr>
      <vt:lpstr>Objectives of the workshop</vt:lpstr>
      <vt:lpstr>Short introduction</vt:lpstr>
      <vt:lpstr>Mission and point performance definition</vt:lpstr>
      <vt:lpstr>Mission and point performance definition cpacs · performanceCases</vt:lpstr>
      <vt:lpstr>Mission and point performance definition cpacs · vehicles · aircraft  · model · performanceRequirements</vt:lpstr>
      <vt:lpstr>Mission and point performance definition cpacs · vehicles · aircraft  · model · performanceRequirements</vt:lpstr>
      <vt:lpstr>Mission and point performance definition cpacs · vehicles · aircraft  · model · performanceRequirements</vt:lpstr>
      <vt:lpstr>Mission and point performance definition cpacs · vehicles · aircraft  · model · analyses · flightPerformance</vt:lpstr>
      <vt:lpstr>Mission and point performance definition cpacs · vehicles · aircraft  · model · analyses · flightDynamics</vt:lpstr>
      <vt:lpstr>AeroLimitMap adaptions</vt:lpstr>
      <vt:lpstr>AeroLimitMap adaptions cpacs · vehicles · aircraft  · model · analyses · aeroPerformance · aeroMap · aeroLimitMaps </vt:lpstr>
      <vt:lpstr>AeroLimitMap adaptions cpacs · vehicles · aircraft  · model · analyses · aeroPerformance · aeroMap · aeroLimitMaps</vt:lpstr>
      <vt:lpstr>Break</vt:lpstr>
      <vt:lpstr>Load analysis</vt:lpstr>
      <vt:lpstr>Load analysis cpacs · vehicles · aircraft  · model · analyses · loadAnalysis · loadCases</vt:lpstr>
      <vt:lpstr>Load analysis cpacs · vehicles · aircraft  · model · analyses · loadAnalysis · loadCases</vt:lpstr>
      <vt:lpstr>Load analysis cpacs · vehicles · aircraft  · model · gobal · flightEnvelopes</vt:lpstr>
      <vt:lpstr>Load analysis cpacs · vehicles · aircraft  · model · analyses · loadAnalysis · loadCases · aeroCases</vt:lpstr>
      <vt:lpstr>Load analysis cpacs · vehicles · aircraft  · model · analyses · loadAnalysis · loadEnvelopes</vt:lpstr>
      <vt:lpstr>General CPACS features</vt:lpstr>
      <vt:lpstr>General CPACS features cpacs · vehicles · aircraft  · model · configurations</vt:lpstr>
      <vt:lpstr>General CPACS features mapType</vt:lpstr>
      <vt:lpstr>General CPACS features new baseTypes</vt:lpstr>
      <vt:lpstr>General CPACS features new baseTypes</vt:lpstr>
      <vt:lpstr>General CPACS features new baseTypes</vt:lpstr>
      <vt:lpstr>General CPACS features new baseTypes</vt:lpstr>
      <vt:lpstr>General CPACS features new baseTypes</vt:lpstr>
      <vt:lpstr>General CPACS features new baseTypes</vt:lpstr>
      <vt:lpstr>General CPACS features documentation</vt:lpstr>
      <vt:lpstr>General CPACS features example files</vt:lpstr>
      <vt:lpstr>Wrap up and announcement next meetings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336</cp:revision>
  <dcterms:created xsi:type="dcterms:W3CDTF">2012-06-19T06:51:55Z</dcterms:created>
  <dcterms:modified xsi:type="dcterms:W3CDTF">2021-01-20T10:59:44Z</dcterms:modified>
</cp:coreProperties>
</file>