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2"/>
  </p:notesMasterIdLst>
  <p:handoutMasterIdLst>
    <p:handoutMasterId r:id="rId13"/>
  </p:handoutMasterIdLst>
  <p:sldIdLst>
    <p:sldId id="283" r:id="rId3"/>
    <p:sldId id="282" r:id="rId4"/>
    <p:sldId id="285" r:id="rId5"/>
    <p:sldId id="286" r:id="rId6"/>
    <p:sldId id="284" r:id="rId7"/>
    <p:sldId id="288" r:id="rId8"/>
    <p:sldId id="290" r:id="rId9"/>
    <p:sldId id="292" r:id="rId10"/>
    <p:sldId id="291" r:id="rId11"/>
  </p:sldIdLst>
  <p:sldSz cx="12195175" cy="6859588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868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40" autoAdjust="0"/>
    <p:restoredTop sz="94660"/>
  </p:normalViewPr>
  <p:slideViewPr>
    <p:cSldViewPr>
      <p:cViewPr varScale="1">
        <p:scale>
          <a:sx n="105" d="100"/>
          <a:sy n="105" d="100"/>
        </p:scale>
        <p:origin x="390" y="96"/>
      </p:cViewPr>
      <p:guideLst>
        <p:guide orient="horz" pos="2161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277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CAD8F6-FF7C-447F-A91D-4FA7CFC9C0C5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B7EE11-88F6-4E42-B196-8CF9EA9FE22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7391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45B75E70-762A-4375-AA7C-DE9BB7CC9339}" type="datetimeFigureOut">
              <a:rPr lang="de-DE" smtClean="0"/>
              <a:pPr/>
              <a:t>25.11.2021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DF1895BC-06EC-475A-97CA-BF53472F2E0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6837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psf\Host\Users\cd\Desktop\Startbild_16zu9-E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78399" y="1573200"/>
            <a:ext cx="10864800" cy="741600"/>
          </a:xfrm>
        </p:spPr>
        <p:txBody>
          <a:bodyPr/>
          <a:lstStyle>
            <a:lvl1pPr>
              <a:tabLst>
                <a:tab pos="2038350" algn="l"/>
              </a:tabLst>
              <a:defRPr b="1"/>
            </a:lvl1pPr>
          </a:lstStyle>
          <a:p>
            <a:pPr lvl="0"/>
            <a:r>
              <a:rPr lang="en-GB" noProof="0" dirty="0"/>
              <a:t>Click here to insert lecture title</a:t>
            </a:r>
            <a:endParaRPr lang="de-DE" noProof="0" dirty="0"/>
          </a:p>
        </p:txBody>
      </p:sp>
      <p:sp>
        <p:nvSpPr>
          <p:cNvPr id="16" name="Rectangle 37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78399" y="2430000"/>
            <a:ext cx="10864800" cy="1152000"/>
          </a:xfrm>
        </p:spPr>
        <p:txBody>
          <a:bodyPr/>
          <a:lstStyle>
            <a:lvl1pPr marL="0" indent="0">
              <a:buFontTx/>
              <a:buNone/>
              <a:defRPr sz="2400" baseline="0">
                <a:solidFill>
                  <a:srgbClr val="686868"/>
                </a:solidFill>
              </a:defRPr>
            </a:lvl1pPr>
          </a:lstStyle>
          <a:p>
            <a:pPr lvl="0"/>
            <a:r>
              <a:rPr lang="en-GB" noProof="0" dirty="0"/>
              <a:t>Click here to insert lecture subtitle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noProof="0"/>
              <a:t>CPACS Meeting  &gt;  DLR-SL  &gt; 18 November, 2021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  <p:pic>
        <p:nvPicPr>
          <p:cNvPr id="8" name="Picture 46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30" y="5598000"/>
            <a:ext cx="1080000" cy="956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2853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here to insert chart title</a:t>
            </a:r>
            <a:endParaRPr lang="en-GB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86000" y="1591200"/>
            <a:ext cx="11221200" cy="4338000"/>
          </a:xfrm>
        </p:spPr>
        <p:txBody>
          <a:bodyPr/>
          <a:lstStyle/>
          <a:p>
            <a:pPr lvl="0"/>
            <a:r>
              <a:rPr lang="en-GB" noProof="0" dirty="0"/>
              <a:t>Click here to insert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noProof="0"/>
              <a:t>CPACS Meeting  &gt;  DLR-SL  &gt; 18 November, 2021</a:t>
            </a:r>
            <a:endParaRPr lang="en-GB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91502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here to insert chart title</a:t>
            </a:r>
            <a:endParaRPr lang="en-GB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86000" y="1591200"/>
            <a:ext cx="5482800" cy="4338000"/>
          </a:xfrm>
        </p:spPr>
        <p:txBody>
          <a:bodyPr/>
          <a:lstStyle/>
          <a:p>
            <a:pPr lvl="0"/>
            <a:r>
              <a:rPr lang="en-GB" noProof="0" dirty="0"/>
              <a:t>Click here to insert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3" hasCustomPrompt="1"/>
          </p:nvPr>
        </p:nvSpPr>
        <p:spPr>
          <a:xfrm>
            <a:off x="6224400" y="1591200"/>
            <a:ext cx="5482800" cy="4338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/>
            </a:lvl1pPr>
          </a:lstStyle>
          <a:p>
            <a:r>
              <a:rPr lang="en-GB" noProof="0" dirty="0"/>
              <a:t>Click onto symbol to insert picture</a:t>
            </a:r>
          </a:p>
          <a:p>
            <a:endParaRPr lang="en-GB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 noProof="0"/>
              <a:t>CPACS Meeting  &gt;  DLR-SL  &gt; 18 November, 2021</a:t>
            </a:r>
            <a:endParaRPr lang="en-GB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00678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 Inhal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here to insert chart title</a:t>
            </a:r>
            <a:endParaRPr lang="en-GB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86000" y="1591200"/>
            <a:ext cx="5482800" cy="4338000"/>
          </a:xfrm>
        </p:spPr>
        <p:txBody>
          <a:bodyPr/>
          <a:lstStyle/>
          <a:p>
            <a:pPr lvl="0"/>
            <a:r>
              <a:rPr lang="en-GB" noProof="0" dirty="0"/>
              <a:t>Click here to insert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 noProof="0"/>
              <a:t>CPACS Meeting  &gt;  DLR-SL  &gt; 18 November, 2021</a:t>
            </a:r>
            <a:endParaRPr lang="en-GB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93620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here to insert chart title</a:t>
            </a:r>
            <a:endParaRPr lang="en-GB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86000" y="1591200"/>
            <a:ext cx="5482800" cy="4338000"/>
          </a:xfrm>
        </p:spPr>
        <p:txBody>
          <a:bodyPr/>
          <a:lstStyle/>
          <a:p>
            <a:pPr lvl="0"/>
            <a:r>
              <a:rPr lang="en-GB" noProof="0" dirty="0"/>
              <a:t>Click here to insert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 noProof="0"/>
              <a:t>CPACS Meeting  &gt;  DLR-SL  &gt; 18 November, 2021</a:t>
            </a:r>
            <a:endParaRPr lang="en-GB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  <p:sp>
        <p:nvSpPr>
          <p:cNvPr id="6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6224400" y="1591200"/>
            <a:ext cx="5482800" cy="4338000"/>
          </a:xfrm>
        </p:spPr>
        <p:txBody>
          <a:bodyPr/>
          <a:lstStyle/>
          <a:p>
            <a:pPr lvl="0"/>
            <a:r>
              <a:rPr lang="en-GB" noProof="0" dirty="0"/>
              <a:t>Click here to insert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1793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1"/>
          <p:cNvSpPr>
            <a:spLocks noGrp="1"/>
          </p:cNvSpPr>
          <p:nvPr>
            <p:ph type="body" idx="11" hasCustomPrompt="1"/>
          </p:nvPr>
        </p:nvSpPr>
        <p:spPr>
          <a:xfrm>
            <a:off x="485999" y="1591200"/>
            <a:ext cx="5482800" cy="334800"/>
          </a:xfrm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pPr lvl="0"/>
            <a:r>
              <a:rPr lang="en-GB" noProof="0" dirty="0"/>
              <a:t>Click here to insert header line</a:t>
            </a:r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224399" y="1591200"/>
            <a:ext cx="5482800" cy="334800"/>
          </a:xfrm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pPr lvl="0"/>
            <a:r>
              <a:rPr lang="en-GB" noProof="0" dirty="0"/>
              <a:t>Click here to insert header line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here to insert chart title</a:t>
            </a:r>
            <a:endParaRPr lang="en-GB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86000" y="2141999"/>
            <a:ext cx="5482800" cy="3787200"/>
          </a:xfrm>
        </p:spPr>
        <p:txBody>
          <a:bodyPr/>
          <a:lstStyle/>
          <a:p>
            <a:pPr lvl="0"/>
            <a:r>
              <a:rPr lang="en-GB" noProof="0" dirty="0"/>
              <a:t>Click here to insert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1" name="Textplatzhalt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224400" y="2142000"/>
            <a:ext cx="5482800" cy="3787200"/>
          </a:xfrm>
        </p:spPr>
        <p:txBody>
          <a:bodyPr/>
          <a:lstStyle/>
          <a:p>
            <a:pPr lvl="0"/>
            <a:r>
              <a:rPr lang="en-GB" noProof="0" dirty="0"/>
              <a:t>Click here to insert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>
              <a:defRPr/>
            </a:pPr>
            <a:r>
              <a:rPr lang="en-US" noProof="0"/>
              <a:t>CPACS Meeting  &gt;  DLR-SL  &gt; 18 November, 2021</a:t>
            </a:r>
            <a:endParaRPr lang="en-GB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38477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here to insert chart title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noProof="0"/>
              <a:t>CPACS Meeting  &gt;  DLR-SL  &gt; 18 November, 2021</a:t>
            </a:r>
            <a:endParaRPr lang="en-GB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19387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noProof="0"/>
              <a:t>CPACS Meeting  &gt;  DLR-SL  &gt; 18 November, 2021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17683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 ohne Hinter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noProof="0"/>
              <a:t>CPACS Meeting  &gt;  DLR-SL  &gt; 18 November, 2021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22844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0" descr="Folie-03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587"/>
          <a:stretch>
            <a:fillRect/>
          </a:stretch>
        </p:blipFill>
        <p:spPr bwMode="auto">
          <a:xfrm>
            <a:off x="1588" y="6143625"/>
            <a:ext cx="121856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5999" y="648000"/>
            <a:ext cx="11221200" cy="73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here to insert chart title</a:t>
            </a:r>
            <a:endParaRPr lang="de-DE" noProof="0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5999" y="1591200"/>
            <a:ext cx="11221200" cy="433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Master text format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1" name="Rectangle 5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9999" y="126000"/>
            <a:ext cx="10177200" cy="14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800">
                <a:solidFill>
                  <a:srgbClr val="686868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0"/>
              <a:t>CPACS Meeting  &gt;  DLR-SL  &gt; 18 November, 2021</a:t>
            </a:r>
            <a:endParaRPr lang="en-GB" noProof="0" dirty="0"/>
          </a:p>
        </p:txBody>
      </p:sp>
      <p:sp>
        <p:nvSpPr>
          <p:cNvPr id="12" name="Rectangle 5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86000" y="126000"/>
            <a:ext cx="1044000" cy="14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lang="de-DE" sz="800" kern="1200">
                <a:solidFill>
                  <a:srgbClr val="686868"/>
                </a:solidFill>
                <a:latin typeface="Arial" charset="0"/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r>
              <a:rPr lang="en-GB" noProof="0" dirty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18367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61" r:id="rId4"/>
    <p:sldLayoutId id="2147483662" r:id="rId5"/>
    <p:sldLayoutId id="2147483658" r:id="rId6"/>
    <p:sldLayoutId id="2147483655" r:id="rId7"/>
    <p:sldLayoutId id="2147483656" r:id="rId8"/>
    <p:sldLayoutId id="2147483660" r:id="rId9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686868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80000" indent="-180000" algn="l" defTabSz="914400" rtl="0" eaLnBrk="1" latinLnBrk="0" hangingPunct="1">
        <a:spcBef>
          <a:spcPts val="300"/>
        </a:spcBef>
        <a:spcAft>
          <a:spcPts val="0"/>
        </a:spcAft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26400" indent="-180000" algn="l" defTabSz="914400" rtl="0" eaLnBrk="1" latinLnBrk="0" hangingPunct="1">
        <a:spcBef>
          <a:spcPts val="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76400" indent="-180000" algn="l" defTabSz="914400" rtl="0" eaLnBrk="1" latinLnBrk="0" hangingPunct="1">
        <a:spcBef>
          <a:spcPts val="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522800" indent="-180000" algn="l" defTabSz="914400" rtl="0" eaLnBrk="1" latinLnBrk="0" hangingPunct="1">
        <a:spcBef>
          <a:spcPts val="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969200" indent="-180000" algn="l" defTabSz="914400" rtl="0" eaLnBrk="1" latinLnBrk="0" hangingPunct="1">
        <a:spcBef>
          <a:spcPts val="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DLR-SL/CPACS/projects/7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CPACS Developer Meeting</a:t>
            </a:r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878399" y="2067171"/>
            <a:ext cx="10864800" cy="1152000"/>
          </a:xfrm>
        </p:spPr>
        <p:txBody>
          <a:bodyPr/>
          <a:lstStyle/>
          <a:p>
            <a:r>
              <a:rPr lang="de-DE" sz="1800" b="1" dirty="0"/>
              <a:t>N</a:t>
            </a:r>
            <a:r>
              <a:rPr lang="en-US" sz="1800" b="1" dirty="0" err="1"/>
              <a:t>ovember</a:t>
            </a:r>
            <a:r>
              <a:rPr lang="en-US" sz="1800" b="1" dirty="0"/>
              <a:t> 2021</a:t>
            </a:r>
            <a:endParaRPr lang="en-GB" sz="1800" dirty="0"/>
          </a:p>
        </p:txBody>
      </p:sp>
      <p:pic>
        <p:nvPicPr>
          <p:cNvPr id="10" name="Grafik 9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2163" y="189434"/>
            <a:ext cx="699085" cy="777292"/>
          </a:xfrm>
          <a:prstGeom prst="rect">
            <a:avLst/>
          </a:prstGeom>
          <a:ln w="127000">
            <a:solidFill>
              <a:schemeClr val="bg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447840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2"/>
          </p:nvPr>
        </p:nvSpPr>
        <p:spPr>
          <a:xfrm>
            <a:off x="1417067" y="1832359"/>
            <a:ext cx="9865096" cy="3194870"/>
          </a:xfrm>
        </p:spPr>
        <p:txBody>
          <a:bodyPr/>
          <a:lstStyle/>
          <a:p>
            <a:pPr marL="342900" indent="-342900">
              <a:spcAft>
                <a:spcPts val="600"/>
              </a:spcAft>
              <a:buFont typeface="+mj-lt"/>
              <a:buAutoNum type="arabicParenR"/>
              <a:tabLst>
                <a:tab pos="1074738" algn="l"/>
              </a:tabLst>
            </a:pPr>
            <a:r>
              <a:rPr lang="en-GB" dirty="0"/>
              <a:t>  9:00	Exchange on ideas for the content and organization of quarterly developer meetings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arenR"/>
              <a:tabLst>
                <a:tab pos="1074738" algn="l"/>
              </a:tabLst>
            </a:pPr>
            <a:r>
              <a:rPr lang="en-GB" dirty="0"/>
              <a:t>10:00	Schema development</a:t>
            </a:r>
          </a:p>
          <a:p>
            <a:pPr lvl="1">
              <a:spcAft>
                <a:spcPts val="600"/>
              </a:spcAft>
              <a:tabLst>
                <a:tab pos="1074738" algn="l"/>
              </a:tabLst>
            </a:pPr>
            <a:r>
              <a:rPr lang="en-GB" dirty="0"/>
              <a:t>Update of release process planning</a:t>
            </a:r>
          </a:p>
          <a:p>
            <a:pPr lvl="1">
              <a:spcAft>
                <a:spcPts val="600"/>
              </a:spcAft>
              <a:tabLst>
                <a:tab pos="1074738" algn="l"/>
              </a:tabLst>
            </a:pPr>
            <a:r>
              <a:rPr lang="en-GB" dirty="0"/>
              <a:t>Open CPACS issues</a:t>
            </a:r>
          </a:p>
          <a:p>
            <a:pPr lvl="1">
              <a:spcAft>
                <a:spcPts val="600"/>
              </a:spcAft>
              <a:tabLst>
                <a:tab pos="1074738" algn="l"/>
              </a:tabLst>
            </a:pPr>
            <a:r>
              <a:rPr lang="en-GB" i="1" dirty="0" err="1"/>
              <a:t>tbd</a:t>
            </a:r>
            <a:endParaRPr lang="en-GB" i="1" dirty="0"/>
          </a:p>
          <a:p>
            <a:pPr marL="342900" indent="-342900">
              <a:spcAft>
                <a:spcPts val="600"/>
              </a:spcAft>
              <a:buFont typeface="+mj-lt"/>
              <a:buAutoNum type="arabicParenR"/>
              <a:tabLst>
                <a:tab pos="1074738" algn="l"/>
              </a:tabLst>
            </a:pPr>
            <a:r>
              <a:rPr lang="en-GB" dirty="0"/>
              <a:t>11:00	Library development</a:t>
            </a:r>
          </a:p>
          <a:p>
            <a:pPr marL="630000" lvl="2">
              <a:spcBef>
                <a:spcPts val="300"/>
              </a:spcBef>
              <a:spcAft>
                <a:spcPts val="600"/>
              </a:spcAft>
              <a:tabLst>
                <a:tab pos="1524000" algn="l"/>
              </a:tabLst>
            </a:pPr>
            <a:r>
              <a:rPr lang="en-GB" dirty="0"/>
              <a:t>Introduction, status and way forward of</a:t>
            </a:r>
            <a:r>
              <a:rPr lang="en-GB" i="1" dirty="0"/>
              <a:t> </a:t>
            </a:r>
            <a:r>
              <a:rPr lang="en-GB" i="1" dirty="0" err="1"/>
              <a:t>cpacsLibrary</a:t>
            </a:r>
            <a:endParaRPr lang="en-GB" i="1" dirty="0"/>
          </a:p>
          <a:p>
            <a:pPr marL="630000" lvl="2">
              <a:spcBef>
                <a:spcPts val="300"/>
              </a:spcBef>
              <a:spcAft>
                <a:spcPts val="600"/>
              </a:spcAft>
              <a:tabLst>
                <a:tab pos="1524000" algn="l"/>
              </a:tabLst>
            </a:pPr>
            <a:r>
              <a:rPr lang="en-GB" i="1" dirty="0" err="1"/>
              <a:t>tbd</a:t>
            </a:r>
            <a:endParaRPr lang="en-GB" i="1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AAB4949F-B937-4535-B481-260662AF9E9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noProof="0"/>
              <a:t>CPACS Meeting  &gt;  DLR-SL  &gt; 18 November, 2021</a:t>
            </a:r>
            <a:endParaRPr lang="en-GB" noProof="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467271D-4FAF-40A7-BDE6-47AD99EDC39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2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39369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CBCB5D-2A61-441D-837C-F76D35C77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Organization</a:t>
            </a:r>
            <a:br>
              <a:rPr lang="en-US"/>
            </a:br>
            <a:r>
              <a:rPr lang="en-US" sz="1600"/>
              <a:t>Current situation</a:t>
            </a:r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CC48FD0-849D-4115-874B-17C1A30920F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noProof="0"/>
              <a:t>CPACS Meeting  &gt;  DLR-SL  &gt; 18 November, 2021</a:t>
            </a:r>
            <a:endParaRPr lang="en-GB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F075202-ACB1-4610-878C-F4F3483BA90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3</a:t>
            </a:fld>
            <a:endParaRPr lang="en-GB" noProof="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5C8006B-D853-42E6-8C76-85544BF6CF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23" y="1673446"/>
            <a:ext cx="7605590" cy="4538142"/>
          </a:xfrm>
          <a:prstGeom prst="rect">
            <a:avLst/>
          </a:prstGeom>
        </p:spPr>
      </p:pic>
      <p:sp>
        <p:nvSpPr>
          <p:cNvPr id="8" name="Sprechblase: oval 7">
            <a:extLst>
              <a:ext uri="{FF2B5EF4-FFF2-40B4-BE49-F238E27FC236}">
                <a16:creationId xmlns:a16="http://schemas.microsoft.com/office/drawing/2014/main" id="{F13CBF10-1E9E-482A-88BF-7FDB85F040CB}"/>
              </a:ext>
            </a:extLst>
          </p:cNvPr>
          <p:cNvSpPr/>
          <p:nvPr/>
        </p:nvSpPr>
        <p:spPr>
          <a:xfrm>
            <a:off x="8564004" y="1692789"/>
            <a:ext cx="2592288" cy="1053831"/>
          </a:xfrm>
          <a:prstGeom prst="wedgeEllipseCallout">
            <a:avLst>
              <a:gd name="adj1" fmla="val -44239"/>
              <a:gd name="adj2" fmla="val 4222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…we should discuss this in a separate meeting …</a:t>
            </a:r>
          </a:p>
        </p:txBody>
      </p:sp>
    </p:spTree>
    <p:extLst>
      <p:ext uri="{BB962C8B-B14F-4D97-AF65-F5344CB8AC3E}">
        <p14:creationId xmlns:p14="http://schemas.microsoft.com/office/powerpoint/2010/main" val="4199085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CBCB5D-2A61-441D-837C-F76D35C77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</a:t>
            </a:r>
            <a:br>
              <a:rPr lang="en-US" dirty="0"/>
            </a:br>
            <a:r>
              <a:rPr lang="en-US" sz="1600" dirty="0"/>
              <a:t>Target of developer meetings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CC48FD0-849D-4115-874B-17C1A30920F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noProof="0"/>
              <a:t>CPACS Meeting  &gt;  DLR-SL  &gt; 18 November, 2021</a:t>
            </a:r>
            <a:endParaRPr lang="en-GB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F075202-ACB1-4610-878C-F4F3483BA90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4</a:t>
            </a:fld>
            <a:endParaRPr lang="en-GB" noProof="0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07B138F0-12C7-4444-891E-690B8516238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86051" y="1629594"/>
            <a:ext cx="9865096" cy="3960440"/>
          </a:xfrm>
        </p:spPr>
        <p:txBody>
          <a:bodyPr/>
          <a:lstStyle/>
          <a:p>
            <a:pPr>
              <a:spcAft>
                <a:spcPts val="600"/>
              </a:spcAft>
              <a:tabLst>
                <a:tab pos="1074738" algn="l"/>
              </a:tabLst>
            </a:pPr>
            <a:r>
              <a:rPr lang="en-GB" dirty="0"/>
              <a:t>Room for (initiation of) general topics related to CPACS and its libraries</a:t>
            </a:r>
          </a:p>
          <a:p>
            <a:pPr>
              <a:spcAft>
                <a:spcPts val="600"/>
              </a:spcAft>
              <a:tabLst>
                <a:tab pos="1074738" algn="l"/>
              </a:tabLst>
            </a:pPr>
            <a:r>
              <a:rPr lang="en-GB" dirty="0"/>
              <a:t>Regular (informal) exchange </a:t>
            </a:r>
            <a:r>
              <a:rPr lang="en-GB" dirty="0">
                <a:sym typeface="Wingdings" panose="05000000000000000000" pitchFamily="2" charset="2"/>
              </a:rPr>
              <a:t> less organizational effort</a:t>
            </a:r>
          </a:p>
          <a:p>
            <a:pPr lvl="1">
              <a:spcAft>
                <a:spcPts val="600"/>
              </a:spcAft>
              <a:tabLst>
                <a:tab pos="1074738" algn="l"/>
              </a:tabLst>
            </a:pPr>
            <a:r>
              <a:rPr lang="en-GB" dirty="0">
                <a:sym typeface="Wingdings" panose="05000000000000000000" pitchFamily="2" charset="2"/>
              </a:rPr>
              <a:t>What’s going on in the community?</a:t>
            </a:r>
          </a:p>
          <a:p>
            <a:pPr lvl="1">
              <a:spcAft>
                <a:spcPts val="600"/>
              </a:spcAft>
              <a:tabLst>
                <a:tab pos="1074738" algn="l"/>
              </a:tabLst>
            </a:pPr>
            <a:r>
              <a:rPr lang="en-GB" dirty="0">
                <a:sym typeface="Wingdings" panose="05000000000000000000" pitchFamily="2" charset="2"/>
              </a:rPr>
              <a:t>Development trends</a:t>
            </a:r>
          </a:p>
          <a:p>
            <a:pPr lvl="1">
              <a:spcAft>
                <a:spcPts val="600"/>
              </a:spcAft>
              <a:tabLst>
                <a:tab pos="1074738" algn="l"/>
              </a:tabLst>
            </a:pPr>
            <a:r>
              <a:rPr lang="en-GB" dirty="0">
                <a:sym typeface="Wingdings" panose="05000000000000000000" pitchFamily="2" charset="2"/>
              </a:rPr>
              <a:t>Experiences from projects</a:t>
            </a:r>
          </a:p>
          <a:p>
            <a:pPr lvl="1">
              <a:spcAft>
                <a:spcPts val="600"/>
              </a:spcAft>
              <a:tabLst>
                <a:tab pos="1074738" algn="l"/>
              </a:tabLst>
            </a:pPr>
            <a:r>
              <a:rPr lang="en-GB" dirty="0">
                <a:sym typeface="Wingdings" panose="05000000000000000000" pitchFamily="2" charset="2"/>
              </a:rPr>
              <a:t>…</a:t>
            </a:r>
          </a:p>
          <a:p>
            <a:pPr>
              <a:spcAft>
                <a:spcPts val="600"/>
              </a:spcAft>
              <a:tabLst>
                <a:tab pos="1074738" algn="l"/>
              </a:tabLst>
            </a:pPr>
            <a:r>
              <a:rPr lang="en-GB" dirty="0">
                <a:sym typeface="Wingdings" panose="05000000000000000000" pitchFamily="2" charset="2"/>
              </a:rPr>
              <a:t>Gluing the community</a:t>
            </a:r>
          </a:p>
          <a:p>
            <a:pPr lvl="1">
              <a:spcAft>
                <a:spcPts val="600"/>
              </a:spcAft>
              <a:tabLst>
                <a:tab pos="1074738" algn="l"/>
              </a:tabLst>
            </a:pPr>
            <a:r>
              <a:rPr lang="en-GB" dirty="0">
                <a:sym typeface="Wingdings" panose="05000000000000000000" pitchFamily="2" charset="2"/>
              </a:rPr>
              <a:t>Common web page?</a:t>
            </a:r>
          </a:p>
          <a:p>
            <a:pPr lvl="1">
              <a:spcAft>
                <a:spcPts val="600"/>
              </a:spcAft>
              <a:tabLst>
                <a:tab pos="1074738" algn="l"/>
              </a:tabLst>
            </a:pPr>
            <a:r>
              <a:rPr lang="en-GB" dirty="0">
                <a:sym typeface="Wingdings" panose="05000000000000000000" pitchFamily="2" charset="2"/>
              </a:rPr>
              <a:t>Initiation of workshops</a:t>
            </a:r>
          </a:p>
          <a:p>
            <a:pPr lvl="1">
              <a:spcAft>
                <a:spcPts val="600"/>
              </a:spcAft>
              <a:tabLst>
                <a:tab pos="1074738" algn="l"/>
              </a:tabLst>
            </a:pPr>
            <a:r>
              <a:rPr lang="en-GB" dirty="0">
                <a:sym typeface="Wingdings" panose="05000000000000000000" pitchFamily="2" charset="2"/>
              </a:rPr>
              <a:t>…</a:t>
            </a:r>
          </a:p>
          <a:p>
            <a:pPr>
              <a:spcAft>
                <a:spcPts val="600"/>
              </a:spcAft>
              <a:tabLst>
                <a:tab pos="1074738" algn="l"/>
              </a:tabLst>
            </a:pPr>
            <a:r>
              <a:rPr lang="en-GB" dirty="0">
                <a:sym typeface="Wingdings" panose="05000000000000000000" pitchFamily="2" charset="2"/>
              </a:rPr>
              <a:t>Increase development speed</a:t>
            </a:r>
          </a:p>
          <a:p>
            <a:pPr>
              <a:spcAft>
                <a:spcPts val="600"/>
              </a:spcAft>
              <a:tabLst>
                <a:tab pos="1074738" algn="l"/>
              </a:tabLst>
            </a:pPr>
            <a:r>
              <a:rPr lang="en-GB" dirty="0">
                <a:sym typeface="Wingdings" panose="05000000000000000000" pitchFamily="2" charset="2"/>
              </a:rPr>
              <a:t>Share responsibilities</a:t>
            </a:r>
          </a:p>
        </p:txBody>
      </p:sp>
    </p:spTree>
    <p:extLst>
      <p:ext uri="{BB962C8B-B14F-4D97-AF65-F5344CB8AC3E}">
        <p14:creationId xmlns:p14="http://schemas.microsoft.com/office/powerpoint/2010/main" val="1695988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D16A6398-BDCB-4E9A-BE67-F3CAEB98A14C}"/>
              </a:ext>
            </a:extLst>
          </p:cNvPr>
          <p:cNvCxnSpPr>
            <a:stCxn id="25" idx="0"/>
          </p:cNvCxnSpPr>
          <p:nvPr/>
        </p:nvCxnSpPr>
        <p:spPr>
          <a:xfrm flipV="1">
            <a:off x="1295165" y="4572632"/>
            <a:ext cx="234026" cy="567466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2B7053BE-2EE9-46B1-8AAD-73EF2D0021B0}"/>
              </a:ext>
            </a:extLst>
          </p:cNvPr>
          <p:cNvCxnSpPr>
            <a:cxnSpLocks/>
            <a:stCxn id="37" idx="3"/>
            <a:endCxn id="54" idx="1"/>
          </p:cNvCxnSpPr>
          <p:nvPr/>
        </p:nvCxnSpPr>
        <p:spPr>
          <a:xfrm>
            <a:off x="8700904" y="4594332"/>
            <a:ext cx="235105" cy="17786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2D2AA400-15C9-4B7B-8FAF-47D0533B261C}"/>
              </a:ext>
            </a:extLst>
          </p:cNvPr>
          <p:cNvCxnSpPr>
            <a:cxnSpLocks/>
          </p:cNvCxnSpPr>
          <p:nvPr/>
        </p:nvCxnSpPr>
        <p:spPr>
          <a:xfrm flipV="1">
            <a:off x="8055023" y="427705"/>
            <a:ext cx="436409" cy="493549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797EC7C2-41BD-457A-AA5C-2377E9E24625}"/>
              </a:ext>
            </a:extLst>
          </p:cNvPr>
          <p:cNvCxnSpPr>
            <a:cxnSpLocks/>
          </p:cNvCxnSpPr>
          <p:nvPr/>
        </p:nvCxnSpPr>
        <p:spPr>
          <a:xfrm flipH="1" flipV="1">
            <a:off x="6313611" y="549970"/>
            <a:ext cx="219148" cy="359544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B8BAD2C2-2DDD-4196-80C5-674A2A73C30A}"/>
              </a:ext>
            </a:extLst>
          </p:cNvPr>
          <p:cNvCxnSpPr>
            <a:cxnSpLocks/>
          </p:cNvCxnSpPr>
          <p:nvPr/>
        </p:nvCxnSpPr>
        <p:spPr>
          <a:xfrm flipH="1" flipV="1">
            <a:off x="6667703" y="4981205"/>
            <a:ext cx="1569095" cy="390127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0A0057D9-150D-473B-A291-B2451CE59565}"/>
              </a:ext>
            </a:extLst>
          </p:cNvPr>
          <p:cNvCxnSpPr>
            <a:cxnSpLocks/>
          </p:cNvCxnSpPr>
          <p:nvPr/>
        </p:nvCxnSpPr>
        <p:spPr>
          <a:xfrm>
            <a:off x="2813697" y="4564432"/>
            <a:ext cx="98944" cy="456573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67F934C0-6764-408F-AC1C-F20A12B41304}"/>
              </a:ext>
            </a:extLst>
          </p:cNvPr>
          <p:cNvCxnSpPr>
            <a:cxnSpLocks/>
          </p:cNvCxnSpPr>
          <p:nvPr/>
        </p:nvCxnSpPr>
        <p:spPr>
          <a:xfrm flipV="1">
            <a:off x="2933347" y="2817885"/>
            <a:ext cx="468052" cy="439313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B3A9CA6-F83E-446A-9A76-5BDF6DB370BF}"/>
              </a:ext>
            </a:extLst>
          </p:cNvPr>
          <p:cNvCxnSpPr>
            <a:cxnSpLocks/>
          </p:cNvCxnSpPr>
          <p:nvPr/>
        </p:nvCxnSpPr>
        <p:spPr>
          <a:xfrm flipH="1">
            <a:off x="3779763" y="1971069"/>
            <a:ext cx="83556" cy="526562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154345A1-A8FC-47C2-B2F9-FDC205CA7AE8}"/>
              </a:ext>
            </a:extLst>
          </p:cNvPr>
          <p:cNvCxnSpPr>
            <a:cxnSpLocks/>
          </p:cNvCxnSpPr>
          <p:nvPr/>
        </p:nvCxnSpPr>
        <p:spPr>
          <a:xfrm>
            <a:off x="1609070" y="2025219"/>
            <a:ext cx="460181" cy="377172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8D3A02F9-7526-4D8F-A2E5-C69968653256}"/>
              </a:ext>
            </a:extLst>
          </p:cNvPr>
          <p:cNvCxnSpPr>
            <a:cxnSpLocks/>
          </p:cNvCxnSpPr>
          <p:nvPr/>
        </p:nvCxnSpPr>
        <p:spPr>
          <a:xfrm flipV="1">
            <a:off x="7699908" y="1986453"/>
            <a:ext cx="590808" cy="687959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B9CBCB5D-2A61-441D-837C-F76D35C77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Organization</a:t>
            </a:r>
            <a:br>
              <a:rPr lang="en-US"/>
            </a:br>
            <a:r>
              <a:rPr lang="en-US" sz="1600"/>
              <a:t>Mindmapping ideas</a:t>
            </a:r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CC48FD0-849D-4115-874B-17C1A30920F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noProof="0"/>
              <a:t>CPACS Meeting  &gt;  DLR-SL  &gt; 18 November, 2021</a:t>
            </a:r>
            <a:endParaRPr lang="en-GB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F075202-ACB1-4610-878C-F4F3483BA90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5</a:t>
            </a:fld>
            <a:endParaRPr lang="en-GB" noProof="0" dirty="0"/>
          </a:p>
        </p:txBody>
      </p:sp>
      <p:sp>
        <p:nvSpPr>
          <p:cNvPr id="6" name="Flussdiagramm: Grenzstelle 5">
            <a:extLst>
              <a:ext uri="{FF2B5EF4-FFF2-40B4-BE49-F238E27FC236}">
                <a16:creationId xmlns:a16="http://schemas.microsoft.com/office/drawing/2014/main" id="{F513E960-D2C3-4940-A2E2-4E487F71EC46}"/>
              </a:ext>
            </a:extLst>
          </p:cNvPr>
          <p:cNvSpPr/>
          <p:nvPr/>
        </p:nvSpPr>
        <p:spPr>
          <a:xfrm>
            <a:off x="1565195" y="3141219"/>
            <a:ext cx="1584176" cy="567466"/>
          </a:xfrm>
          <a:prstGeom prst="flowChartTermina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scheduling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76396EEC-128D-410D-8718-CE67C97080DD}"/>
              </a:ext>
            </a:extLst>
          </p:cNvPr>
          <p:cNvCxnSpPr>
            <a:cxnSpLocks/>
            <a:stCxn id="6" idx="0"/>
            <a:endCxn id="23" idx="2"/>
          </p:cNvCxnSpPr>
          <p:nvPr/>
        </p:nvCxnSpPr>
        <p:spPr>
          <a:xfrm flipV="1">
            <a:off x="2357283" y="2728759"/>
            <a:ext cx="0" cy="41246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10B5BD87-867C-4DDA-A8C7-C110E928A043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2069251" y="3708687"/>
            <a:ext cx="72008" cy="451484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C409865E-D963-45BC-A4DF-678F1F06D2C3}"/>
              </a:ext>
            </a:extLst>
          </p:cNvPr>
          <p:cNvSpPr/>
          <p:nvPr/>
        </p:nvSpPr>
        <p:spPr>
          <a:xfrm>
            <a:off x="1781219" y="2309835"/>
            <a:ext cx="1152128" cy="4189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>
            <a:noAutofit/>
          </a:bodyPr>
          <a:lstStyle/>
          <a:p>
            <a:pPr algn="ctr"/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every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13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weeks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F863D32C-230A-4F3E-AC6C-8FEAFFCA382E}"/>
              </a:ext>
            </a:extLst>
          </p:cNvPr>
          <p:cNvSpPr/>
          <p:nvPr/>
        </p:nvSpPr>
        <p:spPr>
          <a:xfrm>
            <a:off x="881119" y="4160171"/>
            <a:ext cx="2376264" cy="52843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>
            <a:noAutofit/>
          </a:bodyPr>
          <a:lstStyle/>
          <a:p>
            <a:pPr algn="ctr"/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every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second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meeting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as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face-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to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-face (post-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covid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…)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7EFDC2AB-9A33-4133-B8C2-F9755866302B}"/>
              </a:ext>
            </a:extLst>
          </p:cNvPr>
          <p:cNvSpPr/>
          <p:nvPr/>
        </p:nvSpPr>
        <p:spPr>
          <a:xfrm>
            <a:off x="5074454" y="5472603"/>
            <a:ext cx="1152128" cy="51302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>
            <a:noAutofit/>
          </a:bodyPr>
          <a:lstStyle/>
          <a:p>
            <a:pPr algn="ctr"/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previous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meeting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282A518F-F67B-4786-B565-7887929B9DFC}"/>
              </a:ext>
            </a:extLst>
          </p:cNvPr>
          <p:cNvSpPr/>
          <p:nvPr/>
        </p:nvSpPr>
        <p:spPr>
          <a:xfrm>
            <a:off x="6712770" y="5451048"/>
            <a:ext cx="1152128" cy="50317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>
            <a:noAutofit/>
          </a:bodyPr>
          <a:lstStyle/>
          <a:p>
            <a:pPr algn="ctr"/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online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survey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97D03503-6BD5-4B74-8436-CB86F5F710F6}"/>
              </a:ext>
            </a:extLst>
          </p:cNvPr>
          <p:cNvSpPr/>
          <p:nvPr/>
        </p:nvSpPr>
        <p:spPr>
          <a:xfrm>
            <a:off x="6361521" y="807561"/>
            <a:ext cx="2082001" cy="51075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>
            <a:noAutofit/>
          </a:bodyPr>
          <a:lstStyle/>
          <a:p>
            <a:pPr algn="ctr"/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initiating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disciplinary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meetings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74192772-527A-4B63-B171-4ED058CD1D59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6226582" y="4104454"/>
            <a:ext cx="198156" cy="502684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D0238EDE-B5E0-461C-956A-4326CCBB9CD0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5650518" y="5083625"/>
            <a:ext cx="306177" cy="38897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15FDC4A4-F0B1-4CF8-9BFC-51E43E46A3C1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6532760" y="5090216"/>
            <a:ext cx="756074" cy="360832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F9B3FF85-A44E-4FCF-9F0D-2059B9DC8EB2}"/>
              </a:ext>
            </a:extLst>
          </p:cNvPr>
          <p:cNvCxnSpPr>
            <a:cxnSpLocks/>
            <a:stCxn id="33" idx="0"/>
            <a:endCxn id="29" idx="2"/>
          </p:cNvCxnSpPr>
          <p:nvPr/>
        </p:nvCxnSpPr>
        <p:spPr>
          <a:xfrm flipV="1">
            <a:off x="6889675" y="3205172"/>
            <a:ext cx="144016" cy="302945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FE3EB8AD-F7EF-4C35-82EC-44EC4934DDE0}"/>
              </a:ext>
            </a:extLst>
          </p:cNvPr>
          <p:cNvCxnSpPr>
            <a:cxnSpLocks/>
            <a:endCxn id="34" idx="2"/>
          </p:cNvCxnSpPr>
          <p:nvPr/>
        </p:nvCxnSpPr>
        <p:spPr>
          <a:xfrm flipV="1">
            <a:off x="7249715" y="1318315"/>
            <a:ext cx="152807" cy="1428106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hteck: abgerundete Ecken 47">
            <a:extLst>
              <a:ext uri="{FF2B5EF4-FFF2-40B4-BE49-F238E27FC236}">
                <a16:creationId xmlns:a16="http://schemas.microsoft.com/office/drawing/2014/main" id="{C5007981-5BAF-4A09-87F4-E36EFE838F3A}"/>
              </a:ext>
            </a:extLst>
          </p:cNvPr>
          <p:cNvSpPr/>
          <p:nvPr/>
        </p:nvSpPr>
        <p:spPr>
          <a:xfrm>
            <a:off x="8105184" y="1491852"/>
            <a:ext cx="2082001" cy="53336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>
            <a:noAutofit/>
          </a:bodyPr>
          <a:lstStyle/>
          <a:p>
            <a:pPr algn="ctr"/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establishing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responsibilities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Flussdiagramm: Grenzstelle 28">
            <a:extLst>
              <a:ext uri="{FF2B5EF4-FFF2-40B4-BE49-F238E27FC236}">
                <a16:creationId xmlns:a16="http://schemas.microsoft.com/office/drawing/2014/main" id="{57D12914-042D-412A-9C43-9BDBCF0281D0}"/>
              </a:ext>
            </a:extLst>
          </p:cNvPr>
          <p:cNvSpPr/>
          <p:nvPr/>
        </p:nvSpPr>
        <p:spPr>
          <a:xfrm>
            <a:off x="6241603" y="2637706"/>
            <a:ext cx="1584176" cy="567466"/>
          </a:xfrm>
          <a:prstGeom prst="flowChartTermina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de-DE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content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C77E82EB-BB72-4B2F-AED0-54EACAC6B3E1}"/>
              </a:ext>
            </a:extLst>
          </p:cNvPr>
          <p:cNvSpPr/>
          <p:nvPr/>
        </p:nvSpPr>
        <p:spPr>
          <a:xfrm>
            <a:off x="449071" y="5140098"/>
            <a:ext cx="1692188" cy="4189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>
            <a:noAutofit/>
          </a:bodyPr>
          <a:lstStyle/>
          <a:p>
            <a:pPr algn="ctr"/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different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places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?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7361186D-083B-4C4C-AA6E-8BE1640FF587}"/>
              </a:ext>
            </a:extLst>
          </p:cNvPr>
          <p:cNvSpPr/>
          <p:nvPr/>
        </p:nvSpPr>
        <p:spPr>
          <a:xfrm>
            <a:off x="5650518" y="4607138"/>
            <a:ext cx="1152128" cy="51302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>
            <a:noAutofit/>
          </a:bodyPr>
          <a:lstStyle/>
          <a:p>
            <a:pPr algn="ctr"/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topic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priorization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E6041C29-021C-44D0-AF99-57A19BB7E791}"/>
              </a:ext>
            </a:extLst>
          </p:cNvPr>
          <p:cNvCxnSpPr>
            <a:cxnSpLocks/>
            <a:stCxn id="37" idx="0"/>
          </p:cNvCxnSpPr>
          <p:nvPr/>
        </p:nvCxnSpPr>
        <p:spPr>
          <a:xfrm flipH="1" flipV="1">
            <a:off x="7402521" y="4104452"/>
            <a:ext cx="592791" cy="28041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08D2B494-019B-4725-A6D3-6F1A8569FF9D}"/>
              </a:ext>
            </a:extLst>
          </p:cNvPr>
          <p:cNvSpPr/>
          <p:nvPr/>
        </p:nvSpPr>
        <p:spPr>
          <a:xfrm>
            <a:off x="7289719" y="4384870"/>
            <a:ext cx="1411185" cy="4189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>
            <a:noAutofit/>
          </a:bodyPr>
          <a:lstStyle/>
          <a:p>
            <a:pPr algn="ctr"/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fix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categories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F6C21425-4CD6-4CB2-BA0E-84AFE284E182}"/>
              </a:ext>
            </a:extLst>
          </p:cNvPr>
          <p:cNvSpPr/>
          <p:nvPr/>
        </p:nvSpPr>
        <p:spPr>
          <a:xfrm>
            <a:off x="6169595" y="3508117"/>
            <a:ext cx="1440160" cy="63902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>
            <a:noAutofit/>
          </a:bodyPr>
          <a:lstStyle/>
          <a:p>
            <a:pPr algn="ctr"/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rather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general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topics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Rechteck: abgerundete Ecken 52">
            <a:extLst>
              <a:ext uri="{FF2B5EF4-FFF2-40B4-BE49-F238E27FC236}">
                <a16:creationId xmlns:a16="http://schemas.microsoft.com/office/drawing/2014/main" id="{1483CD05-9C1B-4499-843D-543DD55B47F7}"/>
              </a:ext>
            </a:extLst>
          </p:cNvPr>
          <p:cNvSpPr/>
          <p:nvPr/>
        </p:nvSpPr>
        <p:spPr>
          <a:xfrm>
            <a:off x="3148238" y="2402390"/>
            <a:ext cx="1152128" cy="4189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>
            <a:noAutofit/>
          </a:bodyPr>
          <a:lstStyle/>
          <a:p>
            <a:pPr algn="ctr"/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length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?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Rechteck: abgerundete Ecken 40">
            <a:extLst>
              <a:ext uri="{FF2B5EF4-FFF2-40B4-BE49-F238E27FC236}">
                <a16:creationId xmlns:a16="http://schemas.microsoft.com/office/drawing/2014/main" id="{A5448306-5495-43BD-B614-4E7FFE6ED820}"/>
              </a:ext>
            </a:extLst>
          </p:cNvPr>
          <p:cNvSpPr/>
          <p:nvPr/>
        </p:nvSpPr>
        <p:spPr>
          <a:xfrm>
            <a:off x="737103" y="1698850"/>
            <a:ext cx="1197745" cy="38524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>
            <a:no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will </a:t>
            </a:r>
            <a:r>
              <a:rPr lang="de-DE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be</a:t>
            </a:r>
            <a:r>
              <a:rPr lang="de-DE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tested</a:t>
            </a:r>
            <a:r>
              <a:rPr lang="de-DE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de-DE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practice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Rechteck: abgerundete Ecken 44">
            <a:extLst>
              <a:ext uri="{FF2B5EF4-FFF2-40B4-BE49-F238E27FC236}">
                <a16:creationId xmlns:a16="http://schemas.microsoft.com/office/drawing/2014/main" id="{6983A09C-6640-4E71-ADBD-A451797FFE45}"/>
              </a:ext>
            </a:extLst>
          </p:cNvPr>
          <p:cNvSpPr/>
          <p:nvPr/>
        </p:nvSpPr>
        <p:spPr>
          <a:xfrm>
            <a:off x="3257383" y="1606295"/>
            <a:ext cx="1558918" cy="41892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>
            <a:no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3h online, </a:t>
            </a:r>
            <a:br>
              <a:rPr lang="de-DE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de-DE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longer</a:t>
            </a:r>
            <a:r>
              <a:rPr lang="de-DE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de-DE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face-</a:t>
            </a:r>
            <a:r>
              <a:rPr lang="de-DE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to</a:t>
            </a:r>
            <a:r>
              <a:rPr lang="de-DE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-face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Rechteck: abgerundete Ecken 46">
            <a:extLst>
              <a:ext uri="{FF2B5EF4-FFF2-40B4-BE49-F238E27FC236}">
                <a16:creationId xmlns:a16="http://schemas.microsoft.com/office/drawing/2014/main" id="{2C625D01-0298-490B-AF55-D818F86E9754}"/>
              </a:ext>
            </a:extLst>
          </p:cNvPr>
          <p:cNvSpPr/>
          <p:nvPr/>
        </p:nvSpPr>
        <p:spPr>
          <a:xfrm>
            <a:off x="2591613" y="4885274"/>
            <a:ext cx="2085224" cy="56746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>
            <a:no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high </a:t>
            </a:r>
            <a:r>
              <a:rPr lang="de-DE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traveling</a:t>
            </a:r>
            <a:r>
              <a:rPr lang="de-DE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effort</a:t>
            </a:r>
            <a:r>
              <a:rPr lang="de-DE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de-DE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maybe</a:t>
            </a:r>
            <a:r>
              <a:rPr lang="de-DE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de-DE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connection</a:t>
            </a:r>
            <a:r>
              <a:rPr lang="de-DE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with</a:t>
            </a:r>
            <a:r>
              <a:rPr lang="de-DE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project</a:t>
            </a:r>
            <a:r>
              <a:rPr lang="de-DE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meeting</a:t>
            </a:r>
            <a:r>
              <a:rPr lang="de-DE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or</a:t>
            </a:r>
            <a:r>
              <a:rPr lang="de-DE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workshops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Rechteck: abgerundete Ecken 50">
            <a:extLst>
              <a:ext uri="{FF2B5EF4-FFF2-40B4-BE49-F238E27FC236}">
                <a16:creationId xmlns:a16="http://schemas.microsoft.com/office/drawing/2014/main" id="{136EB947-1F62-4EEE-915E-CF3C3E3C7F73}"/>
              </a:ext>
            </a:extLst>
          </p:cNvPr>
          <p:cNvSpPr/>
          <p:nvPr/>
        </p:nvSpPr>
        <p:spPr>
          <a:xfrm>
            <a:off x="8128647" y="5324062"/>
            <a:ext cx="2085224" cy="56746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>
            <a:no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important to do some weeks in advance for the sake of preparation</a:t>
            </a:r>
          </a:p>
        </p:txBody>
      </p:sp>
      <p:sp>
        <p:nvSpPr>
          <p:cNvPr id="54" name="Rechteck: abgerundete Ecken 53">
            <a:extLst>
              <a:ext uri="{FF2B5EF4-FFF2-40B4-BE49-F238E27FC236}">
                <a16:creationId xmlns:a16="http://schemas.microsoft.com/office/drawing/2014/main" id="{3E46011B-D131-448F-ADD0-A7A607DF2602}"/>
              </a:ext>
            </a:extLst>
          </p:cNvPr>
          <p:cNvSpPr/>
          <p:nvPr/>
        </p:nvSpPr>
        <p:spPr>
          <a:xfrm>
            <a:off x="8936009" y="4554542"/>
            <a:ext cx="1057231" cy="43531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>
            <a:no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CPACS schema</a:t>
            </a:r>
          </a:p>
        </p:txBody>
      </p:sp>
      <p:sp>
        <p:nvSpPr>
          <p:cNvPr id="56" name="Rechteck: abgerundete Ecken 55">
            <a:extLst>
              <a:ext uri="{FF2B5EF4-FFF2-40B4-BE49-F238E27FC236}">
                <a16:creationId xmlns:a16="http://schemas.microsoft.com/office/drawing/2014/main" id="{F3F3C3EE-3F16-4A3C-BAEC-BF32389916AD}"/>
              </a:ext>
            </a:extLst>
          </p:cNvPr>
          <p:cNvSpPr/>
          <p:nvPr/>
        </p:nvSpPr>
        <p:spPr>
          <a:xfrm>
            <a:off x="5128594" y="74842"/>
            <a:ext cx="2082001" cy="59222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>
            <a:no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v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ery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detailed topics (e.g., symmetry) should be initiated as separate meeting</a:t>
            </a:r>
          </a:p>
        </p:txBody>
      </p:sp>
      <p:sp>
        <p:nvSpPr>
          <p:cNvPr id="58" name="Rechteck: abgerundete Ecken 57">
            <a:extLst>
              <a:ext uri="{FF2B5EF4-FFF2-40B4-BE49-F238E27FC236}">
                <a16:creationId xmlns:a16="http://schemas.microsoft.com/office/drawing/2014/main" id="{44701B74-8B10-44CA-8304-F96FC90742ED}"/>
              </a:ext>
            </a:extLst>
          </p:cNvPr>
          <p:cNvSpPr/>
          <p:nvPr/>
        </p:nvSpPr>
        <p:spPr>
          <a:xfrm>
            <a:off x="7729739" y="165723"/>
            <a:ext cx="2082001" cy="35219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>
            <a:noAutofit/>
          </a:bodyPr>
          <a:lstStyle/>
          <a:p>
            <a:pPr algn="ctr"/>
            <a:r>
              <a:rPr lang="de-DE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discuss</a:t>
            </a:r>
            <a:r>
              <a:rPr lang="de-DE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small</a:t>
            </a:r>
            <a:r>
              <a:rPr lang="de-DE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topics</a:t>
            </a:r>
            <a:r>
              <a:rPr lang="de-DE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directly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Rechteck: abgerundete Ecken 59">
            <a:extLst>
              <a:ext uri="{FF2B5EF4-FFF2-40B4-BE49-F238E27FC236}">
                <a16:creationId xmlns:a16="http://schemas.microsoft.com/office/drawing/2014/main" id="{4AC48AD5-A528-4907-84B4-4F24E4817121}"/>
              </a:ext>
            </a:extLst>
          </p:cNvPr>
          <p:cNvSpPr/>
          <p:nvPr/>
        </p:nvSpPr>
        <p:spPr>
          <a:xfrm>
            <a:off x="10418067" y="3289761"/>
            <a:ext cx="1558918" cy="41892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>
            <a:noAutofit/>
          </a:bodyPr>
          <a:lstStyle/>
          <a:p>
            <a:pPr algn="ctr"/>
            <a:r>
              <a:rPr lang="de-DE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result</a:t>
            </a:r>
            <a:r>
              <a:rPr lang="de-DE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de-DE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first</a:t>
            </a:r>
            <a:r>
              <a:rPr lang="de-DE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developer</a:t>
            </a:r>
            <a:r>
              <a:rPr lang="de-DE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meeting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Rechteck: abgerundete Ecken 60">
            <a:extLst>
              <a:ext uri="{FF2B5EF4-FFF2-40B4-BE49-F238E27FC236}">
                <a16:creationId xmlns:a16="http://schemas.microsoft.com/office/drawing/2014/main" id="{E921AAE4-DE20-4D5E-8B6B-CAFBA6E11635}"/>
              </a:ext>
            </a:extLst>
          </p:cNvPr>
          <p:cNvSpPr/>
          <p:nvPr/>
        </p:nvSpPr>
        <p:spPr>
          <a:xfrm>
            <a:off x="10418067" y="2816865"/>
            <a:ext cx="1558918" cy="4189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>
            <a:noAutofit/>
          </a:bodyPr>
          <a:lstStyle/>
          <a:p>
            <a:pPr algn="ctr"/>
            <a:r>
              <a:rPr lang="de-DE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proposed</a:t>
            </a:r>
            <a:r>
              <a:rPr lang="de-DE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before</a:t>
            </a:r>
            <a:r>
              <a:rPr lang="de-DE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developer</a:t>
            </a:r>
            <a:r>
              <a:rPr lang="de-DE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meeting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Rechteck: abgerundete Ecken 61">
            <a:extLst>
              <a:ext uri="{FF2B5EF4-FFF2-40B4-BE49-F238E27FC236}">
                <a16:creationId xmlns:a16="http://schemas.microsoft.com/office/drawing/2014/main" id="{303728E4-7872-4D99-896A-779A6D882C46}"/>
              </a:ext>
            </a:extLst>
          </p:cNvPr>
          <p:cNvSpPr/>
          <p:nvPr/>
        </p:nvSpPr>
        <p:spPr>
          <a:xfrm>
            <a:off x="8936010" y="3990404"/>
            <a:ext cx="1074286" cy="43531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>
            <a:no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Library development</a:t>
            </a:r>
          </a:p>
        </p:txBody>
      </p: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A20C7151-983E-4755-940D-3E558DA1428D}"/>
              </a:ext>
            </a:extLst>
          </p:cNvPr>
          <p:cNvCxnSpPr>
            <a:cxnSpLocks/>
            <a:endCxn id="62" idx="1"/>
          </p:cNvCxnSpPr>
          <p:nvPr/>
        </p:nvCxnSpPr>
        <p:spPr>
          <a:xfrm flipV="1">
            <a:off x="8694523" y="4208062"/>
            <a:ext cx="241487" cy="28041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5211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CBCB5D-2A61-441D-837C-F76D35C77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Schema development</a:t>
            </a:r>
            <a:br>
              <a:rPr lang="en-US" dirty="0"/>
            </a:br>
            <a:r>
              <a:rPr lang="en-GB" sz="1600" dirty="0"/>
              <a:t>Update of release process planning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CC48FD0-849D-4115-874B-17C1A30920F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noProof="0"/>
              <a:t>CPACS Meeting  &gt;  DLR-SL  &gt; 18 November, 2021</a:t>
            </a:r>
            <a:endParaRPr lang="en-GB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F075202-ACB1-4610-878C-F4F3483BA90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6</a:t>
            </a:fld>
            <a:endParaRPr lang="en-GB" noProof="0" dirty="0"/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30186B87-B0EF-4EDB-864B-3A7D30BF31FD}"/>
              </a:ext>
            </a:extLst>
          </p:cNvPr>
          <p:cNvGrpSpPr/>
          <p:nvPr/>
        </p:nvGrpSpPr>
        <p:grpSpPr>
          <a:xfrm>
            <a:off x="4225379" y="648000"/>
            <a:ext cx="7333085" cy="5691130"/>
            <a:chOff x="4022958" y="1103071"/>
            <a:chExt cx="7333085" cy="5691130"/>
          </a:xfrm>
        </p:grpSpPr>
        <p:pic>
          <p:nvPicPr>
            <p:cNvPr id="8" name="Grafik 7">
              <a:hlinkClick r:id="rId2"/>
              <a:extLst>
                <a:ext uri="{FF2B5EF4-FFF2-40B4-BE49-F238E27FC236}">
                  <a16:creationId xmlns:a16="http://schemas.microsoft.com/office/drawing/2014/main" id="{C8984F81-EE24-46A5-84B0-1549F2913D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5716" r="21460"/>
            <a:stretch/>
          </p:blipFill>
          <p:spPr>
            <a:xfrm>
              <a:off x="4022958" y="1103071"/>
              <a:ext cx="7333085" cy="4190343"/>
            </a:xfrm>
            <a:prstGeom prst="rect">
              <a:avLst/>
            </a:prstGeom>
          </p:spPr>
        </p:pic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B7F7AE73-5A51-4A40-9849-921B00CDC7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9219" t="64697" r="41755"/>
            <a:stretch/>
          </p:blipFill>
          <p:spPr>
            <a:xfrm>
              <a:off x="7681763" y="4804567"/>
              <a:ext cx="1774835" cy="19896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39258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CBCB5D-2A61-441D-837C-F76D35C77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Schema development</a:t>
            </a:r>
            <a:br>
              <a:rPr lang="en-US" dirty="0"/>
            </a:br>
            <a:r>
              <a:rPr lang="en-GB" sz="1600" dirty="0"/>
              <a:t>Update of release process planning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CC48FD0-849D-4115-874B-17C1A30920F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noProof="0"/>
              <a:t>CPACS Meeting  &gt;  DLR-SL  &gt; 18 November, 2021</a:t>
            </a:r>
            <a:endParaRPr lang="en-GB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F075202-ACB1-4610-878C-F4F3483BA90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7</a:t>
            </a:fld>
            <a:endParaRPr lang="en-GB" noProof="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BD7B17F-06D2-4F78-86B3-FC1CBD94E3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187" y="1673446"/>
            <a:ext cx="7605590" cy="4538142"/>
          </a:xfrm>
          <a:prstGeom prst="rect">
            <a:avLst/>
          </a:prstGeom>
        </p:spPr>
      </p:pic>
      <p:sp>
        <p:nvSpPr>
          <p:cNvPr id="3" name="Legende: mit gebogener Linie 2">
            <a:extLst>
              <a:ext uri="{FF2B5EF4-FFF2-40B4-BE49-F238E27FC236}">
                <a16:creationId xmlns:a16="http://schemas.microsoft.com/office/drawing/2014/main" id="{260284D5-6A11-455B-9998-CEED7AC97AC4}"/>
              </a:ext>
            </a:extLst>
          </p:cNvPr>
          <p:cNvSpPr/>
          <p:nvPr/>
        </p:nvSpPr>
        <p:spPr>
          <a:xfrm>
            <a:off x="985019" y="4088240"/>
            <a:ext cx="1296144" cy="432048"/>
          </a:xfrm>
          <a:prstGeom prst="borderCallout2">
            <a:avLst>
              <a:gd name="adj1" fmla="val 18750"/>
              <a:gd name="adj2" fmla="val 104412"/>
              <a:gd name="adj3" fmla="val 18750"/>
              <a:gd name="adj4" fmla="val 116046"/>
              <a:gd name="adj5" fmla="val -91231"/>
              <a:gd name="adj6" fmla="val 141523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de-DE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CPACS 3.4-beta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2nd half Nov.</a:t>
            </a: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Legende: mit gebogener Linie 11">
            <a:extLst>
              <a:ext uri="{FF2B5EF4-FFF2-40B4-BE49-F238E27FC236}">
                <a16:creationId xmlns:a16="http://schemas.microsoft.com/office/drawing/2014/main" id="{06EB9BF5-51A3-41B5-8812-07EF9FBE3512}"/>
              </a:ext>
            </a:extLst>
          </p:cNvPr>
          <p:cNvSpPr/>
          <p:nvPr/>
        </p:nvSpPr>
        <p:spPr>
          <a:xfrm>
            <a:off x="985019" y="2576072"/>
            <a:ext cx="1296144" cy="432048"/>
          </a:xfrm>
          <a:prstGeom prst="borderCallout2">
            <a:avLst>
              <a:gd name="adj1" fmla="val 18750"/>
              <a:gd name="adj2" fmla="val 104412"/>
              <a:gd name="adj3" fmla="val 18750"/>
              <a:gd name="adj4" fmla="val 150331"/>
              <a:gd name="adj5" fmla="val 197553"/>
              <a:gd name="adj6" fmla="val 231191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beginning</a:t>
            </a:r>
            <a:r>
              <a:rPr lang="de-DE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December</a:t>
            </a: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Legende: mit gebogener Linie 12">
            <a:extLst>
              <a:ext uri="{FF2B5EF4-FFF2-40B4-BE49-F238E27FC236}">
                <a16:creationId xmlns:a16="http://schemas.microsoft.com/office/drawing/2014/main" id="{0F4101C3-06F9-4B8C-B3CF-95DC10E3C385}"/>
              </a:ext>
            </a:extLst>
          </p:cNvPr>
          <p:cNvSpPr/>
          <p:nvPr/>
        </p:nvSpPr>
        <p:spPr>
          <a:xfrm>
            <a:off x="7302619" y="1318886"/>
            <a:ext cx="1296144" cy="432048"/>
          </a:xfrm>
          <a:prstGeom prst="borderCallout2">
            <a:avLst>
              <a:gd name="adj1" fmla="val 22706"/>
              <a:gd name="adj2" fmla="val -3717"/>
              <a:gd name="adj3" fmla="val 22706"/>
              <a:gd name="adj4" fmla="val -17138"/>
              <a:gd name="adj5" fmla="val 492272"/>
              <a:gd name="adj6" fmla="val -74735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de-DE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CPACS 3.4-RC</a:t>
            </a:r>
          </a:p>
          <a:p>
            <a:pPr algn="ctr"/>
            <a:r>
              <a:rPr lang="de-DE" sz="1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mid</a:t>
            </a:r>
            <a:r>
              <a:rPr lang="de-DE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December</a:t>
            </a: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Legende: mit gebogener Linie 13">
            <a:extLst>
              <a:ext uri="{FF2B5EF4-FFF2-40B4-BE49-F238E27FC236}">
                <a16:creationId xmlns:a16="http://schemas.microsoft.com/office/drawing/2014/main" id="{7DCCC73E-B368-4F50-AF39-7D5B8C23799B}"/>
              </a:ext>
            </a:extLst>
          </p:cNvPr>
          <p:cNvSpPr/>
          <p:nvPr/>
        </p:nvSpPr>
        <p:spPr>
          <a:xfrm>
            <a:off x="9121923" y="2795464"/>
            <a:ext cx="1296144" cy="432048"/>
          </a:xfrm>
          <a:prstGeom prst="borderCallout2">
            <a:avLst>
              <a:gd name="adj1" fmla="val 22706"/>
              <a:gd name="adj2" fmla="val -3717"/>
              <a:gd name="adj3" fmla="val 22706"/>
              <a:gd name="adj4" fmla="val -17138"/>
              <a:gd name="adj5" fmla="val 161950"/>
              <a:gd name="adj6" fmla="val -4374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de-DE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CPACS 3.4</a:t>
            </a:r>
          </a:p>
          <a:p>
            <a:pPr algn="ctr"/>
            <a:r>
              <a:rPr lang="de-DE" sz="1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mid</a:t>
            </a:r>
            <a:r>
              <a:rPr lang="de-DE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January</a:t>
            </a: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110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CBCB5D-2A61-441D-837C-F76D35C77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Schema development</a:t>
            </a:r>
            <a:br>
              <a:rPr lang="en-US" dirty="0"/>
            </a:br>
            <a:r>
              <a:rPr lang="en-GB" sz="1600" dirty="0"/>
              <a:t>Update of release process planning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CC48FD0-849D-4115-874B-17C1A30920F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noProof="0"/>
              <a:t>CPACS Meeting  &gt;  DLR-SL  &gt; 18 November, 2021</a:t>
            </a:r>
            <a:endParaRPr lang="en-GB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F075202-ACB1-4610-878C-F4F3483BA90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8</a:t>
            </a:fld>
            <a:endParaRPr lang="en-GB" noProof="0" dirty="0"/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60AE1AB4-94B2-4058-ABF2-0CC78C7F99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784264"/>
              </p:ext>
            </p:extLst>
          </p:nvPr>
        </p:nvGraphicFramePr>
        <p:xfrm>
          <a:off x="2031540" y="2205658"/>
          <a:ext cx="8130118" cy="33375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4065059">
                  <a:extLst>
                    <a:ext uri="{9D8B030D-6E8A-4147-A177-3AD203B41FA5}">
                      <a16:colId xmlns:a16="http://schemas.microsoft.com/office/drawing/2014/main" val="3981823247"/>
                    </a:ext>
                  </a:extLst>
                </a:gridCol>
                <a:gridCol w="4065059">
                  <a:extLst>
                    <a:ext uri="{9D8B030D-6E8A-4147-A177-3AD203B41FA5}">
                      <a16:colId xmlns:a16="http://schemas.microsoft.com/office/drawing/2014/main" val="23797295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General topics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Disciplinary topics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470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Interpretation and use of </a:t>
                      </a:r>
                      <a:r>
                        <a:rPr lang="en-US" sz="1800" b="1" i="0" kern="1200" noProof="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symmetry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Introduciton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b="1" i="0" dirty="0">
                          <a:solidFill>
                            <a:schemeClr val="accent1"/>
                          </a:solidFill>
                        </a:rPr>
                        <a:t>Systems</a:t>
                      </a:r>
                      <a:endParaRPr lang="en-US" b="1" i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212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b="1" i="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Parameteric</a:t>
                      </a:r>
                      <a:r>
                        <a:rPr lang="de-DE" sz="1800" b="1" i="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800" b="1" i="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operations</a:t>
                      </a:r>
                      <a:endParaRPr lang="en-US" sz="1800" b="1" i="0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Introduction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sz="1800" b="1" i="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system</a:t>
                      </a:r>
                      <a:r>
                        <a:rPr lang="de-DE" sz="1800" b="1" i="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800" b="1" i="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failures</a:t>
                      </a:r>
                      <a:endParaRPr lang="de-DE" sz="1800" b="1" i="0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983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Usage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sz="1800" b="1" i="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update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element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Revision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sz="1800" b="1" i="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trajectory</a:t>
                      </a:r>
                      <a:r>
                        <a:rPr lang="de-DE" sz="1800" b="1" i="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800" b="1" i="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node</a:t>
                      </a:r>
                      <a:endParaRPr lang="en-US" sz="1800" b="1" i="0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128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Explicity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sz="1800" b="1" i="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reference</a:t>
                      </a:r>
                      <a:r>
                        <a:rPr lang="de-DE" sz="1800" b="1" i="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800" b="1" i="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endParaRPr lang="en-US" sz="1800" b="1" i="0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Revision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sz="1800" b="1" i="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enginePerformanceMaps</a:t>
                      </a:r>
                      <a:endParaRPr lang="en-US" sz="1800" b="1" i="0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488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Usage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sz="1800" b="1" i="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toolspecifics</a:t>
                      </a:r>
                      <a:endParaRPr lang="en-US" sz="1800" b="1" i="0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Revision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sz="1800" b="1" i="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hinge </a:t>
                      </a:r>
                      <a:r>
                        <a:rPr lang="de-DE" sz="1800" b="1" i="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lines</a:t>
                      </a:r>
                      <a:endParaRPr lang="de-DE" sz="1800" b="1" i="0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154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Usage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sz="1800" b="1" i="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&lt;type&gt;-</a:t>
                      </a:r>
                      <a:r>
                        <a:rPr lang="de-DE" sz="1800" b="1" i="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nodes</a:t>
                      </a:r>
                      <a:endParaRPr lang="en-US" sz="1800" b="1" i="0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Introduction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sz="1800" b="1" i="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spar </a:t>
                      </a:r>
                      <a:r>
                        <a:rPr lang="de-DE" sz="1800" b="1" i="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caps</a:t>
                      </a:r>
                      <a:endParaRPr lang="de-DE" sz="1800" b="1" i="0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785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b="1" i="0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1" i="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#574, #575 </a:t>
                      </a:r>
                      <a:r>
                        <a:rPr lang="de-DE" sz="1800" b="1" i="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stringer</a:t>
                      </a:r>
                      <a:r>
                        <a:rPr lang="de-DE" sz="1800" b="1" i="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de-DE" sz="1800" b="1" i="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frame</a:t>
                      </a:r>
                      <a:r>
                        <a:rPr lang="de-DE" sz="1800" b="1" i="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800" b="1" i="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sets</a:t>
                      </a:r>
                      <a:endParaRPr lang="de-DE" sz="1800" b="1" i="0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553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b="1" i="0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1" i="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Structural</a:t>
                      </a:r>
                      <a:r>
                        <a:rPr lang="de-DE" sz="1800" b="1" i="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800" b="1" i="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references</a:t>
                      </a:r>
                      <a:r>
                        <a:rPr lang="de-DE" sz="1800" b="1" i="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800" b="1" i="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within</a:t>
                      </a:r>
                      <a:r>
                        <a:rPr lang="de-DE" sz="1800" b="1" i="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800" b="1" i="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fuselage</a:t>
                      </a:r>
                      <a:endParaRPr lang="de-DE" sz="1800" b="1" i="0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41829"/>
                  </a:ext>
                </a:extLst>
              </a:tr>
            </a:tbl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75C24EAB-1AE6-474D-AC25-B7E3A355CB3A}"/>
              </a:ext>
            </a:extLst>
          </p:cNvPr>
          <p:cNvSpPr txBox="1"/>
          <p:nvPr/>
        </p:nvSpPr>
        <p:spPr>
          <a:xfrm>
            <a:off x="3937347" y="1701602"/>
            <a:ext cx="227838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dirty="0" err="1">
                <a:latin typeface="Arial" pitchFamily="34" charset="0"/>
                <a:cs typeface="Arial" pitchFamily="34" charset="0"/>
              </a:rPr>
              <a:t>Continuing</a:t>
            </a:r>
            <a:r>
              <a:rPr lang="de-DE" dirty="0">
                <a:latin typeface="Arial" pitchFamily="34" charset="0"/>
                <a:cs typeface="Arial" pitchFamily="34" charset="0"/>
              </a:rPr>
              <a:t> at 11:35…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461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CBCB5D-2A61-441D-837C-F76D35C77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Library development</a:t>
            </a:r>
            <a:br>
              <a:rPr lang="en-US" dirty="0"/>
            </a:br>
            <a:r>
              <a:rPr lang="en-GB" sz="1600" dirty="0" err="1"/>
              <a:t>cpacsLibrary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CC48FD0-849D-4115-874B-17C1A30920F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noProof="0"/>
              <a:t>CPACS Meeting  &gt;  DLR-SL  &gt; 18 November, 2021</a:t>
            </a:r>
            <a:endParaRPr lang="en-GB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F075202-ACB1-4610-878C-F4F3483BA90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9</a:t>
            </a:fld>
            <a:endParaRPr lang="en-GB" noProof="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2918C51-EC40-4B8F-9ED3-634041A5E2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18" t="11160" r="37950" b="3071"/>
          <a:stretch/>
        </p:blipFill>
        <p:spPr>
          <a:xfrm>
            <a:off x="6745660" y="547666"/>
            <a:ext cx="4961540" cy="5478204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65A6D8A4-D285-47B6-ADBC-0E3342CAEA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97" y="1555644"/>
            <a:ext cx="6979740" cy="433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229983"/>
      </p:ext>
    </p:extLst>
  </p:cSld>
  <p:clrMapOvr>
    <a:masterClrMapping/>
  </p:clrMapOvr>
</p:sld>
</file>

<file path=ppt/theme/theme1.xml><?xml version="1.0" encoding="utf-8"?>
<a:theme xmlns:a="http://schemas.openxmlformats.org/drawingml/2006/main" name="DLR-Präsentation 16:9 Englisch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</a:ln>
      </a:spPr>
      <a:bodyPr rtlCol="0" anchor="ctr">
        <a:noAutofit/>
      </a:bodyPr>
      <a:lstStyle>
        <a:defPPr algn="ctr">
          <a:defRPr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tns:customPropertyEditors xmlns:tns="http://schemas.microsoft.com/office/2006/customDocumentInformationPanel">
  <tns:showOnOpen>false</tns:showOnOpen>
  <tns:defaultPropertyEditorNamespace>Standardeigenschaften</tns:defaultPropertyEditorNamespace>
</tns:customPropertyEditors>
</file>

<file path=customXml/itemProps1.xml><?xml version="1.0" encoding="utf-8"?>
<ds:datastoreItem xmlns:ds="http://schemas.openxmlformats.org/officeDocument/2006/customXml" ds:itemID="{95C61B9F-14F0-4AD9-AC81-B8624FAD5FC8}">
  <ds:schemaRefs>
    <ds:schemaRef ds:uri="http://schemas.microsoft.com/office/2006/customDocumentInformationPan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460</Words>
  <Application>Microsoft Office PowerPoint</Application>
  <PresentationFormat>Benutzerdefiniert</PresentationFormat>
  <Paragraphs>94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Wingdings</vt:lpstr>
      <vt:lpstr>ヒラギノ角ゴ Pro W3</vt:lpstr>
      <vt:lpstr>DLR-Präsentation 16:9 Englisch</vt:lpstr>
      <vt:lpstr>CPACS Developer Meeting</vt:lpstr>
      <vt:lpstr>Agenda</vt:lpstr>
      <vt:lpstr>Organization Current situation</vt:lpstr>
      <vt:lpstr>Organization Target of developer meetings</vt:lpstr>
      <vt:lpstr>Organization Mindmapping ideas</vt:lpstr>
      <vt:lpstr>Schema development Update of release process planning</vt:lpstr>
      <vt:lpstr>Schema development Update of release process planning</vt:lpstr>
      <vt:lpstr>Schema development Update of release process planning</vt:lpstr>
      <vt:lpstr>Library development cpacsLibrary</vt:lpstr>
    </vt:vector>
  </TitlesOfParts>
  <Company>DLR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Alder, Marko</dc:creator>
  <cp:lastModifiedBy>Alder, Marko</cp:lastModifiedBy>
  <cp:revision>454</cp:revision>
  <dcterms:created xsi:type="dcterms:W3CDTF">2012-06-19T06:51:55Z</dcterms:created>
  <dcterms:modified xsi:type="dcterms:W3CDTF">2021-11-25T11:37:03Z</dcterms:modified>
</cp:coreProperties>
</file>