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88" r:id="rId2"/>
    <p:sldId id="389" r:id="rId3"/>
    <p:sldId id="390" r:id="rId4"/>
    <p:sldId id="391" r:id="rId5"/>
    <p:sldId id="392" r:id="rId6"/>
    <p:sldId id="393"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EFF5FB"/>
    <a:srgbClr val="FFDDDD"/>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85788" autoAdjust="0"/>
  </p:normalViewPr>
  <p:slideViewPr>
    <p:cSldViewPr snapToGrid="0" showGuides="1">
      <p:cViewPr varScale="1">
        <p:scale>
          <a:sx n="116" d="100"/>
          <a:sy n="116" d="100"/>
        </p:scale>
        <p:origin x="516" y="96"/>
      </p:cViewPr>
      <p:guideLst>
        <p:guide orient="horz" pos="2160"/>
        <p:guide pos="3840"/>
      </p:guideLst>
    </p:cSldViewPr>
  </p:slideViewPr>
  <p:notesTextViewPr>
    <p:cViewPr>
      <p:scale>
        <a:sx n="150" d="100"/>
        <a:sy n="150" d="100"/>
      </p:scale>
      <p:origin x="0" y="0"/>
    </p:cViewPr>
  </p:notesTextViewPr>
  <p:notesViewPr>
    <p:cSldViewPr snapToGrid="0">
      <p:cViewPr varScale="1">
        <p:scale>
          <a:sx n="109" d="100"/>
          <a:sy n="109" d="100"/>
        </p:scale>
        <p:origin x="3379" y="11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75FF5-8BA8-42B6-89B7-8474FD9444F5}" type="datetimeFigureOut">
              <a:rPr lang="de-DE" smtClean="0"/>
              <a:t>04.05.2022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D205E-8EAA-49FF-8887-A1FB570908D5}" type="slidenum">
              <a:rPr lang="de-DE" smtClean="0"/>
              <a:t>‹Nr.›</a:t>
            </a:fld>
            <a:endParaRPr lang="de-DE"/>
          </a:p>
        </p:txBody>
      </p:sp>
    </p:spTree>
    <p:extLst>
      <p:ext uri="{BB962C8B-B14F-4D97-AF65-F5344CB8AC3E}">
        <p14:creationId xmlns:p14="http://schemas.microsoft.com/office/powerpoint/2010/main" val="356491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Shape 174"/>
          <p:cNvSpPr/>
          <p:nvPr userDrawn="1"/>
        </p:nvSpPr>
        <p:spPr>
          <a:xfrm>
            <a:off x="1019808" y="3429000"/>
            <a:ext cx="10152381" cy="145424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ctr" defTabSz="914400" rtl="0" eaLnBrk="1" fontAlgn="auto" latinLnBrk="0" hangingPunct="1">
              <a:lnSpc>
                <a:spcPct val="110000"/>
              </a:lnSpc>
              <a:spcBef>
                <a:spcPts val="1500"/>
              </a:spcBef>
              <a:spcAft>
                <a:spcPts val="600"/>
              </a:spcAft>
              <a:buClrTx/>
              <a:buSzTx/>
              <a:buFontTx/>
              <a:buNone/>
              <a:tabLst/>
              <a:defRPr sz="1800"/>
            </a:pPr>
            <a:r>
              <a:rPr kumimoji="0" lang="de-DE" sz="3200" b="1" i="0" u="none" strike="noStrike" kern="1200" cap="none" spc="0" normalizeH="0" baseline="0" noProof="0" dirty="0">
                <a:ln>
                  <a:noFill/>
                </a:ln>
                <a:solidFill>
                  <a:schemeClr val="bg2">
                    <a:lumMod val="25000"/>
                  </a:schemeClr>
                </a:solidFill>
                <a:effectLst/>
                <a:uLnTx/>
                <a:uFillTx/>
                <a:latin typeface="Arial"/>
                <a:ea typeface="Arial"/>
                <a:cs typeface="Arial"/>
                <a:sym typeface="Arial"/>
              </a:rPr>
              <a:t>Firmenvorstellung</a:t>
            </a:r>
          </a:p>
          <a:p>
            <a:pPr marL="0" marR="0" lvl="0" indent="0" algn="ctr" defTabSz="914400" rtl="0" eaLnBrk="1" fontAlgn="auto" latinLnBrk="0" hangingPunct="1">
              <a:lnSpc>
                <a:spcPct val="110000"/>
              </a:lnSpc>
              <a:spcBef>
                <a:spcPts val="1500"/>
              </a:spcBef>
              <a:spcAft>
                <a:spcPts val="0"/>
              </a:spcAft>
              <a:buClrTx/>
              <a:buSzTx/>
              <a:buFontTx/>
              <a:buNone/>
              <a:tabLst/>
              <a:defRPr sz="1800"/>
            </a:pPr>
            <a:br>
              <a:rPr kumimoji="0" lang="de-DE" sz="2400" b="1" i="0" u="none" strike="noStrike" kern="1200" cap="none" spc="0" normalizeH="0" baseline="0" noProof="0" dirty="0">
                <a:ln>
                  <a:noFill/>
                </a:ln>
                <a:solidFill>
                  <a:schemeClr val="bg2">
                    <a:lumMod val="25000"/>
                  </a:schemeClr>
                </a:solidFill>
                <a:effectLst/>
                <a:uLnTx/>
                <a:uFillTx/>
                <a:latin typeface="Arial"/>
                <a:ea typeface="Arial"/>
                <a:cs typeface="Arial"/>
                <a:sym typeface="Arial"/>
              </a:rPr>
            </a:br>
            <a:r>
              <a:rPr kumimoji="0" lang="de-DE" sz="1400" b="0" i="0" u="none" strike="noStrike" kern="1200" cap="none" spc="0" normalizeH="0" baseline="0" noProof="0" dirty="0">
                <a:ln>
                  <a:noFill/>
                </a:ln>
                <a:solidFill>
                  <a:schemeClr val="bg2">
                    <a:lumMod val="25000"/>
                  </a:schemeClr>
                </a:solidFill>
                <a:effectLst/>
                <a:uLnTx/>
                <a:uFillTx/>
                <a:latin typeface="Arial"/>
                <a:ea typeface="Arial"/>
                <a:cs typeface="Arial"/>
                <a:sym typeface="Arial"/>
              </a:rPr>
              <a:t>Leo </a:t>
            </a:r>
            <a:r>
              <a:rPr kumimoji="0" lang="de-DE" sz="1400" b="0" i="0" u="none" strike="noStrike" kern="1200" cap="none" spc="0" normalizeH="0" baseline="0" noProof="0" dirty="0" err="1">
                <a:ln>
                  <a:noFill/>
                </a:ln>
                <a:solidFill>
                  <a:schemeClr val="bg2">
                    <a:lumMod val="25000"/>
                  </a:schemeClr>
                </a:solidFill>
                <a:effectLst/>
                <a:uLnTx/>
                <a:uFillTx/>
                <a:latin typeface="Arial"/>
                <a:ea typeface="Arial"/>
                <a:cs typeface="Arial"/>
                <a:sym typeface="Arial"/>
              </a:rPr>
              <a:t>Gall</a:t>
            </a:r>
            <a:endParaRPr kumimoji="0" sz="1400" b="0" i="0" u="none" strike="noStrike" kern="1200" cap="none" spc="0" normalizeH="0" baseline="0" noProof="0" dirty="0">
              <a:ln>
                <a:noFill/>
              </a:ln>
              <a:solidFill>
                <a:schemeClr val="bg2">
                  <a:lumMod val="25000"/>
                </a:schemeClr>
              </a:solidFill>
              <a:effectLst/>
              <a:uLnTx/>
              <a:uFillTx/>
              <a:latin typeface="Arial"/>
              <a:ea typeface="Arial"/>
              <a:cs typeface="Arial"/>
              <a:sym typeface="Arial"/>
            </a:endParaRPr>
          </a:p>
        </p:txBody>
      </p:sp>
      <p:sp>
        <p:nvSpPr>
          <p:cNvPr id="12" name="Shape 174"/>
          <p:cNvSpPr/>
          <p:nvPr userDrawn="1"/>
        </p:nvSpPr>
        <p:spPr>
          <a:xfrm>
            <a:off x="4292599" y="6462995"/>
            <a:ext cx="3606800"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ctr" defTabSz="914400" rtl="0" eaLnBrk="1" fontAlgn="auto" latinLnBrk="0" hangingPunct="1">
              <a:lnSpc>
                <a:spcPct val="100000"/>
              </a:lnSpc>
              <a:spcBef>
                <a:spcPts val="1500"/>
              </a:spcBef>
              <a:spcAft>
                <a:spcPts val="0"/>
              </a:spcAft>
              <a:buClrTx/>
              <a:buSzTx/>
              <a:buFontTx/>
              <a:buNone/>
              <a:tabLst/>
              <a:defRPr sz="1800"/>
            </a:pPr>
            <a:fld id="{34661D24-CD98-4629-AB9D-9CAB5CC4B492}" type="datetime2">
              <a:rPr kumimoji="0" lang="de-DE" sz="1000" b="0" i="0" u="none" strike="noStrike" kern="1200" cap="none" spc="0" normalizeH="0" baseline="0" noProof="0" smtClean="0">
                <a:ln>
                  <a:noFill/>
                </a:ln>
                <a:solidFill>
                  <a:srgbClr val="FFFFFE"/>
                </a:solidFill>
                <a:effectLst/>
                <a:uLnTx/>
                <a:uFillTx/>
                <a:latin typeface="Arial"/>
                <a:ea typeface="Arial"/>
                <a:cs typeface="Arial"/>
                <a:sym typeface="Arial"/>
              </a:rPr>
              <a:pPr marL="0" marR="0" lvl="0" indent="0" algn="ctr" defTabSz="914400" rtl="0" eaLnBrk="1" fontAlgn="auto" latinLnBrk="0" hangingPunct="1">
                <a:lnSpc>
                  <a:spcPct val="100000"/>
                </a:lnSpc>
                <a:spcBef>
                  <a:spcPts val="1500"/>
                </a:spcBef>
                <a:spcAft>
                  <a:spcPts val="0"/>
                </a:spcAft>
                <a:buClrTx/>
                <a:buSzTx/>
                <a:buFontTx/>
                <a:buNone/>
                <a:tabLst/>
                <a:defRPr sz="1800"/>
              </a:pPr>
              <a:t>Mittwoch, 4. Mai 2022</a:t>
            </a:fld>
            <a:endParaRPr kumimoji="0" sz="1000" b="0" i="0" u="none" strike="noStrike" kern="1200" cap="none" spc="0" normalizeH="0" baseline="0" noProof="0" dirty="0">
              <a:ln>
                <a:noFill/>
              </a:ln>
              <a:solidFill>
                <a:srgbClr val="FFFFFE"/>
              </a:solidFill>
              <a:effectLst/>
              <a:uLnTx/>
              <a:uFillTx/>
              <a:latin typeface="Arial"/>
              <a:ea typeface="Arial"/>
              <a:cs typeface="Arial"/>
              <a:sym typeface="Arial"/>
            </a:endParaRPr>
          </a:p>
        </p:txBody>
      </p:sp>
      <p:pic>
        <p:nvPicPr>
          <p:cNvPr id="4" name="Grafik 3">
            <a:extLst>
              <a:ext uri="{FF2B5EF4-FFF2-40B4-BE49-F238E27FC236}">
                <a16:creationId xmlns:a16="http://schemas.microsoft.com/office/drawing/2014/main" id="{AB4467F0-73AE-4256-B46F-D74E2F536D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1005" y="1317302"/>
            <a:ext cx="2036122" cy="1166819"/>
          </a:xfrm>
          <a:prstGeom prst="rect">
            <a:avLst/>
          </a:prstGeom>
        </p:spPr>
      </p:pic>
      <p:pic>
        <p:nvPicPr>
          <p:cNvPr id="10" name="Grafik 9">
            <a:extLst>
              <a:ext uri="{FF2B5EF4-FFF2-40B4-BE49-F238E27FC236}">
                <a16:creationId xmlns:a16="http://schemas.microsoft.com/office/drawing/2014/main" id="{C9547757-07D2-425C-9D06-AAD26E15F3D3}"/>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ackgroundRemoval t="3943" b="96416" l="2381" r="97024">
                        <a14:foregroundMark x1="68353" y1="5376" x2="68353" y2="5376"/>
                        <a14:foregroundMark x1="72321" y1="4062" x2="72321" y2="4062"/>
                        <a14:foregroundMark x1="92956" y1="35603" x2="92956" y2="35603"/>
                        <a14:foregroundMark x1="97123" y1="35245" x2="97123" y2="35245"/>
                        <a14:foregroundMark x1="8036" y1="53644" x2="8036" y2="53644"/>
                        <a14:foregroundMark x1="2381" y1="58423" x2="2381" y2="58423"/>
                        <a14:foregroundMark x1="28373" y1="90920" x2="27877" y2="91039"/>
                        <a14:foregroundMark x1="56448" y1="96416" x2="56448" y2="96416"/>
                        <a14:foregroundMark x1="74405" y1="92115" x2="74405" y2="92115"/>
                        <a14:foregroundMark x1="89980" y1="91398" x2="89980" y2="91398"/>
                      </a14:backgroundRemoval>
                    </a14:imgEffect>
                  </a14:imgLayer>
                </a14:imgProps>
              </a:ext>
              <a:ext uri="{28A0092B-C50C-407E-A947-70E740481C1C}">
                <a14:useLocalDpi xmlns:a14="http://schemas.microsoft.com/office/drawing/2010/main" val="0"/>
              </a:ext>
            </a:extLst>
          </a:blip>
          <a:stretch>
            <a:fillRect/>
          </a:stretch>
        </p:blipFill>
        <p:spPr>
          <a:xfrm>
            <a:off x="6844950" y="1103693"/>
            <a:ext cx="1795747" cy="1491112"/>
          </a:xfrm>
          <a:prstGeom prst="rect">
            <a:avLst/>
          </a:prstGeom>
        </p:spPr>
      </p:pic>
    </p:spTree>
    <p:extLst>
      <p:ext uri="{BB962C8B-B14F-4D97-AF65-F5344CB8AC3E}">
        <p14:creationId xmlns:p14="http://schemas.microsoft.com/office/powerpoint/2010/main" val="393633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385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452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87680" y="480060"/>
            <a:ext cx="11475720" cy="845820"/>
          </a:xfrm>
        </p:spPr>
        <p:txBody>
          <a:bodyPr>
            <a:normAutofit/>
          </a:bodyPr>
          <a:lstStyle>
            <a:lvl1pPr>
              <a:defRPr sz="2800" b="1">
                <a:solidFill>
                  <a:schemeClr val="accent5">
                    <a:lumMod val="50000"/>
                  </a:schemeClr>
                </a:solidFill>
                <a:latin typeface="DIN" panose="02000503040000020003" pitchFamily="2" charset="0"/>
              </a:defRPr>
            </a:lvl1pPr>
          </a:lstStyle>
          <a:p>
            <a:r>
              <a:rPr lang="de-DE" dirty="0"/>
              <a:t>Titelmasterformat durch Klicken bearbeiten</a:t>
            </a:r>
          </a:p>
        </p:txBody>
      </p:sp>
      <p:sp>
        <p:nvSpPr>
          <p:cNvPr id="3" name="Inhaltsplatzhalter 2"/>
          <p:cNvSpPr>
            <a:spLocks noGrp="1"/>
          </p:cNvSpPr>
          <p:nvPr>
            <p:ph idx="1"/>
          </p:nvPr>
        </p:nvSpPr>
        <p:spPr>
          <a:xfrm>
            <a:off x="487680" y="1433204"/>
            <a:ext cx="11475720" cy="4998076"/>
          </a:xfrm>
        </p:spPr>
        <p:txBody>
          <a:bodyPr>
            <a:normAutofit/>
          </a:bodyPr>
          <a:lstStyle>
            <a:lvl1pPr>
              <a:defRPr sz="2200" b="0">
                <a:solidFill>
                  <a:schemeClr val="tx1">
                    <a:lumMod val="85000"/>
                    <a:lumOff val="15000"/>
                  </a:schemeClr>
                </a:solidFill>
                <a:latin typeface="DIN" panose="02000503040000020003" pitchFamily="2" charset="0"/>
              </a:defRPr>
            </a:lvl1pPr>
            <a:lvl2pPr>
              <a:defRPr sz="2200" b="0">
                <a:solidFill>
                  <a:schemeClr val="tx1">
                    <a:lumMod val="85000"/>
                    <a:lumOff val="15000"/>
                  </a:schemeClr>
                </a:solidFill>
                <a:latin typeface="DIN" panose="02000503040000020003" pitchFamily="2" charset="0"/>
              </a:defRPr>
            </a:lvl2pPr>
            <a:lvl3pPr>
              <a:defRPr sz="2200" b="0">
                <a:solidFill>
                  <a:schemeClr val="tx1">
                    <a:lumMod val="85000"/>
                    <a:lumOff val="15000"/>
                  </a:schemeClr>
                </a:solidFill>
                <a:latin typeface="DIN" panose="02000503040000020003" pitchFamily="2" charset="0"/>
              </a:defRPr>
            </a:lvl3pPr>
            <a:lvl4pPr>
              <a:defRPr sz="2200" b="0">
                <a:solidFill>
                  <a:schemeClr val="tx1">
                    <a:lumMod val="85000"/>
                    <a:lumOff val="15000"/>
                  </a:schemeClr>
                </a:solidFill>
                <a:latin typeface="DIN" panose="02000503040000020003" pitchFamily="2" charset="0"/>
              </a:defRPr>
            </a:lvl4pPr>
            <a:lvl5pPr>
              <a:defRPr sz="2200" b="0">
                <a:solidFill>
                  <a:schemeClr val="tx1">
                    <a:lumMod val="85000"/>
                    <a:lumOff val="15000"/>
                  </a:schemeClr>
                </a:solidFill>
                <a:latin typeface="DIN" panose="02000503040000020003"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487680" y="6485889"/>
            <a:ext cx="2743200" cy="365125"/>
          </a:xfrm>
        </p:spPr>
        <p:txBody>
          <a:bodyPr/>
          <a:lstStyle>
            <a:lvl1pPr>
              <a:defRPr sz="1000">
                <a:latin typeface="DIN" panose="02000503040000020003"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solidFill>
                  <a:prstClr val="black">
                    <a:tint val="75000"/>
                  </a:prstClr>
                </a:solidFill>
              </a:rPr>
              <a:t>2022-05-04</a:t>
            </a: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5" name="Fußzeilenplatzhalter 4"/>
          <p:cNvSpPr>
            <a:spLocks noGrp="1"/>
          </p:cNvSpPr>
          <p:nvPr>
            <p:ph type="ftr" sz="quarter" idx="11"/>
          </p:nvPr>
        </p:nvSpPr>
        <p:spPr>
          <a:xfrm>
            <a:off x="3322320" y="6485889"/>
            <a:ext cx="5806440" cy="365125"/>
          </a:xfrm>
        </p:spPr>
        <p:txBody>
          <a:bodyPr/>
          <a:lstStyle>
            <a:lvl1pPr>
              <a:defRPr sz="1000">
                <a:latin typeface="DIN" panose="02000503040000020003" pitchFamily="2"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6" name="Foliennummernplatzhalter 5"/>
          <p:cNvSpPr>
            <a:spLocks noGrp="1"/>
          </p:cNvSpPr>
          <p:nvPr>
            <p:ph type="sldNum" sz="quarter" idx="12"/>
          </p:nvPr>
        </p:nvSpPr>
        <p:spPr>
          <a:xfrm>
            <a:off x="9220200" y="6485889"/>
            <a:ext cx="2743200" cy="365125"/>
          </a:xfrm>
        </p:spPr>
        <p:txBody>
          <a:bodyPr/>
          <a:lstStyle>
            <a:lvl1pPr>
              <a:defRPr sz="1000">
                <a:latin typeface="DIN" panose="02000503040000020003"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000" b="0" i="0" u="none" strike="noStrike" kern="1200" cap="none" spc="0" normalizeH="0" baseline="0" noProof="0" smtClean="0">
                <a:ln>
                  <a:noFill/>
                </a:ln>
                <a:solidFill>
                  <a:prstClr val="black">
                    <a:tint val="75000"/>
                  </a:prstClr>
                </a:solidFill>
                <a:effectLst/>
                <a:uLnTx/>
                <a:uFillTx/>
                <a:latin typeface="DIN" panose="0200050304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60" y="226026"/>
            <a:ext cx="739140" cy="368461"/>
          </a:xfrm>
          <a:prstGeom prst="rect">
            <a:avLst/>
          </a:prstGeom>
        </p:spPr>
      </p:pic>
      <p:pic>
        <p:nvPicPr>
          <p:cNvPr id="12" name="Grafik 11">
            <a:extLst>
              <a:ext uri="{FF2B5EF4-FFF2-40B4-BE49-F238E27FC236}">
                <a16:creationId xmlns:a16="http://schemas.microsoft.com/office/drawing/2014/main" id="{F8147DD7-567A-450E-ADB0-0600D3077F9E}"/>
              </a:ext>
            </a:extLst>
          </p:cNvPr>
          <p:cNvPicPr>
            <a:picLocks noChangeAspect="1"/>
          </p:cNvPicPr>
          <p:nvPr userDrawn="1"/>
        </p:nvPicPr>
        <p:blipFill>
          <a:blip r:embed="rId3"/>
          <a:stretch>
            <a:fillRect/>
          </a:stretch>
        </p:blipFill>
        <p:spPr>
          <a:xfrm>
            <a:off x="10283190" y="118786"/>
            <a:ext cx="739140" cy="613329"/>
          </a:xfrm>
          <a:prstGeom prst="rect">
            <a:avLst/>
          </a:prstGeom>
        </p:spPr>
      </p:pic>
    </p:spTree>
    <p:extLst>
      <p:ext uri="{BB962C8B-B14F-4D97-AF65-F5344CB8AC3E}">
        <p14:creationId xmlns:p14="http://schemas.microsoft.com/office/powerpoint/2010/main" val="110958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Formatvorlagen des Textmasters bearbeiten</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5" name="Fußzeilenplatzhalter 4"/>
          <p:cNvSpPr>
            <a:spLocks noGrp="1"/>
          </p:cNvSpPr>
          <p:nvPr>
            <p:ph type="ftr" sz="quarter" idx="11"/>
          </p:nvPr>
        </p:nvSpPr>
        <p:spPr/>
        <p:txBody>
          <a:bodyPr/>
          <a:lstStyle>
            <a:lvl1pPr>
              <a:defRPr/>
            </a:lvl1pPr>
          </a:lstStyle>
          <a:p>
            <a:pPr>
              <a:defRPr/>
            </a:pPr>
            <a:endParaRPr lang="de-DE" dirty="0">
              <a:solidFill>
                <a:prstClr val="black">
                  <a:tint val="75000"/>
                </a:prstClr>
              </a:solidFill>
            </a:endParaRP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96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6" name="Fußzeilenplatzhalt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8" name="Fußzeilenplatzhalt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Foliennummernplatzhalt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35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21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3" name="Fußzeilenplatzhalt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2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6" name="Fußzeilenplatzhalt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004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6" name="Fußzeilenplatzhalt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5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2022-05-04</a:t>
            </a:r>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739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pii/S2212827120308179" TargetMode="External"/><Relationship Id="rId2" Type="http://schemas.openxmlformats.org/officeDocument/2006/relationships/hyperlink" Target="http://servidor.demec.ufpr.br/disciplinas/TM798/Artigos_seminarios/roy_oberkampf_2011-verification.pdf"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link.springer.com/content/pdf/10.1007/s11831-020-09473-7.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iencedirect.com/science/article/pii/S2212827120308179"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Truncated_normal_distribu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1D6E1A49-6ECE-4975-98A4-97540F1DE2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black">
                    <a:tint val="75000"/>
                  </a:prstClr>
                </a:solidFill>
                <a:effectLst/>
                <a:uLnTx/>
                <a:uFillTx/>
                <a:latin typeface="DIN" panose="02000503040000020003" pitchFamily="2" charset="0"/>
                <a:ea typeface="+mn-ea"/>
                <a:cs typeface="+mn-cs"/>
              </a:rPr>
              <a:t>2022-05-04</a:t>
            </a: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6" name="Foliennummernplatzhalter 5">
            <a:extLst>
              <a:ext uri="{FF2B5EF4-FFF2-40B4-BE49-F238E27FC236}">
                <a16:creationId xmlns:a16="http://schemas.microsoft.com/office/drawing/2014/main" id="{7232B80F-6875-4686-8CAC-B67BE9C568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000" b="0" i="0" u="none" strike="noStrike" kern="1200" cap="none" spc="0" normalizeH="0" baseline="0" noProof="0" smtClean="0">
                <a:ln>
                  <a:noFill/>
                </a:ln>
                <a:solidFill>
                  <a:prstClr val="black">
                    <a:tint val="75000"/>
                  </a:prstClr>
                </a:solidFill>
                <a:effectLst/>
                <a:uLnTx/>
                <a:uFillTx/>
                <a:latin typeface="DIN" panose="0200050304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11" name="Textfeld 10">
            <a:extLst>
              <a:ext uri="{FF2B5EF4-FFF2-40B4-BE49-F238E27FC236}">
                <a16:creationId xmlns:a16="http://schemas.microsoft.com/office/drawing/2014/main" id="{740AD192-2F6B-443C-BD5A-D36A572ED784}"/>
              </a:ext>
            </a:extLst>
          </p:cNvPr>
          <p:cNvSpPr txBox="1"/>
          <p:nvPr/>
        </p:nvSpPr>
        <p:spPr>
          <a:xfrm>
            <a:off x="3084808" y="1461408"/>
            <a:ext cx="6281463" cy="830997"/>
          </a:xfrm>
          <a:prstGeom prst="rect">
            <a:avLst/>
          </a:prstGeom>
          <a:noFill/>
        </p:spPr>
        <p:txBody>
          <a:bodyPr wrap="none" rtlCol="0">
            <a:spAutoFit/>
          </a:bodyPr>
          <a:lstStyle/>
          <a:p>
            <a:r>
              <a:rPr lang="de-DE" sz="2800" b="1"/>
              <a:t>Mathematical Description of Uncertainty</a:t>
            </a:r>
          </a:p>
          <a:p>
            <a:pPr algn="ctr"/>
            <a:r>
              <a:rPr lang="de-DE" sz="2000" b="1"/>
              <a:t>(Draft, DLR/LTX work in UPSIM project)</a:t>
            </a:r>
          </a:p>
        </p:txBody>
      </p:sp>
    </p:spTree>
    <p:extLst>
      <p:ext uri="{BB962C8B-B14F-4D97-AF65-F5344CB8AC3E}">
        <p14:creationId xmlns:p14="http://schemas.microsoft.com/office/powerpoint/2010/main" val="383222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42DF26-7922-4FF4-A98D-E99CCBC2654F}"/>
              </a:ext>
            </a:extLst>
          </p:cNvPr>
          <p:cNvSpPr>
            <a:spLocks noGrp="1"/>
          </p:cNvSpPr>
          <p:nvPr>
            <p:ph type="title"/>
          </p:nvPr>
        </p:nvSpPr>
        <p:spPr/>
        <p:txBody>
          <a:bodyPr/>
          <a:lstStyle/>
          <a:p>
            <a:r>
              <a:rPr lang="de-DE"/>
              <a:t>Overview (1)</a:t>
            </a:r>
          </a:p>
        </p:txBody>
      </p:sp>
      <p:sp>
        <p:nvSpPr>
          <p:cNvPr id="3" name="Inhaltsplatzhalter 2">
            <a:extLst>
              <a:ext uri="{FF2B5EF4-FFF2-40B4-BE49-F238E27FC236}">
                <a16:creationId xmlns:a16="http://schemas.microsoft.com/office/drawing/2014/main" id="{5835CDFA-DBC7-48D7-BF1E-5729F08E7CAF}"/>
              </a:ext>
            </a:extLst>
          </p:cNvPr>
          <p:cNvSpPr>
            <a:spLocks noGrp="1"/>
          </p:cNvSpPr>
          <p:nvPr>
            <p:ph idx="1"/>
          </p:nvPr>
        </p:nvSpPr>
        <p:spPr>
          <a:xfrm>
            <a:off x="487680" y="1433204"/>
            <a:ext cx="11475720" cy="2232406"/>
          </a:xfrm>
        </p:spPr>
        <p:txBody>
          <a:bodyPr>
            <a:spAutoFit/>
          </a:bodyPr>
          <a:lstStyle/>
          <a:p>
            <a:r>
              <a:rPr lang="de-DE"/>
              <a:t>Goal: Mathematical description of uncertainties of scalars and of arrays of any dimensions.</a:t>
            </a:r>
          </a:p>
          <a:p>
            <a:r>
              <a:rPr lang="de-DE"/>
              <a:t>Literature</a:t>
            </a:r>
            <a:br>
              <a:rPr lang="de-DE"/>
            </a:br>
            <a:r>
              <a:rPr lang="de-DE" sz="1600">
                <a:hlinkClick r:id="rId2"/>
              </a:rPr>
              <a:t>http://servidor.demec.ufpr.br/disciplinas/TM798/Artigos_seminarios/roy_oberkampf_2011-verification.pdf</a:t>
            </a:r>
            <a:br>
              <a:rPr lang="de-DE" sz="1600"/>
            </a:br>
            <a:r>
              <a:rPr lang="de-DE" sz="1600">
                <a:hlinkClick r:id="rId3"/>
              </a:rPr>
              <a:t>https://www.sciencedirect.com/science/article/pii/S2212827120308179</a:t>
            </a:r>
            <a:br>
              <a:rPr lang="de-DE" sz="1600"/>
            </a:br>
            <a:r>
              <a:rPr lang="de-DE" sz="1600">
                <a:hlinkClick r:id="rId4"/>
              </a:rPr>
              <a:t>https://link.springer.com/content/pdf/10.1007/s11831-020-09473-7.pdf</a:t>
            </a:r>
            <a:endParaRPr lang="de-DE" sz="1600"/>
          </a:p>
          <a:p>
            <a:r>
              <a:rPr lang="de-DE"/>
              <a:t>Every physical quantity has inherent limits.</a:t>
            </a:r>
            <a:br>
              <a:rPr lang="de-DE"/>
            </a:br>
            <a:r>
              <a:rPr lang="de-DE"/>
              <a:t>Therefore, </a:t>
            </a:r>
            <a:r>
              <a:rPr lang="de-DE" b="1">
                <a:solidFill>
                  <a:srgbClr val="006600"/>
                </a:solidFill>
              </a:rPr>
              <a:t>upper </a:t>
            </a:r>
            <a:r>
              <a:rPr lang="de-DE"/>
              <a:t>and </a:t>
            </a:r>
            <a:r>
              <a:rPr lang="de-DE" b="1">
                <a:solidFill>
                  <a:srgbClr val="006600"/>
                </a:solidFill>
              </a:rPr>
              <a:t>lower</a:t>
            </a:r>
            <a:r>
              <a:rPr lang="de-DE"/>
              <a:t> limits of variables need to be defined.</a:t>
            </a:r>
          </a:p>
        </p:txBody>
      </p:sp>
      <p:sp>
        <p:nvSpPr>
          <p:cNvPr id="4" name="Datumsplatzhalter 3">
            <a:extLst>
              <a:ext uri="{FF2B5EF4-FFF2-40B4-BE49-F238E27FC236}">
                <a16:creationId xmlns:a16="http://schemas.microsoft.com/office/drawing/2014/main" id="{BD7504B2-D8E6-4CC3-9AA3-7A2E6D8BE88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solidFill>
                  <a:prstClr val="black">
                    <a:tint val="75000"/>
                  </a:prstClr>
                </a:solidFill>
              </a:rPr>
              <a:t>2022-05-04</a:t>
            </a: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6" name="Foliennummernplatzhalter 5">
            <a:extLst>
              <a:ext uri="{FF2B5EF4-FFF2-40B4-BE49-F238E27FC236}">
                <a16:creationId xmlns:a16="http://schemas.microsoft.com/office/drawing/2014/main" id="{7AC4B48F-65F7-4BA9-ABCD-59D410F4F5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000" b="0" i="0" u="none" strike="noStrike" kern="1200" cap="none" spc="0" normalizeH="0" baseline="0" noProof="0" smtClean="0">
                <a:ln>
                  <a:noFill/>
                </a:ln>
                <a:solidFill>
                  <a:prstClr val="black">
                    <a:tint val="75000"/>
                  </a:prstClr>
                </a:solidFill>
                <a:effectLst/>
                <a:uLnTx/>
                <a:uFillTx/>
                <a:latin typeface="DIN" panose="0200050304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7" name="Textfeld 6">
            <a:extLst>
              <a:ext uri="{FF2B5EF4-FFF2-40B4-BE49-F238E27FC236}">
                <a16:creationId xmlns:a16="http://schemas.microsoft.com/office/drawing/2014/main" id="{CFE89C3B-1FF5-4187-B0EB-6CEF1F9CF5CB}"/>
              </a:ext>
            </a:extLst>
          </p:cNvPr>
          <p:cNvSpPr txBox="1"/>
          <p:nvPr/>
        </p:nvSpPr>
        <p:spPr>
          <a:xfrm>
            <a:off x="1105208" y="3714916"/>
            <a:ext cx="4251344" cy="147732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de-DE" dirty="0" err="1"/>
              <a:t>Examples</a:t>
            </a:r>
            <a:r>
              <a:rPr lang="de-DE" dirty="0"/>
              <a:t> </a:t>
            </a:r>
            <a:r>
              <a:rPr lang="de-DE" dirty="0" err="1"/>
              <a:t>of</a:t>
            </a:r>
            <a:r>
              <a:rPr lang="de-DE" dirty="0"/>
              <a:t> </a:t>
            </a:r>
            <a:r>
              <a:rPr lang="de-DE" err="1"/>
              <a:t>desired</a:t>
            </a:r>
            <a:r>
              <a:rPr lang="de-DE"/>
              <a:t> definitions for scalars:</a:t>
            </a:r>
            <a:endParaRPr lang="de-DE" dirty="0"/>
          </a:p>
          <a:p>
            <a:r>
              <a:rPr lang="de-DE" dirty="0"/>
              <a:t>2.0 ±  </a:t>
            </a:r>
            <a:r>
              <a:rPr lang="de-DE"/>
              <a:t>3 %   // relative </a:t>
            </a:r>
            <a:br>
              <a:rPr lang="de-DE" dirty="0"/>
            </a:br>
            <a:r>
              <a:rPr lang="de-DE" dirty="0"/>
              <a:t>2.0 </a:t>
            </a:r>
            <a:r>
              <a:rPr lang="de-DE"/>
              <a:t>± 0.06   // absolute</a:t>
            </a:r>
            <a:endParaRPr lang="de-DE" dirty="0"/>
          </a:p>
          <a:p>
            <a:r>
              <a:rPr lang="de-DE" dirty="0"/>
              <a:t>2.0 </a:t>
            </a:r>
            <a:r>
              <a:rPr lang="de-DE" dirty="0" err="1"/>
              <a:t>with</a:t>
            </a:r>
            <a:r>
              <a:rPr lang="de-DE" dirty="0"/>
              <a:t> </a:t>
            </a:r>
            <a:r>
              <a:rPr lang="de-DE" dirty="0" err="1"/>
              <a:t>tolerance</a:t>
            </a:r>
            <a:r>
              <a:rPr lang="de-DE" dirty="0"/>
              <a:t> [-0.003 ... 0.006]</a:t>
            </a:r>
            <a:br>
              <a:rPr lang="de-DE" dirty="0"/>
            </a:br>
            <a:r>
              <a:rPr lang="de-DE" dirty="0"/>
              <a:t>2.0 </a:t>
            </a:r>
            <a:r>
              <a:rPr lang="de-DE" dirty="0" err="1"/>
              <a:t>within</a:t>
            </a:r>
            <a:r>
              <a:rPr lang="de-DE" dirty="0"/>
              <a:t> [1.997 … 2.006]</a:t>
            </a:r>
          </a:p>
        </p:txBody>
      </p:sp>
      <p:pic>
        <p:nvPicPr>
          <p:cNvPr id="8" name="Grafik 7">
            <a:extLst>
              <a:ext uri="{FF2B5EF4-FFF2-40B4-BE49-F238E27FC236}">
                <a16:creationId xmlns:a16="http://schemas.microsoft.com/office/drawing/2014/main" id="{BA63474C-28F0-450F-829C-7B1C883A63B9}"/>
              </a:ext>
            </a:extLst>
          </p:cNvPr>
          <p:cNvPicPr>
            <a:picLocks noChangeAspect="1"/>
          </p:cNvPicPr>
          <p:nvPr/>
        </p:nvPicPr>
        <p:blipFill>
          <a:blip r:embed="rId5"/>
          <a:stretch>
            <a:fillRect/>
          </a:stretch>
        </p:blipFill>
        <p:spPr>
          <a:xfrm>
            <a:off x="6096000" y="4504920"/>
            <a:ext cx="2584160" cy="508628"/>
          </a:xfrm>
          <a:prstGeom prst="rect">
            <a:avLst/>
          </a:prstGeom>
        </p:spPr>
      </p:pic>
      <p:sp>
        <p:nvSpPr>
          <p:cNvPr id="9" name="Textfeld 8">
            <a:extLst>
              <a:ext uri="{FF2B5EF4-FFF2-40B4-BE49-F238E27FC236}">
                <a16:creationId xmlns:a16="http://schemas.microsoft.com/office/drawing/2014/main" id="{EEBD6132-CF14-483E-9E9A-8F2CDC8A6082}"/>
              </a:ext>
            </a:extLst>
          </p:cNvPr>
          <p:cNvSpPr txBox="1"/>
          <p:nvPr/>
        </p:nvSpPr>
        <p:spPr>
          <a:xfrm>
            <a:off x="6096000" y="3873916"/>
            <a:ext cx="2435923" cy="369332"/>
          </a:xfrm>
          <a:prstGeom prst="rect">
            <a:avLst/>
          </a:prstGeom>
          <a:noFill/>
        </p:spPr>
        <p:txBody>
          <a:bodyPr wrap="none" rtlCol="0">
            <a:spAutoFit/>
          </a:bodyPr>
          <a:lstStyle/>
          <a:p>
            <a:r>
              <a:rPr lang="de-DE" dirty="0" err="1"/>
              <a:t>For</a:t>
            </a:r>
            <a:r>
              <a:rPr lang="de-DE" dirty="0"/>
              <a:t> </a:t>
            </a:r>
            <a:r>
              <a:rPr lang="de-DE" dirty="0" err="1"/>
              <a:t>example</a:t>
            </a:r>
            <a:r>
              <a:rPr lang="de-DE" dirty="0"/>
              <a:t>: Resistance</a:t>
            </a:r>
          </a:p>
        </p:txBody>
      </p:sp>
    </p:spTree>
    <p:extLst>
      <p:ext uri="{BB962C8B-B14F-4D97-AF65-F5344CB8AC3E}">
        <p14:creationId xmlns:p14="http://schemas.microsoft.com/office/powerpoint/2010/main" val="316319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42DF26-7922-4FF4-A98D-E99CCBC2654F}"/>
              </a:ext>
            </a:extLst>
          </p:cNvPr>
          <p:cNvSpPr>
            <a:spLocks noGrp="1"/>
          </p:cNvSpPr>
          <p:nvPr>
            <p:ph type="title"/>
          </p:nvPr>
        </p:nvSpPr>
        <p:spPr/>
        <p:txBody>
          <a:bodyPr/>
          <a:lstStyle/>
          <a:p>
            <a:r>
              <a:rPr lang="de-DE"/>
              <a:t>Overview (2) - Uncertainty types</a:t>
            </a:r>
          </a:p>
        </p:txBody>
      </p:sp>
      <p:sp>
        <p:nvSpPr>
          <p:cNvPr id="3" name="Inhaltsplatzhalter 2">
            <a:extLst>
              <a:ext uri="{FF2B5EF4-FFF2-40B4-BE49-F238E27FC236}">
                <a16:creationId xmlns:a16="http://schemas.microsoft.com/office/drawing/2014/main" id="{5835CDFA-DBC7-48D7-BF1E-5729F08E7CAF}"/>
              </a:ext>
            </a:extLst>
          </p:cNvPr>
          <p:cNvSpPr>
            <a:spLocks noGrp="1"/>
          </p:cNvSpPr>
          <p:nvPr>
            <p:ph idx="1"/>
          </p:nvPr>
        </p:nvSpPr>
        <p:spPr>
          <a:xfrm>
            <a:off x="487680" y="1278088"/>
            <a:ext cx="11475720" cy="3243159"/>
          </a:xfrm>
        </p:spPr>
        <p:txBody>
          <a:bodyPr>
            <a:normAutofit/>
          </a:bodyPr>
          <a:lstStyle/>
          <a:p>
            <a:r>
              <a:rPr lang="de-DE" b="1">
                <a:solidFill>
                  <a:srgbClr val="006600"/>
                </a:solidFill>
              </a:rPr>
              <a:t>Aleatoric</a:t>
            </a:r>
            <a:r>
              <a:rPr lang="de-DE"/>
              <a:t> uncertainty: „Statistical uncertainty“, is described by a propability distribution.</a:t>
            </a:r>
            <a:br>
              <a:rPr lang="de-DE"/>
            </a:br>
            <a:r>
              <a:rPr lang="de-DE"/>
              <a:t>Due to limits of physical variables, need to use </a:t>
            </a:r>
            <a:r>
              <a:rPr lang="de-DE" b="1">
                <a:solidFill>
                  <a:srgbClr val="006600"/>
                </a:solidFill>
              </a:rPr>
              <a:t>truncated probability distribution</a:t>
            </a:r>
            <a:r>
              <a:rPr lang="de-DE"/>
              <a:t>. Example:</a:t>
            </a:r>
            <a:br>
              <a:rPr lang="de-DE"/>
            </a:br>
            <a:br>
              <a:rPr lang="de-DE"/>
            </a:br>
            <a:br>
              <a:rPr lang="de-DE"/>
            </a:br>
            <a:br>
              <a:rPr lang="de-DE"/>
            </a:br>
            <a:br>
              <a:rPr lang="de-DE"/>
            </a:br>
            <a:endParaRPr lang="de-DE"/>
          </a:p>
          <a:p>
            <a:r>
              <a:rPr lang="de-DE" b="1">
                <a:solidFill>
                  <a:srgbClr val="006600"/>
                </a:solidFill>
              </a:rPr>
              <a:t>Epistemic</a:t>
            </a:r>
            <a:r>
              <a:rPr lang="de-DE"/>
              <a:t> uncertainty: „Not enough knowledge“, basically only </a:t>
            </a:r>
            <a:r>
              <a:rPr lang="de-DE" b="1">
                <a:solidFill>
                  <a:srgbClr val="006600"/>
                </a:solidFill>
              </a:rPr>
              <a:t>interval</a:t>
            </a:r>
            <a:r>
              <a:rPr lang="de-DE"/>
              <a:t> known.</a:t>
            </a:r>
            <a:br>
              <a:rPr lang="de-DE"/>
            </a:br>
            <a:r>
              <a:rPr lang="de-DE"/>
              <a:t>Needs to be specially taken into account when uncertainties are propagated.</a:t>
            </a:r>
            <a:br>
              <a:rPr lang="de-DE"/>
            </a:br>
            <a:r>
              <a:rPr lang="de-DE" sz="1600"/>
              <a:t>Example from </a:t>
            </a:r>
            <a:r>
              <a:rPr lang="de-DE" sz="1600">
                <a:hlinkClick r:id="rId2"/>
              </a:rPr>
              <a:t>https://www.sciencedirect.com/science/article/pii/S2212827120308179</a:t>
            </a:r>
            <a:endParaRPr lang="de-DE"/>
          </a:p>
          <a:p>
            <a:endParaRPr lang="de-DE"/>
          </a:p>
        </p:txBody>
      </p:sp>
      <p:sp>
        <p:nvSpPr>
          <p:cNvPr id="4" name="Datumsplatzhalter 3">
            <a:extLst>
              <a:ext uri="{FF2B5EF4-FFF2-40B4-BE49-F238E27FC236}">
                <a16:creationId xmlns:a16="http://schemas.microsoft.com/office/drawing/2014/main" id="{BD7504B2-D8E6-4CC3-9AA3-7A2E6D8BE88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solidFill>
                  <a:prstClr val="black">
                    <a:tint val="75000"/>
                  </a:prstClr>
                </a:solidFill>
              </a:rPr>
              <a:t>2022-05-04</a:t>
            </a: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6" name="Foliennummernplatzhalter 5">
            <a:extLst>
              <a:ext uri="{FF2B5EF4-FFF2-40B4-BE49-F238E27FC236}">
                <a16:creationId xmlns:a16="http://schemas.microsoft.com/office/drawing/2014/main" id="{7AC4B48F-65F7-4BA9-ABCD-59D410F4F5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000" b="0" i="0" u="none" strike="noStrike" kern="1200" cap="none" spc="0" normalizeH="0" baseline="0" noProof="0" smtClean="0">
                <a:ln>
                  <a:noFill/>
                </a:ln>
                <a:solidFill>
                  <a:prstClr val="black">
                    <a:tint val="75000"/>
                  </a:prstClr>
                </a:solidFill>
                <a:effectLst/>
                <a:uLnTx/>
                <a:uFillTx/>
                <a:latin typeface="DIN" panose="0200050304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pic>
        <p:nvPicPr>
          <p:cNvPr id="10" name="Grafik 9">
            <a:extLst>
              <a:ext uri="{FF2B5EF4-FFF2-40B4-BE49-F238E27FC236}">
                <a16:creationId xmlns:a16="http://schemas.microsoft.com/office/drawing/2014/main" id="{3E709077-CFEB-448C-8EAC-DD40775D7C63}"/>
              </a:ext>
            </a:extLst>
          </p:cNvPr>
          <p:cNvPicPr>
            <a:picLocks noChangeAspect="1"/>
          </p:cNvPicPr>
          <p:nvPr/>
        </p:nvPicPr>
        <p:blipFill>
          <a:blip r:embed="rId3"/>
          <a:stretch>
            <a:fillRect/>
          </a:stretch>
        </p:blipFill>
        <p:spPr>
          <a:xfrm>
            <a:off x="1546393" y="1960798"/>
            <a:ext cx="2723529" cy="1530578"/>
          </a:xfrm>
          <a:prstGeom prst="rect">
            <a:avLst/>
          </a:prstGeom>
        </p:spPr>
      </p:pic>
      <p:sp>
        <p:nvSpPr>
          <p:cNvPr id="11" name="Rechteck 10">
            <a:extLst>
              <a:ext uri="{FF2B5EF4-FFF2-40B4-BE49-F238E27FC236}">
                <a16:creationId xmlns:a16="http://schemas.microsoft.com/office/drawing/2014/main" id="{6C287AB1-CC83-44A7-94C8-BBD311EB12DE}"/>
              </a:ext>
            </a:extLst>
          </p:cNvPr>
          <p:cNvSpPr/>
          <p:nvPr/>
        </p:nvSpPr>
        <p:spPr>
          <a:xfrm>
            <a:off x="4370185" y="2427906"/>
            <a:ext cx="5998886" cy="369332"/>
          </a:xfrm>
          <a:prstGeom prst="rect">
            <a:avLst/>
          </a:prstGeom>
        </p:spPr>
        <p:txBody>
          <a:bodyPr wrap="none">
            <a:spAutoFit/>
          </a:bodyPr>
          <a:lstStyle/>
          <a:p>
            <a:r>
              <a:rPr lang="de-DE"/>
              <a:t> </a:t>
            </a:r>
            <a:r>
              <a:rPr lang="de-DE">
                <a:hlinkClick r:id="rId4"/>
              </a:rPr>
              <a:t>https://en.wikipedia.org/wiki/Truncated_normal_distribution</a:t>
            </a:r>
            <a:endParaRPr lang="de-DE"/>
          </a:p>
        </p:txBody>
      </p:sp>
      <p:pic>
        <p:nvPicPr>
          <p:cNvPr id="13" name="Grafik 12">
            <a:extLst>
              <a:ext uri="{FF2B5EF4-FFF2-40B4-BE49-F238E27FC236}">
                <a16:creationId xmlns:a16="http://schemas.microsoft.com/office/drawing/2014/main" id="{13DE2ECE-DB92-4EA7-8EC6-6499D57ECE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124" y="4433207"/>
            <a:ext cx="2963226" cy="2122222"/>
          </a:xfrm>
          <a:prstGeom prst="rect">
            <a:avLst/>
          </a:prstGeom>
        </p:spPr>
      </p:pic>
      <p:sp>
        <p:nvSpPr>
          <p:cNvPr id="14" name="Textfeld 13">
            <a:extLst>
              <a:ext uri="{FF2B5EF4-FFF2-40B4-BE49-F238E27FC236}">
                <a16:creationId xmlns:a16="http://schemas.microsoft.com/office/drawing/2014/main" id="{67CD7B64-52C7-47B0-BF79-9A7F4D9761D0}"/>
              </a:ext>
            </a:extLst>
          </p:cNvPr>
          <p:cNvSpPr txBox="1"/>
          <p:nvPr/>
        </p:nvSpPr>
        <p:spPr>
          <a:xfrm>
            <a:off x="4034790" y="4454564"/>
            <a:ext cx="7067006" cy="2031325"/>
          </a:xfrm>
          <a:prstGeom prst="rect">
            <a:avLst/>
          </a:prstGeom>
          <a:noFill/>
        </p:spPr>
        <p:txBody>
          <a:bodyPr wrap="square" rtlCol="0">
            <a:spAutoFit/>
          </a:bodyPr>
          <a:lstStyle/>
          <a:p>
            <a:r>
              <a:rPr lang="de-DE" sz="1400"/>
              <a:t>Bei der Propagierung der Unsicherheiten zu den Output Variablen, muss das berücksichtigt werden. Z.B. ist die Beladung eines Fahrzeugs "Epistemic", und nur in einem Interval bekannt. Bei der Bestimmung, von z.B. dem Verbrauch des Fahrzeugs für einen bestimmten Fahrzyklus, werden für </a:t>
            </a:r>
            <a:r>
              <a:rPr lang="de-DE" sz="1400" b="1">
                <a:solidFill>
                  <a:srgbClr val="006600"/>
                </a:solidFill>
              </a:rPr>
              <a:t>unterschiedliche Beladungen jeweils</a:t>
            </a:r>
            <a:r>
              <a:rPr lang="de-DE" sz="1400">
                <a:solidFill>
                  <a:srgbClr val="006600"/>
                </a:solidFill>
              </a:rPr>
              <a:t> </a:t>
            </a:r>
            <a:r>
              <a:rPr lang="de-DE" sz="1400"/>
              <a:t>Monte-Carlo Simulationen durchgeführt, die die Verteilungsfunktionen der Aleatory Unsicherheiten (wie Getriebeübersetzung, Rollwiderstand etc.) durch das Modell auf den Verbrauch propagieren. Als Ergebnis erhält man nicht eine Verteilungsfunktion des Verbrauchs auf Grund der Unsicherheiten sondern </a:t>
            </a:r>
            <a:br>
              <a:rPr lang="de-DE" sz="1400"/>
            </a:br>
            <a:r>
              <a:rPr lang="de-DE" sz="1400" b="1">
                <a:solidFill>
                  <a:srgbClr val="006600"/>
                </a:solidFill>
              </a:rPr>
              <a:t>einen Bereich von Verteilungsfunktionen</a:t>
            </a:r>
            <a:r>
              <a:rPr lang="de-DE" sz="1400"/>
              <a:t> Hier: Mit 95% Wahrscheinlichkeit hat das Fahrzeug einen Verbrauch zwischen 1634 Wh und 1911 Wh</a:t>
            </a:r>
          </a:p>
        </p:txBody>
      </p:sp>
    </p:spTree>
    <p:extLst>
      <p:ext uri="{BB962C8B-B14F-4D97-AF65-F5344CB8AC3E}">
        <p14:creationId xmlns:p14="http://schemas.microsoft.com/office/powerpoint/2010/main" val="361093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684D18-A5CF-4015-8688-D3F6F48E0286}"/>
              </a:ext>
            </a:extLst>
          </p:cNvPr>
          <p:cNvSpPr>
            <a:spLocks noGrp="1"/>
          </p:cNvSpPr>
          <p:nvPr>
            <p:ph type="title"/>
          </p:nvPr>
        </p:nvSpPr>
        <p:spPr/>
        <p:txBody>
          <a:bodyPr/>
          <a:lstStyle/>
          <a:p>
            <a:r>
              <a:rPr lang="de-DE"/>
              <a:t>Examples from ESA specifications (random numbers)</a:t>
            </a:r>
          </a:p>
        </p:txBody>
      </p:sp>
      <p:sp>
        <p:nvSpPr>
          <p:cNvPr id="4" name="Datumsplatzhalter 3">
            <a:extLst>
              <a:ext uri="{FF2B5EF4-FFF2-40B4-BE49-F238E27FC236}">
                <a16:creationId xmlns:a16="http://schemas.microsoft.com/office/drawing/2014/main" id="{1BFA028A-06A6-4B91-BE2C-49955735D51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solidFill>
                  <a:prstClr val="black">
                    <a:tint val="75000"/>
                  </a:prstClr>
                </a:solidFill>
              </a:rPr>
              <a:t>2022-05-04</a:t>
            </a: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6" name="Foliennummernplatzhalter 5">
            <a:extLst>
              <a:ext uri="{FF2B5EF4-FFF2-40B4-BE49-F238E27FC236}">
                <a16:creationId xmlns:a16="http://schemas.microsoft.com/office/drawing/2014/main" id="{6600DDBD-E840-48AF-9417-DC59F6F9FA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000" b="0" i="0" u="none" strike="noStrike" kern="1200" cap="none" spc="0" normalizeH="0" baseline="0" noProof="0" smtClean="0">
                <a:ln>
                  <a:noFill/>
                </a:ln>
                <a:solidFill>
                  <a:prstClr val="black">
                    <a:tint val="75000"/>
                  </a:prstClr>
                </a:solidFill>
                <a:effectLst/>
                <a:uLnTx/>
                <a:uFillTx/>
                <a:latin typeface="DIN" panose="0200050304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7" name="Textfeld 6">
            <a:extLst>
              <a:ext uri="{FF2B5EF4-FFF2-40B4-BE49-F238E27FC236}">
                <a16:creationId xmlns:a16="http://schemas.microsoft.com/office/drawing/2014/main" id="{BABE134F-2802-44AD-90B5-885556DB1B81}"/>
              </a:ext>
            </a:extLst>
          </p:cNvPr>
          <p:cNvSpPr txBox="1"/>
          <p:nvPr/>
        </p:nvSpPr>
        <p:spPr>
          <a:xfrm>
            <a:off x="938893" y="1543050"/>
            <a:ext cx="9745873" cy="2308324"/>
          </a:xfrm>
          <a:prstGeom prst="rect">
            <a:avLst/>
          </a:prstGeom>
          <a:noFill/>
        </p:spPr>
        <p:txBody>
          <a:bodyPr wrap="none" rtlCol="0">
            <a:spAutoFit/>
          </a:bodyPr>
          <a:lstStyle/>
          <a:p>
            <a:r>
              <a:rPr lang="de-DE"/>
              <a:t>Nominal thrust: 1000 N</a:t>
            </a:r>
            <a:br>
              <a:rPr lang="de-DE"/>
            </a:br>
            <a:r>
              <a:rPr lang="de-DE"/>
              <a:t>Thrust uncertainty:  +/- 10% of nominal thrust         // relative tolerance</a:t>
            </a:r>
            <a:br>
              <a:rPr lang="de-DE"/>
            </a:br>
            <a:r>
              <a:rPr lang="de-DE"/>
              <a:t>Thrust direction error:  1 degree (half-cone angle)   // absolute tolerance</a:t>
            </a:r>
          </a:p>
          <a:p>
            <a:endParaRPr lang="de-DE"/>
          </a:p>
          <a:p>
            <a:r>
              <a:rPr lang="de-DE"/>
              <a:t>Mass: 1000 kg</a:t>
            </a:r>
            <a:br>
              <a:rPr lang="de-DE"/>
            </a:br>
            <a:r>
              <a:rPr lang="de-DE"/>
              <a:t>Mass knowledge error: 10 % (3 sigma)   // = truncated normal distribution in the interval [900 ... 1100]</a:t>
            </a:r>
            <a:br>
              <a:rPr lang="de-DE"/>
            </a:br>
            <a:r>
              <a:rPr lang="de-DE"/>
              <a:t>                                                                      //     with a standard deviation of 33.3 (= 0.1*1000/3)</a:t>
            </a:r>
            <a:br>
              <a:rPr lang="de-DE"/>
            </a:br>
            <a:r>
              <a:rPr lang="de-DE"/>
              <a:t>                                                                      //     of the underlying normal distribution</a:t>
            </a:r>
          </a:p>
        </p:txBody>
      </p:sp>
    </p:spTree>
    <p:extLst>
      <p:ext uri="{BB962C8B-B14F-4D97-AF65-F5344CB8AC3E}">
        <p14:creationId xmlns:p14="http://schemas.microsoft.com/office/powerpoint/2010/main" val="57708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DC096-799D-4977-8E61-1DFC5DEA9086}"/>
              </a:ext>
            </a:extLst>
          </p:cNvPr>
          <p:cNvSpPr>
            <a:spLocks noGrp="1"/>
          </p:cNvSpPr>
          <p:nvPr>
            <p:ph type="title"/>
          </p:nvPr>
        </p:nvSpPr>
        <p:spPr>
          <a:xfrm>
            <a:off x="487680" y="-30683"/>
            <a:ext cx="11475720" cy="845820"/>
          </a:xfrm>
        </p:spPr>
        <p:txBody>
          <a:bodyPr/>
          <a:lstStyle/>
          <a:p>
            <a:r>
              <a:rPr lang="de-DE"/>
              <a:t>Implementation in a Modelica library (early draft for scalars)</a:t>
            </a:r>
          </a:p>
        </p:txBody>
      </p:sp>
      <p:sp>
        <p:nvSpPr>
          <p:cNvPr id="4" name="Datumsplatzhalter 3">
            <a:extLst>
              <a:ext uri="{FF2B5EF4-FFF2-40B4-BE49-F238E27FC236}">
                <a16:creationId xmlns:a16="http://schemas.microsoft.com/office/drawing/2014/main" id="{BE0F2A41-CA42-49F0-8038-D4182F44D7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solidFill>
                  <a:prstClr val="black">
                    <a:tint val="75000"/>
                  </a:prstClr>
                </a:solidFill>
              </a:rPr>
              <a:t>2022-05-04</a:t>
            </a: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6" name="Foliennummernplatzhalter 5">
            <a:extLst>
              <a:ext uri="{FF2B5EF4-FFF2-40B4-BE49-F238E27FC236}">
                <a16:creationId xmlns:a16="http://schemas.microsoft.com/office/drawing/2014/main" id="{34872186-4FB9-450F-A058-5C8831F2A0E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000" b="0" i="0" u="none" strike="noStrike" kern="1200" cap="none" spc="0" normalizeH="0" baseline="0" noProof="0" smtClean="0">
                <a:ln>
                  <a:noFill/>
                </a:ln>
                <a:solidFill>
                  <a:prstClr val="black">
                    <a:tint val="75000"/>
                  </a:prstClr>
                </a:solidFill>
                <a:effectLst/>
                <a:uLnTx/>
                <a:uFillTx/>
                <a:latin typeface="DIN" panose="0200050304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pic>
        <p:nvPicPr>
          <p:cNvPr id="7" name="Grafik 6">
            <a:extLst>
              <a:ext uri="{FF2B5EF4-FFF2-40B4-BE49-F238E27FC236}">
                <a16:creationId xmlns:a16="http://schemas.microsoft.com/office/drawing/2014/main" id="{2780AEAC-8619-45F4-A615-8EAE48C8E088}"/>
              </a:ext>
            </a:extLst>
          </p:cNvPr>
          <p:cNvPicPr>
            <a:picLocks noChangeAspect="1"/>
          </p:cNvPicPr>
          <p:nvPr/>
        </p:nvPicPr>
        <p:blipFill>
          <a:blip r:embed="rId2"/>
          <a:stretch>
            <a:fillRect/>
          </a:stretch>
        </p:blipFill>
        <p:spPr>
          <a:xfrm>
            <a:off x="1050740" y="678526"/>
            <a:ext cx="5383012" cy="1524668"/>
          </a:xfrm>
          <a:prstGeom prst="rect">
            <a:avLst/>
          </a:prstGeom>
        </p:spPr>
      </p:pic>
      <p:sp>
        <p:nvSpPr>
          <p:cNvPr id="9" name="Textfeld 8">
            <a:extLst>
              <a:ext uri="{FF2B5EF4-FFF2-40B4-BE49-F238E27FC236}">
                <a16:creationId xmlns:a16="http://schemas.microsoft.com/office/drawing/2014/main" id="{EA60170D-0E65-4AEF-AAB0-AAE68E66E7C3}"/>
              </a:ext>
            </a:extLst>
          </p:cNvPr>
          <p:cNvSpPr txBox="1"/>
          <p:nvPr/>
        </p:nvSpPr>
        <p:spPr>
          <a:xfrm>
            <a:off x="1050740" y="2294019"/>
            <a:ext cx="4200702" cy="369332"/>
          </a:xfrm>
          <a:prstGeom prst="rect">
            <a:avLst/>
          </a:prstGeom>
          <a:noFill/>
        </p:spPr>
        <p:txBody>
          <a:bodyPr wrap="none" rtlCol="0">
            <a:spAutoFit/>
          </a:bodyPr>
          <a:lstStyle/>
          <a:p>
            <a:r>
              <a:rPr lang="de-DE"/>
              <a:t>Uncertainty defined by normal distribution</a:t>
            </a:r>
          </a:p>
        </p:txBody>
      </p:sp>
      <p:pic>
        <p:nvPicPr>
          <p:cNvPr id="10" name="Grafik 9">
            <a:extLst>
              <a:ext uri="{FF2B5EF4-FFF2-40B4-BE49-F238E27FC236}">
                <a16:creationId xmlns:a16="http://schemas.microsoft.com/office/drawing/2014/main" id="{10BBAB3D-E214-4725-B29A-7C83F4DCFBF3}"/>
              </a:ext>
            </a:extLst>
          </p:cNvPr>
          <p:cNvPicPr>
            <a:picLocks noChangeAspect="1"/>
          </p:cNvPicPr>
          <p:nvPr/>
        </p:nvPicPr>
        <p:blipFill>
          <a:blip r:embed="rId3"/>
          <a:stretch>
            <a:fillRect/>
          </a:stretch>
        </p:blipFill>
        <p:spPr>
          <a:xfrm>
            <a:off x="2118628" y="2694460"/>
            <a:ext cx="7657143" cy="1104762"/>
          </a:xfrm>
          <a:prstGeom prst="rect">
            <a:avLst/>
          </a:prstGeom>
        </p:spPr>
      </p:pic>
      <p:sp>
        <p:nvSpPr>
          <p:cNvPr id="11" name="Textfeld 10">
            <a:extLst>
              <a:ext uri="{FF2B5EF4-FFF2-40B4-BE49-F238E27FC236}">
                <a16:creationId xmlns:a16="http://schemas.microsoft.com/office/drawing/2014/main" id="{C5C8390E-67F2-4FFD-8859-59E34B0FF93D}"/>
              </a:ext>
            </a:extLst>
          </p:cNvPr>
          <p:cNvSpPr txBox="1"/>
          <p:nvPr/>
        </p:nvSpPr>
        <p:spPr>
          <a:xfrm>
            <a:off x="1050740" y="3987642"/>
            <a:ext cx="10983007" cy="369332"/>
          </a:xfrm>
          <a:prstGeom prst="rect">
            <a:avLst/>
          </a:prstGeom>
          <a:noFill/>
        </p:spPr>
        <p:txBody>
          <a:bodyPr wrap="none" rtlCol="0">
            <a:spAutoFit/>
          </a:bodyPr>
          <a:lstStyle/>
          <a:p>
            <a:r>
              <a:rPr lang="de-DE"/>
              <a:t>Uncertainty defined by normal distribution with tolerance (either relative, absolute or combined rel/abs. tolerance)</a:t>
            </a:r>
          </a:p>
        </p:txBody>
      </p:sp>
      <p:pic>
        <p:nvPicPr>
          <p:cNvPr id="12" name="Grafik 11">
            <a:extLst>
              <a:ext uri="{FF2B5EF4-FFF2-40B4-BE49-F238E27FC236}">
                <a16:creationId xmlns:a16="http://schemas.microsoft.com/office/drawing/2014/main" id="{42F26C8D-4276-4C3C-A8E4-970AFE04C275}"/>
              </a:ext>
            </a:extLst>
          </p:cNvPr>
          <p:cNvPicPr>
            <a:picLocks noChangeAspect="1"/>
          </p:cNvPicPr>
          <p:nvPr/>
        </p:nvPicPr>
        <p:blipFill>
          <a:blip r:embed="rId4"/>
          <a:stretch>
            <a:fillRect/>
          </a:stretch>
        </p:blipFill>
        <p:spPr>
          <a:xfrm>
            <a:off x="2088147" y="4447799"/>
            <a:ext cx="8192079" cy="1052672"/>
          </a:xfrm>
          <a:prstGeom prst="rect">
            <a:avLst/>
          </a:prstGeom>
        </p:spPr>
      </p:pic>
      <p:sp>
        <p:nvSpPr>
          <p:cNvPr id="3" name="Rechteck 2">
            <a:extLst>
              <a:ext uri="{FF2B5EF4-FFF2-40B4-BE49-F238E27FC236}">
                <a16:creationId xmlns:a16="http://schemas.microsoft.com/office/drawing/2014/main" id="{D6812755-8E8E-4C33-A3F2-851449125EA8}"/>
              </a:ext>
            </a:extLst>
          </p:cNvPr>
          <p:cNvSpPr/>
          <p:nvPr/>
        </p:nvSpPr>
        <p:spPr>
          <a:xfrm>
            <a:off x="3230880" y="5591296"/>
            <a:ext cx="5497531" cy="954107"/>
          </a:xfrm>
          <a:prstGeom prst="rect">
            <a:avLst/>
          </a:prstGeom>
        </p:spPr>
        <p:txBody>
          <a:bodyPr wrap="none">
            <a:spAutoFit/>
          </a:bodyPr>
          <a:lstStyle/>
          <a:p>
            <a:r>
              <a:rPr lang="de-DE" sz="1400"/>
              <a:t>Example from ESA: Mass: 1000 kg, Mass knowledge error: 10 % (3 sigma)</a:t>
            </a:r>
            <a:br>
              <a:rPr lang="de-DE" sz="1400"/>
            </a:br>
            <a:r>
              <a:rPr lang="de-DE" sz="1400"/>
              <a:t>       nominal = 1000  </a:t>
            </a:r>
            <a:br>
              <a:rPr lang="de-DE" sz="1400"/>
            </a:br>
            <a:r>
              <a:rPr lang="de-DE" sz="1400"/>
              <a:t>       relTol = 0.1</a:t>
            </a:r>
            <a:br>
              <a:rPr lang="de-DE" sz="1400"/>
            </a:br>
            <a:r>
              <a:rPr lang="de-DE" sz="1400"/>
              <a:t>       stDevFactor = 3</a:t>
            </a:r>
          </a:p>
        </p:txBody>
      </p:sp>
    </p:spTree>
    <p:extLst>
      <p:ext uri="{BB962C8B-B14F-4D97-AF65-F5344CB8AC3E}">
        <p14:creationId xmlns:p14="http://schemas.microsoft.com/office/powerpoint/2010/main" val="195321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CA761184-0980-4478-9C41-97673352154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solidFill>
                  <a:prstClr val="black">
                    <a:tint val="75000"/>
                  </a:prstClr>
                </a:solidFill>
              </a:rPr>
              <a:t>2022-05-04</a:t>
            </a:r>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sp>
        <p:nvSpPr>
          <p:cNvPr id="6" name="Foliennummernplatzhalter 5">
            <a:extLst>
              <a:ext uri="{FF2B5EF4-FFF2-40B4-BE49-F238E27FC236}">
                <a16:creationId xmlns:a16="http://schemas.microsoft.com/office/drawing/2014/main" id="{B9D74551-3716-41BA-9680-5FB75E9A9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40DFA-5A2E-43B2-B98D-872BB8D63586}" type="slidenum">
              <a:rPr kumimoji="0" lang="de-DE" sz="1000" b="0" i="0" u="none" strike="noStrike" kern="1200" cap="none" spc="0" normalizeH="0" baseline="0" noProof="0" smtClean="0">
                <a:ln>
                  <a:noFill/>
                </a:ln>
                <a:solidFill>
                  <a:prstClr val="black">
                    <a:tint val="75000"/>
                  </a:prstClr>
                </a:solidFill>
                <a:effectLst/>
                <a:uLnTx/>
                <a:uFillTx/>
                <a:latin typeface="DIN" panose="0200050304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000" b="0" i="0" u="none" strike="noStrike" kern="1200" cap="none" spc="0" normalizeH="0" baseline="0" noProof="0" dirty="0">
              <a:ln>
                <a:noFill/>
              </a:ln>
              <a:solidFill>
                <a:prstClr val="black">
                  <a:tint val="75000"/>
                </a:prstClr>
              </a:solidFill>
              <a:effectLst/>
              <a:uLnTx/>
              <a:uFillTx/>
              <a:latin typeface="DIN" panose="02000503040000020003" pitchFamily="2" charset="0"/>
              <a:ea typeface="+mn-ea"/>
              <a:cs typeface="+mn-cs"/>
            </a:endParaRPr>
          </a:p>
        </p:txBody>
      </p:sp>
      <p:pic>
        <p:nvPicPr>
          <p:cNvPr id="7" name="Grafik 6">
            <a:extLst>
              <a:ext uri="{FF2B5EF4-FFF2-40B4-BE49-F238E27FC236}">
                <a16:creationId xmlns:a16="http://schemas.microsoft.com/office/drawing/2014/main" id="{727D4F3A-71B7-4D63-A3E1-C903AC56CB1A}"/>
              </a:ext>
            </a:extLst>
          </p:cNvPr>
          <p:cNvPicPr>
            <a:picLocks noChangeAspect="1"/>
          </p:cNvPicPr>
          <p:nvPr/>
        </p:nvPicPr>
        <p:blipFill>
          <a:blip r:embed="rId2"/>
          <a:stretch>
            <a:fillRect/>
          </a:stretch>
        </p:blipFill>
        <p:spPr>
          <a:xfrm>
            <a:off x="1351249" y="1437077"/>
            <a:ext cx="6504762" cy="3828571"/>
          </a:xfrm>
          <a:prstGeom prst="rect">
            <a:avLst/>
          </a:prstGeom>
        </p:spPr>
      </p:pic>
      <p:sp>
        <p:nvSpPr>
          <p:cNvPr id="8" name="Textfeld 7">
            <a:extLst>
              <a:ext uri="{FF2B5EF4-FFF2-40B4-BE49-F238E27FC236}">
                <a16:creationId xmlns:a16="http://schemas.microsoft.com/office/drawing/2014/main" id="{930C712C-6939-4E35-8DDF-757CD454B9A2}"/>
              </a:ext>
            </a:extLst>
          </p:cNvPr>
          <p:cNvSpPr txBox="1"/>
          <p:nvPr/>
        </p:nvSpPr>
        <p:spPr>
          <a:xfrm>
            <a:off x="345057" y="724619"/>
            <a:ext cx="2261388" cy="369332"/>
          </a:xfrm>
          <a:prstGeom prst="rect">
            <a:avLst/>
          </a:prstGeom>
          <a:noFill/>
        </p:spPr>
        <p:txBody>
          <a:bodyPr wrap="none" rtlCol="0">
            <a:spAutoFit/>
          </a:bodyPr>
          <a:lstStyle/>
          <a:p>
            <a:r>
              <a:rPr lang="de-DE"/>
              <a:t>Definition in Modelica</a:t>
            </a:r>
          </a:p>
        </p:txBody>
      </p:sp>
    </p:spTree>
    <p:extLst>
      <p:ext uri="{BB962C8B-B14F-4D97-AF65-F5344CB8AC3E}">
        <p14:creationId xmlns:p14="http://schemas.microsoft.com/office/powerpoint/2010/main" val="1608822775"/>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Words>
  <Application>Microsoft Office PowerPoint</Application>
  <PresentationFormat>Breitbild</PresentationFormat>
  <Paragraphs>36</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Calibri Light</vt:lpstr>
      <vt:lpstr>DIN</vt:lpstr>
      <vt:lpstr>1_Office</vt:lpstr>
      <vt:lpstr>PowerPoint-Präsentation</vt:lpstr>
      <vt:lpstr>Overview (1)</vt:lpstr>
      <vt:lpstr>Overview (2) - Uncertainty types</vt:lpstr>
      <vt:lpstr>Examples from ESA specifications (random numbers)</vt:lpstr>
      <vt:lpstr>Implementation in a Modelica library (early draft for scalars)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LeoGall</dc:creator>
  <cp:lastModifiedBy>VB</cp:lastModifiedBy>
  <cp:revision>364</cp:revision>
  <dcterms:created xsi:type="dcterms:W3CDTF">2018-06-15T21:14:33Z</dcterms:created>
  <dcterms:modified xsi:type="dcterms:W3CDTF">2022-05-04T08:36:39Z</dcterms:modified>
</cp:coreProperties>
</file>