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10795000" cx="13970000"/>
  <p:notesSz cx="6858000" cy="9144000"/>
  <p:embeddedFontLst>
    <p:embeddedFont>
      <p:font typeface="Source Sans Pro Light"/>
      <p:regular r:id="rId8"/>
      <p:bold r:id="rId9"/>
      <p:italic r:id="rId10"/>
      <p:boldItalic r:id="rId11"/>
    </p:embeddedFont>
    <p:embeddedFont>
      <p:font typeface="Source Sans Pro SemiBold"/>
      <p:regular r:id="rId12"/>
      <p:bold r:id="rId13"/>
      <p:italic r:id="rId14"/>
      <p:boldItalic r:id="rId15"/>
    </p:embeddedFont>
    <p:embeddedFont>
      <p:font typeface="Source Code Pro"/>
      <p:regular r:id="rId16"/>
      <p:bold r:id="rId17"/>
      <p:italic r:id="rId18"/>
      <p:boldItalic r:id="rId19"/>
    </p:embeddedFont>
    <p:embeddedFont>
      <p:font typeface="Fira Sans Condensed"/>
      <p:regular r:id="rId20"/>
      <p:bold r:id="rId21"/>
      <p:italic r:id="rId22"/>
      <p:boldItalic r:id="rId23"/>
    </p:embeddedFont>
    <p:embeddedFont>
      <p:font typeface="Fira Code"/>
      <p:regular r:id="rId24"/>
      <p:bold r:id="rId25"/>
    </p:embeddedFont>
    <p:embeddedFont>
      <p:font typeface="Helvetica Neue Light"/>
      <p:regular r:id="rId26"/>
      <p:bold r:id="rId27"/>
      <p:italic r:id="rId28"/>
      <p:boldItalic r:id="rId29"/>
    </p:embeddedFont>
    <p:embeddedFont>
      <p:font typeface="Source Sans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g1NSBfWTWQlyrQf+0q8Xwvn+tc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-regular.fntdata"/><Relationship Id="rId22" Type="http://schemas.openxmlformats.org/officeDocument/2006/relationships/font" Target="fonts/FiraSansCondensed-italic.fntdata"/><Relationship Id="rId21" Type="http://schemas.openxmlformats.org/officeDocument/2006/relationships/font" Target="fonts/FiraSansCondensed-bold.fntdata"/><Relationship Id="rId24" Type="http://schemas.openxmlformats.org/officeDocument/2006/relationships/font" Target="fonts/FiraCode-regular.fntdata"/><Relationship Id="rId23" Type="http://schemas.openxmlformats.org/officeDocument/2006/relationships/font" Target="fonts/FiraSansCondense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SourceSansProLight-bold.fntdata"/><Relationship Id="rId26" Type="http://schemas.openxmlformats.org/officeDocument/2006/relationships/font" Target="fonts/HelveticaNeueLight-regular.fntdata"/><Relationship Id="rId25" Type="http://schemas.openxmlformats.org/officeDocument/2006/relationships/font" Target="fonts/FiraCode-bold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3.xml"/><Relationship Id="rId8" Type="http://schemas.openxmlformats.org/officeDocument/2006/relationships/font" Target="fonts/SourceSansProLight-regular.fntdata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font" Target="fonts/SourceSansProLight-boldItalic.fntdata"/><Relationship Id="rId33" Type="http://schemas.openxmlformats.org/officeDocument/2006/relationships/font" Target="fonts/SourceSansPro-boldItalic.fntdata"/><Relationship Id="rId10" Type="http://schemas.openxmlformats.org/officeDocument/2006/relationships/font" Target="fonts/SourceSansProLight-italic.fntdata"/><Relationship Id="rId32" Type="http://schemas.openxmlformats.org/officeDocument/2006/relationships/font" Target="fonts/SourceSansPro-italic.fntdata"/><Relationship Id="rId13" Type="http://schemas.openxmlformats.org/officeDocument/2006/relationships/font" Target="fonts/SourceSansProSemiBold-bold.fntdata"/><Relationship Id="rId12" Type="http://schemas.openxmlformats.org/officeDocument/2006/relationships/font" Target="fonts/SourceSansProSemiBold-regular.fntdata"/><Relationship Id="rId34" Type="http://customschemas.google.com/relationships/presentationmetadata" Target="metadata"/><Relationship Id="rId15" Type="http://schemas.openxmlformats.org/officeDocument/2006/relationships/font" Target="fonts/SourceSansProSemiBold-boldItalic.fntdata"/><Relationship Id="rId14" Type="http://schemas.openxmlformats.org/officeDocument/2006/relationships/font" Target="fonts/SourceSansProSemiBold-italic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19" Type="http://schemas.openxmlformats.org/officeDocument/2006/relationships/font" Target="fonts/SourceCodePro-boldItalic.fntdata"/><Relationship Id="rId18" Type="http://schemas.openxmlformats.org/officeDocument/2006/relationships/font" Target="fonts/SourceCodePr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latin typeface="Avenir"/>
                <a:ea typeface="Avenir"/>
                <a:cs typeface="Avenir"/>
                <a:sym typeface="Avenir"/>
              </a:defRPr>
            </a:lvl5pPr>
            <a:lvl6pPr indent="-2286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latin typeface="Avenir"/>
                <a:ea typeface="Avenir"/>
                <a:cs typeface="Avenir"/>
                <a:sym typeface="Avenir"/>
              </a:defRPr>
            </a:lvl6pPr>
            <a:lvl7pPr indent="-2286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latin typeface="Avenir"/>
                <a:ea typeface="Avenir"/>
                <a:cs typeface="Avenir"/>
                <a:sym typeface="Avenir"/>
              </a:defRPr>
            </a:lvl7pPr>
            <a:lvl8pPr indent="-2286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latin typeface="Avenir"/>
                <a:ea typeface="Avenir"/>
                <a:cs typeface="Avenir"/>
                <a:sym typeface="Avenir"/>
              </a:defRPr>
            </a:lvl8pPr>
            <a:lvl9pPr indent="-2286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25e33e3d5_1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125e33e3d5_1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0b2d1f39d_1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10b2d1f39d_1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11d350cfe_1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111d350cfe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indent="-276225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/>
            </a:lvl1pPr>
            <a:lvl2pPr indent="-276225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/>
            </a:lvl2pPr>
            <a:lvl3pPr indent="-276225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/>
            </a:lvl3pPr>
            <a:lvl4pPr indent="-276225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/>
            </a:lvl4pPr>
            <a:lvl5pPr indent="-276225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/>
            </a:lvl5pPr>
            <a:lvl6pPr indent="-314325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6790156" y="10097368"/>
            <a:ext cx="375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3"/>
          <p:cNvSpPr/>
          <p:nvPr>
            <p:ph idx="3" type="pic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3"/>
          <p:cNvSpPr/>
          <p:nvPr>
            <p:ph idx="4" type="pic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790156" y="10097368"/>
            <a:ext cx="375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-228600" lvl="0" marL="4572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None/>
              <a:defRPr sz="900"/>
            </a:lvl1pPr>
            <a:lvl2pPr indent="-314325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sp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14325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6790156" y="10097368"/>
            <a:ext cx="375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>
            <p:ph idx="2" type="pic"/>
          </p:nvPr>
        </p:nvSpPr>
        <p:spPr>
          <a:xfrm>
            <a:off x="0" y="158750"/>
            <a:ext cx="13964218" cy="104775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6790156" y="10097368"/>
            <a:ext cx="375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6790156" y="10097368"/>
            <a:ext cx="375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indent="-314325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6790156" y="10097368"/>
            <a:ext cx="375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  <a:noFill/>
          <a:ln>
            <a:noFill/>
          </a:ln>
        </p:spPr>
        <p:txBody>
          <a:bodyPr anchorCtr="0" anchor="b" bIns="54550" lIns="54550" spcFirstLastPara="1" rIns="54550" wrap="square" tIns="545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1pPr>
            <a:lvl2pPr indent="-2286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2pPr>
            <a:lvl3pPr indent="-228600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3pPr>
            <a:lvl4pPr indent="-228600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4pPr>
            <a:lvl5pPr indent="-228600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5pPr>
            <a:lvl6pPr indent="-314325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790156" y="10097368"/>
            <a:ext cx="375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>
            <p:ph idx="2" type="pic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  <a:noFill/>
          <a:ln>
            <a:noFill/>
          </a:ln>
        </p:spPr>
        <p:txBody>
          <a:bodyPr anchorCtr="0" anchor="b" bIns="54550" lIns="54550" spcFirstLastPara="1" rIns="54550" wrap="square" tIns="545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1pPr>
            <a:lvl2pPr indent="-2286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2pPr>
            <a:lvl3pPr indent="-228600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3pPr>
            <a:lvl4pPr indent="-228600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4pPr>
            <a:lvl5pPr indent="-228600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5pPr>
            <a:lvl6pPr indent="-314325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6790156" y="10090546"/>
            <a:ext cx="375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790156" y="10097368"/>
            <a:ext cx="375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>
            <p:ph idx="2" type="pic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  <a:noFill/>
          <a:ln>
            <a:noFill/>
          </a:ln>
        </p:spPr>
        <p:txBody>
          <a:bodyPr anchorCtr="0" anchor="b" bIns="54550" lIns="54550" spcFirstLastPara="1" rIns="54550" wrap="square" tIns="545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300"/>
              <a:buFont typeface="Source Sans Pro SemiBold"/>
              <a:buNone/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1pPr>
            <a:lvl2pPr indent="-2286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2pPr>
            <a:lvl3pPr indent="-228600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3pPr>
            <a:lvl4pPr indent="-228600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4pPr>
            <a:lvl5pPr indent="-228600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5pPr>
            <a:lvl6pPr indent="-314325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6790156" y="10097368"/>
            <a:ext cx="375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6790156" y="10097368"/>
            <a:ext cx="375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>
            <p:ph idx="2" type="pic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indent="-28575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1"/>
            </a:lvl1pPr>
            <a:lvl2pPr indent="-28575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1"/>
            </a:lvl2pPr>
            <a:lvl3pPr indent="-285750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1"/>
            </a:lvl3pPr>
            <a:lvl4pPr indent="-285750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1"/>
            </a:lvl4pPr>
            <a:lvl5pPr indent="-285750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1"/>
            </a:lvl5pPr>
            <a:lvl6pPr indent="-314325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6790156" y="10097368"/>
            <a:ext cx="375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indent="-314325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790156" y="10097368"/>
            <a:ext cx="375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550" lIns="54550" spcFirstLastPara="1" rIns="54550" wrap="square" tIns="545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5.xml"/><Relationship Id="rId10" Type="http://schemas.openxmlformats.org/officeDocument/2006/relationships/slideLayout" Target="../slideLayouts/slideLayout4.xml"/><Relationship Id="rId13" Type="http://schemas.openxmlformats.org/officeDocument/2006/relationships/slideLayout" Target="../slideLayouts/slideLayout7.xml"/><Relationship Id="rId12" Type="http://schemas.openxmlformats.org/officeDocument/2006/relationships/slideLayout" Target="../slideLayouts/slideLayout6.xml"/><Relationship Id="rId1" Type="http://schemas.openxmlformats.org/officeDocument/2006/relationships/image" Target="../media/image2.png"/><Relationship Id="rId2" Type="http://schemas.openxmlformats.org/officeDocument/2006/relationships/hyperlink" Target="https://www.apache.org/licenses/LICENSE-2.0" TargetMode="External"/><Relationship Id="rId3" Type="http://schemas.openxmlformats.org/officeDocument/2006/relationships/hyperlink" Target="https://www.apache.org/licenses/LICENSE-2.0" TargetMode="External"/><Relationship Id="rId4" Type="http://schemas.openxmlformats.org/officeDocument/2006/relationships/hyperlink" Target="https://arrow.apache.org/docs/r/" TargetMode="External"/><Relationship Id="rId9" Type="http://schemas.openxmlformats.org/officeDocument/2006/relationships/slideLayout" Target="../slideLayouts/slideLayout3.xml"/><Relationship Id="rId15" Type="http://schemas.openxmlformats.org/officeDocument/2006/relationships/slideLayout" Target="../slideLayouts/slideLayout9.xml"/><Relationship Id="rId14" Type="http://schemas.openxmlformats.org/officeDocument/2006/relationships/slideLayout" Target="../slideLayouts/slideLayout8.xml"/><Relationship Id="rId17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19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1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"/>
          <p:cNvPicPr preferRelativeResize="0"/>
          <p:nvPr/>
        </p:nvPicPr>
        <p:blipFill rotWithShape="1">
          <a:blip r:embed="rId1">
            <a:alphaModFix/>
          </a:blip>
          <a:srcRect b="69" l="0" r="0" t="79"/>
          <a:stretch/>
        </p:blipFill>
        <p:spPr>
          <a:xfrm>
            <a:off x="8236713" y="-690575"/>
            <a:ext cx="5733286" cy="20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b="0" i="0" sz="4800" u="none" cap="none" strike="noStrik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b="0" i="0" sz="4800" u="none" cap="none" strike="noStrik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b="0" i="0" sz="4800" u="none" cap="none" strike="noStrik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b="0" i="0" sz="4800" u="none" cap="none" strike="noStrik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b="0" i="0" sz="4800" u="none" cap="none" strike="noStrik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b="0" i="0" sz="4800" u="none" cap="none" strike="noStrik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b="0" i="0" sz="4800" u="none" cap="none" strike="noStrik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b="0" i="0" sz="4800" u="none" cap="none" strike="noStrik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b="0" i="0" sz="4800" u="none" cap="none" strike="noStrik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" type="body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normAutofit/>
          </a:bodyPr>
          <a:lstStyle>
            <a:lvl1pPr indent="-2857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85750" lvl="2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85750" lvl="3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5750" lvl="4" marL="2286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85750" lvl="5" marL="2743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5750" lvl="6" marL="3200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5750" lvl="7" marL="3657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5750" lvl="8" marL="4114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9" name="Google Shape;9;p3"/>
          <p:cNvCxnSpPr/>
          <p:nvPr/>
        </p:nvCxnSpPr>
        <p:spPr>
          <a:xfrm>
            <a:off x="241300" y="10337513"/>
            <a:ext cx="13434300" cy="0"/>
          </a:xfrm>
          <a:prstGeom prst="straightConnector1">
            <a:avLst/>
          </a:prstGeom>
          <a:noFill/>
          <a:ln cap="flat" cmpd="sng" w="12700">
            <a:solidFill>
              <a:srgbClr val="E4E4E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" name="Google Shape;10;p3"/>
          <p:cNvSpPr txBox="1"/>
          <p:nvPr/>
        </p:nvSpPr>
        <p:spPr>
          <a:xfrm>
            <a:off x="1125950" y="10340900"/>
            <a:ext cx="12550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550" lIns="54550" spcFirstLastPara="1" rIns="54550" wrap="square" tIns="54550">
            <a:sp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Apache Arrow is a trademark of The Apache Software Foundation •</a:t>
            </a:r>
            <a:r>
              <a:rPr lang="en-US" sz="900"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/>
              </a:rPr>
              <a:t> </a:t>
            </a:r>
            <a:r>
              <a:rPr lang="en-US" sz="900" u="sng"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Apache License 2.0</a:t>
            </a: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 • Learn more at </a:t>
            </a:r>
            <a:r>
              <a:rPr lang="en-US" sz="900" u="sng">
                <a:latin typeface="Source Sans Pro"/>
                <a:ea typeface="Source Sans Pro"/>
                <a:cs typeface="Source Sans Pro"/>
                <a:sym typeface="Source Sans Pro"/>
                <a:hlinkClick r:id="rId4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arrow.apache.org</a:t>
            </a: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 • </a:t>
            </a: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package version  </a:t>
            </a: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.0.0 </a:t>
            </a: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•  Updated: 2022-0</a:t>
            </a: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" name="Google Shape;1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288" y="10366099"/>
            <a:ext cx="986373" cy="399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"/>
          <p:cNvSpPr txBox="1"/>
          <p:nvPr/>
        </p:nvSpPr>
        <p:spPr>
          <a:xfrm>
            <a:off x="323321" y="354027"/>
            <a:ext cx="108981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</a:pPr>
            <a:r>
              <a:rPr lang="en-US" sz="4800">
                <a:latin typeface="Source Sans Pro Light"/>
                <a:ea typeface="Source Sans Pro Light"/>
                <a:cs typeface="Source Sans Pro Light"/>
                <a:sym typeface="Source Sans Pro Light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Arrow for R : :</a:t>
            </a:r>
            <a:r>
              <a:rPr lang="en-US" sz="4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3300">
                <a:latin typeface="Source Sans Pro SemiBold"/>
                <a:ea typeface="Source Sans Pro SemiBold"/>
                <a:cs typeface="Source Sans Pro SemiBold"/>
                <a:sym typeface="Source Sans Pro SemiBold"/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CHEAT SHEET</a:t>
            </a:r>
            <a:r>
              <a:rPr lang="en-US" sz="4800">
                <a:latin typeface="Source Sans Pro Light"/>
                <a:ea typeface="Source Sans Pro Light"/>
                <a:cs typeface="Source Sans Pro Light"/>
                <a:sym typeface="Source Sans Pro Light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 </a:t>
            </a:r>
            <a:endParaRPr sz="4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</a:pPr>
            <a:r>
              <a:t/>
            </a:r>
            <a:endParaRPr>
              <a:solidFill>
                <a:srgbClr val="EA7826"/>
              </a:solidFill>
            </a:endParaRPr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6">
            <a:alphaModFix/>
          </a:blip>
          <a:srcRect b="0" l="248" r="248" t="0"/>
          <a:stretch/>
        </p:blipFill>
        <p:spPr>
          <a:xfrm>
            <a:off x="12316869" y="109824"/>
            <a:ext cx="1386696" cy="160713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row.apache.org/docs/r/articles/fs.html" TargetMode="External"/><Relationship Id="rId4" Type="http://schemas.openxmlformats.org/officeDocument/2006/relationships/hyperlink" Target="https://arrow.apache.org/cookbook/r/" TargetMode="External"/><Relationship Id="rId5" Type="http://schemas.openxmlformats.org/officeDocument/2006/relationships/hyperlink" Target="https://arrow.apache.org/docs/r/" TargetMode="External"/><Relationship Id="rId6" Type="http://schemas.openxmlformats.org/officeDocument/2006/relationships/hyperlink" Target="https://arrow.apache.org/community/" TargetMode="External"/><Relationship Id="rId7" Type="http://schemas.openxmlformats.org/officeDocument/2006/relationships/hyperlink" Target="https://arrow.apache.org/docs/r/reference/flight_pu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25e33e3d5_1_43"/>
          <p:cNvSpPr txBox="1"/>
          <p:nvPr/>
        </p:nvSpPr>
        <p:spPr>
          <a:xfrm>
            <a:off x="323325" y="1157425"/>
            <a:ext cx="4264800" cy="8966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 u="sng">
                <a:solidFill>
                  <a:schemeClr val="accent5"/>
                </a:solidFill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Don’t delete this slide</a:t>
            </a:r>
            <a:endParaRPr b="1" i="1" sz="2500" u="sng">
              <a:solidFill>
                <a:schemeClr val="accent5"/>
              </a:solidFill>
              <a:highlight>
                <a:srgbClr val="FFFF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 u="sng">
              <a:solidFill>
                <a:schemeClr val="accent5"/>
              </a:solidFill>
              <a:highlight>
                <a:srgbClr val="FFFF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1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A78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Before releasing changes: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Check that the package version is updated in the footer (the footer is fixed to avoid forgetting to edit in one of the slides, go to Slide -&gt; Edit theme and change the footer in the main slide)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Check the margins at the bottom (this 3 columns layout uses 3 gray rectangles, thinking about people with vision problems)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Text style: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Source Sans Pro 12 for texts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Source Code Pro 12 for code, without ligatures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Custom spacing of 1.1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Custom indentation of 0.15 for left and hanging indentation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Conventions: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Use </a:t>
            </a:r>
            <a:r>
              <a:rPr lang="en-US" sz="1200">
                <a:highlight>
                  <a:srgbClr val="DEDFE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%&gt;%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instead of </a:t>
            </a:r>
            <a:r>
              <a:rPr lang="en-US" sz="1200">
                <a:highlight>
                  <a:srgbClr val="DEDFE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|&gt;</a:t>
            </a:r>
            <a:endParaRPr sz="1200">
              <a:highlight>
                <a:srgbClr val="DEDFE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The code must be “linear”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Readers should be able to copy paste the code and it should work or show the same error as in the cheat sheet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R packages are loaded at the start or when we need to introduce those (i.e. if stringr example requires library(stringr), then explicit that)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Use bold when mentioning “arrow” or other package names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Use this slide for copy and paste purpose (i.e. copy the spacing, color, size, etc)</a:t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This slide has orange contour to note that it’s for “development”</a:t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9" name="Google Shape;69;g1125e33e3d5_1_43"/>
          <p:cNvCxnSpPr/>
          <p:nvPr/>
        </p:nvCxnSpPr>
        <p:spPr>
          <a:xfrm>
            <a:off x="241300" y="10337513"/>
            <a:ext cx="13434300" cy="0"/>
          </a:xfrm>
          <a:prstGeom prst="straightConnector1">
            <a:avLst/>
          </a:prstGeom>
          <a:noFill/>
          <a:ln cap="flat" cmpd="sng" w="12700">
            <a:solidFill>
              <a:srgbClr val="E4E4E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0" name="Google Shape;70;g1125e33e3d5_1_43"/>
          <p:cNvSpPr txBox="1"/>
          <p:nvPr/>
        </p:nvSpPr>
        <p:spPr>
          <a:xfrm>
            <a:off x="4881050" y="1157425"/>
            <a:ext cx="4264800" cy="8966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Style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1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A78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This is an example text: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_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rest of text (note the _ added to provide a sense of the text box placement)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Code"/>
              <a:ea typeface="Fira Code"/>
              <a:cs typeface="Fira Code"/>
              <a:sym typeface="Fira Code"/>
            </a:endParaRPr>
          </a:p>
          <a:p>
            <a:pPr indent="0" lvl="1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Colours</a:t>
            </a:r>
            <a:endParaRPr sz="1200">
              <a:solidFill>
                <a:srgbClr val="33333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Google Shape;71;g1125e33e3d5_1_43"/>
          <p:cNvSpPr txBox="1"/>
          <p:nvPr/>
        </p:nvSpPr>
        <p:spPr>
          <a:xfrm>
            <a:off x="9438775" y="1157425"/>
            <a:ext cx="4264800" cy="8966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A78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As of 2022-02-03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The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R package provides access to the Arrow C++ library from R, and supplies an interface with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dplyr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and other familiar R functions…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72" name="Google Shape;72;g1125e33e3d5_1_43"/>
          <p:cNvGrpSpPr/>
          <p:nvPr/>
        </p:nvGrpSpPr>
        <p:grpSpPr>
          <a:xfrm>
            <a:off x="4881050" y="3568575"/>
            <a:ext cx="2320100" cy="704700"/>
            <a:chOff x="419425" y="7891925"/>
            <a:chExt cx="2320100" cy="704700"/>
          </a:xfrm>
        </p:grpSpPr>
        <p:sp>
          <p:nvSpPr>
            <p:cNvPr id="73" name="Google Shape;73;g1125e33e3d5_1_43"/>
            <p:cNvSpPr/>
            <p:nvPr/>
          </p:nvSpPr>
          <p:spPr>
            <a:xfrm>
              <a:off x="419425" y="7891925"/>
              <a:ext cx="690600" cy="7047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titles</a:t>
              </a:r>
              <a:endParaRPr b="1"/>
            </a:p>
          </p:txBody>
        </p:sp>
        <p:sp>
          <p:nvSpPr>
            <p:cNvPr id="74" name="Google Shape;74;g1125e33e3d5_1_43"/>
            <p:cNvSpPr/>
            <p:nvPr/>
          </p:nvSpPr>
          <p:spPr>
            <a:xfrm>
              <a:off x="1234175" y="7891925"/>
              <a:ext cx="690600" cy="7047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</a:rPr>
                <a:t>texts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75" name="Google Shape;75;g1125e33e3d5_1_43"/>
            <p:cNvSpPr/>
            <p:nvPr/>
          </p:nvSpPr>
          <p:spPr>
            <a:xfrm>
              <a:off x="2048925" y="7891925"/>
              <a:ext cx="690600" cy="704700"/>
            </a:xfrm>
            <a:prstGeom prst="rect">
              <a:avLst/>
            </a:prstGeom>
            <a:solidFill>
              <a:srgbClr val="EFEFF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background</a:t>
              </a:r>
              <a:endParaRPr b="1" sz="1200"/>
            </a:p>
          </p:txBody>
        </p:sp>
      </p:grpSp>
      <p:sp>
        <p:nvSpPr>
          <p:cNvPr id="76" name="Google Shape;76;g1125e33e3d5_1_43"/>
          <p:cNvSpPr txBox="1"/>
          <p:nvPr/>
        </p:nvSpPr>
        <p:spPr>
          <a:xfrm>
            <a:off x="4881050" y="2039675"/>
            <a:ext cx="4264800" cy="1848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this is an example code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0b2d1f39d_1_4"/>
          <p:cNvSpPr txBox="1"/>
          <p:nvPr/>
        </p:nvSpPr>
        <p:spPr>
          <a:xfrm>
            <a:off x="323325" y="1157425"/>
            <a:ext cx="4264800" cy="89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1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A78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Apache Arrow is a multi-language toolbox for accelerated data interchange and processing. It specifies a standardized language-independent column-based memory format for flat and hierarchical data, organized for efficient analytic operations on modern hardware.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The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R package provides access to the Arrow C++ library from R, and supplies an interface with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dplyr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and other familiar R functions.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Arrow Data Structures</a:t>
            </a:r>
            <a:endParaRPr sz="12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A7826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Table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: a tabular, column-oriented data structure capable of efficiently storing and processing large amounts of data with expanded column data types. 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Dataset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: similar to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Table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but with the capability to work on larger-than-memory data partitioned across multiple files.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You can convert an existing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data.frame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tibble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object into an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Table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,  and 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an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Table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to a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data.frame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tibble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 to view or work with the data in R: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Read Individual Files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A78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Read a data file from disk: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The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>
                <a:latin typeface="Fira Code"/>
                <a:ea typeface="Fira Code"/>
                <a:cs typeface="Fira Code"/>
                <a:sym typeface="Fira Code"/>
              </a:rPr>
              <a:t>read_*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functions return 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a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data.frame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, setting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as_data_frame = FALSE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returns  an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Table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2" name="Google Shape;82;g110b2d1f39d_1_4"/>
          <p:cNvCxnSpPr/>
          <p:nvPr/>
        </p:nvCxnSpPr>
        <p:spPr>
          <a:xfrm>
            <a:off x="241300" y="10337513"/>
            <a:ext cx="13434300" cy="0"/>
          </a:xfrm>
          <a:prstGeom prst="straightConnector1">
            <a:avLst/>
          </a:prstGeom>
          <a:noFill/>
          <a:ln cap="flat" cmpd="sng" w="12700">
            <a:solidFill>
              <a:srgbClr val="E4E4E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3" name="Google Shape;83;g110b2d1f39d_1_4"/>
          <p:cNvSpPr txBox="1"/>
          <p:nvPr/>
        </p:nvSpPr>
        <p:spPr>
          <a:xfrm>
            <a:off x="4881050" y="1157425"/>
            <a:ext cx="4264800" cy="89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Read Multi-file Datasets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1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A78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defines Dataset objects for reading and writing very large files or sets of multi-files. The functions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open_dataset()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write_dataset()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enable analysis and processing of larger-than-memory data. 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Read in multi-files from a directory: 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Read in multi-files partitioned by year and month within a directory: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The file format for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open_dataset()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is controlled by the format parameter, which has a default value of "parquet". Other supported formats include: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"arrow"</a:t>
            </a:r>
            <a:endParaRPr sz="1200">
              <a:latin typeface="Source Code Pro"/>
              <a:ea typeface="Source Code Pro"/>
              <a:cs typeface="Source Code Pro"/>
              <a:sym typeface="Source Code Pro"/>
              <a:extLst>
                <a:ext uri="http://customooxmlschemas.google.com/">
                  <go:slidesCustomData xmlns:go="http://customooxmlschemas.google.com/" textRoundtripDataId="11"/>
                </a:ext>
              </a:extLst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12"/>
                  </a:ext>
                </a:extLst>
              </a:rPr>
              <a:t>"feather"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13"/>
                  </a:ext>
                </a:extLst>
              </a:rPr>
              <a:t> or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14"/>
                  </a:ext>
                </a:extLst>
              </a:rPr>
              <a:t>"ipc"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15"/>
                  </a:ext>
                </a:extLst>
              </a:rPr>
              <a:t> (aliases for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16"/>
                  </a:ext>
                </a:extLst>
              </a:rPr>
              <a:t>"arrow"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17"/>
                  </a:ext>
                </a:extLst>
              </a:rPr>
              <a:t>)</a:t>
            </a:r>
            <a:endParaRPr sz="1200">
              <a:latin typeface="Source Sans Pro"/>
              <a:ea typeface="Source Sans Pro"/>
              <a:cs typeface="Source Sans Pro"/>
              <a:sym typeface="Source Sans Pro"/>
              <a:extLst>
                <a:ext uri="http://customooxmlschemas.google.com/">
                  <go:slidesCustomData xmlns:go="http://customooxmlschemas.google.com/" textRoundtripDataId="18"/>
                </a:ext>
              </a:extLst>
            </a:endParaRPr>
          </a:p>
          <a:p>
            <a:pPr indent="-213359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19"/>
                  </a:ext>
                </a:extLst>
              </a:rPr>
              <a:t>"csv"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20"/>
                  </a:ext>
                </a:extLst>
              </a:rPr>
              <a:t> and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21"/>
                  </a:ext>
                </a:extLst>
              </a:rPr>
              <a:t>"tsv"</a:t>
            </a:r>
            <a:endParaRPr sz="1200">
              <a:latin typeface="Source Code Pro"/>
              <a:ea typeface="Source Code Pro"/>
              <a:cs typeface="Source Code Pro"/>
              <a:sym typeface="Source Code Pro"/>
              <a:extLst>
                <a:ext uri="http://customooxmlschemas.google.com/">
                  <go:slidesCustomData xmlns:go="http://customooxmlschemas.google.com/" textRoundtripDataId="22"/>
                </a:ext>
              </a:extLst>
            </a:endParaRPr>
          </a:p>
          <a:p>
            <a:pPr indent="-213359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23"/>
                  </a:ext>
                </a:extLst>
              </a:rPr>
              <a:t>"text"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24"/>
                  </a:ext>
                </a:extLst>
              </a:rPr>
              <a:t> (generic text-delimited files - use the delimiter argument to specify which to use)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Hive style partitioning is also supported, with 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partitions detected automatically from the file paths: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25"/>
                  </a:ext>
                </a:extLst>
              </a:rPr>
              <a:t>Write Multi-file Datasets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  <a:extLst>
                <a:ext uri="http://customooxmlschemas.google.com/">
                  <go:slidesCustomData xmlns:go="http://customooxmlschemas.google.com/" textRoundtripDataId="26"/>
                </a:ext>
              </a:extLst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A7826"/>
              </a:solidFill>
              <a:latin typeface="Source Sans Pro"/>
              <a:ea typeface="Source Sans Pro"/>
              <a:cs typeface="Source Sans Pro"/>
              <a:sym typeface="Source Sans Pro"/>
              <a:extLst>
                <a:ext uri="http://customooxmlschemas.google.com/">
                  <go:slidesCustomData xmlns:go="http://customooxmlschemas.google.com/" textRoundtripDataId="27"/>
                </a:ext>
              </a:extLst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28"/>
                  </a:ext>
                </a:extLst>
              </a:rPr>
              <a:t>Save partitioned data to disk based on columns in the data:</a:t>
            </a:r>
            <a:endParaRPr sz="1200">
              <a:latin typeface="Source Sans Pro"/>
              <a:ea typeface="Source Sans Pro"/>
              <a:cs typeface="Source Sans Pro"/>
              <a:sym typeface="Source Sans Pro"/>
              <a:extLst>
                <a:ext uri="http://customooxmlschemas.google.com/">
                  <go:slidesCustomData xmlns:go="http://customooxmlschemas.google.com/" textRoundtripDataId="29"/>
                </a:ext>
              </a:extLst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  <a:extLst>
                <a:ext uri="http://customooxmlschemas.google.com/">
                  <go:slidesCustomData xmlns:go="http://customooxmlschemas.google.com/" textRoundtripDataId="30"/>
                </a:ext>
              </a:extLst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  <a:extLst>
                <a:ext uri="http://customooxmlschemas.google.com/">
                  <go:slidesCustomData xmlns:go="http://customooxmlschemas.google.com/" textRoundtripDataId="31"/>
                </a:ext>
              </a:extLst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  <a:extLst>
                <a:ext uri="http://customooxmlschemas.google.com/">
                  <go:slidesCustomData xmlns:go="http://customooxmlschemas.google.com/" textRoundtripDataId="32"/>
                </a:ext>
              </a:extLst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  <a:extLst>
                <a:ext uri="http://customooxmlschemas.google.com/">
                  <go:slidesCustomData xmlns:go="http://customooxmlschemas.google.com/" textRoundtripDataId="33"/>
                </a:ext>
              </a:extLst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34"/>
                  </a:ext>
                </a:extLst>
              </a:rPr>
              <a:t>Default partitioning is based on any existing groups in the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35"/>
                  </a:ext>
                </a:extLst>
              </a:rPr>
              <a:t>tibble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36"/>
                  </a:ext>
                </a:extLst>
              </a:rPr>
              <a:t> or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37"/>
                  </a:ext>
                </a:extLst>
              </a:rPr>
              <a:t>data.frame</a:t>
            </a:r>
            <a:r>
              <a:rPr lang="en-US" sz="1200">
                <a:latin typeface="Fira Sans Condensed"/>
                <a:ea typeface="Fira Sans Condensed"/>
                <a:cs typeface="Fira Sans Condensed"/>
                <a:sym typeface="Fira Sans Condensed"/>
                <a:extLst>
                  <a:ext uri="http://customooxmlschemas.google.com/">
                    <go:slidesCustomData xmlns:go="http://customooxmlschemas.google.com/" textRoundtripDataId="38"/>
                  </a:ext>
                </a:extLst>
              </a:rPr>
              <a:t>.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84" name="Google Shape;84;g110b2d1f39d_1_4"/>
          <p:cNvSpPr txBox="1"/>
          <p:nvPr/>
        </p:nvSpPr>
        <p:spPr>
          <a:xfrm>
            <a:off x="9438775" y="1157425"/>
            <a:ext cx="4264800" cy="89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Write Individual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Files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A78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Write an R object df to disk: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To save a compressed file to disk, you specify the compression algorithm with the compression argument: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Some file formats write compressed data by default. For more information on the supported compression algorithms see: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A78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Manipulate Larger-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than-Memory Datasets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A78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39"/>
                  </a:ext>
                </a:extLst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40"/>
                  </a:ext>
                </a:extLst>
              </a:rPr>
              <a:t> lets you work efficiently with large, multi-file datasets by providing a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41"/>
                  </a:ext>
                </a:extLst>
              </a:rPr>
              <a:t>dplyr</a:t>
            </a:r>
            <a:r>
              <a:rPr lang="en-US" sz="1200">
                <a:solidFill>
                  <a:srgbClr val="202124"/>
                </a:solidFill>
                <a:extLst>
                  <a:ext uri="http://customooxmlschemas.google.com/">
                    <go:slidesCustomData xmlns:go="http://customooxmlschemas.google.com/" textRoundtripDataId="42"/>
                  </a:ext>
                </a:extLst>
              </a:rPr>
              <a:t>—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43"/>
                  </a:ext>
                </a:extLst>
              </a:rPr>
              <a:t>and many other R functions</a:t>
            </a:r>
            <a:r>
              <a:rPr lang="en-US" sz="1200">
                <a:solidFill>
                  <a:srgbClr val="202124"/>
                </a:solidFill>
                <a:extLst>
                  <a:ext uri="http://customooxmlschemas.google.com/">
                    <go:slidesCustomData xmlns:go="http://customooxmlschemas.google.com/" textRoundtripDataId="44"/>
                  </a:ext>
                </a:extLst>
              </a:rPr>
              <a:t>—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45"/>
                  </a:ext>
                </a:extLst>
              </a:rPr>
              <a:t>interface to query, manipulate and summarise large datasets </a:t>
            </a:r>
            <a:r>
              <a:rPr i="1"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46"/>
                  </a:ext>
                </a:extLst>
              </a:rPr>
              <a:t>before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47"/>
                  </a:ext>
                </a:extLst>
              </a:rPr>
              <a:t> pulling data into your R session with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48"/>
                  </a:ext>
                </a:extLst>
              </a:rPr>
              <a:t>dplyr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49"/>
                  </a:ext>
                </a:extLst>
              </a:rPr>
              <a:t>’s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50"/>
                  </a:ext>
                </a:extLst>
              </a:rPr>
              <a:t>collect()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In addition to most single-table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dplyr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verbs, many other function mappings are implemented in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, including base R,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lubridate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, and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stringr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functions. </a:t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85" name="Google Shape;85;g110b2d1f39d_1_4"/>
          <p:cNvSpPr txBox="1"/>
          <p:nvPr/>
        </p:nvSpPr>
        <p:spPr>
          <a:xfrm>
            <a:off x="323325" y="6386525"/>
            <a:ext cx="4264800" cy="14037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51"/>
                  </a:ext>
                </a:extLst>
              </a:rPr>
              <a:t>library(arrow)</a:t>
            </a:r>
            <a:endParaRPr sz="1200">
              <a:latin typeface="Source Code Pro"/>
              <a:ea typeface="Source Code Pro"/>
              <a:cs typeface="Source Code Pro"/>
              <a:sym typeface="Source Code Pro"/>
              <a:extLst>
                <a:ext uri="http://customooxmlschemas.google.com/">
                  <go:slidesCustomData xmlns:go="http://customooxmlschemas.google.com/" textRoundtripDataId="52"/>
                </a:ext>
              </a:extLst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53"/>
                  </a:ext>
                </a:extLst>
              </a:rPr>
              <a:t>library(dplyr)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df_table &lt;- arrow_table(df)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EFEFF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df &lt;- as.data.frame(df_table)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54"/>
                  </a:ext>
                </a:extLst>
              </a:rPr>
              <a:t>df &lt;- as_tibble(df_table)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6;g110b2d1f39d_1_4"/>
          <p:cNvSpPr txBox="1"/>
          <p:nvPr/>
        </p:nvSpPr>
        <p:spPr>
          <a:xfrm>
            <a:off x="323325" y="8767775"/>
            <a:ext cx="4264800" cy="6651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df &lt;- read_parquet("file.parquet")</a:t>
            </a:r>
            <a:endParaRPr sz="1200">
              <a:solidFill>
                <a:srgbClr val="EFEFF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df &lt;- read_feather("file.feather")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df &lt;- read_csv_arrow("file.csv")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df &lt;- read_json_arrow("file.json")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" name="Google Shape;87;g110b2d1f39d_1_4"/>
          <p:cNvSpPr txBox="1"/>
          <p:nvPr/>
        </p:nvSpPr>
        <p:spPr>
          <a:xfrm>
            <a:off x="4881050" y="3038500"/>
            <a:ext cx="4264800" cy="1848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open_dataset("folder")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g110b2d1f39d_1_4"/>
          <p:cNvSpPr txBox="1"/>
          <p:nvPr/>
        </p:nvSpPr>
        <p:spPr>
          <a:xfrm>
            <a:off x="4881050" y="4048150"/>
            <a:ext cx="4264800" cy="3879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open_dataset("folder",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partitioning = c("year", "month"))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Google Shape;89;g110b2d1f39d_1_4"/>
          <p:cNvSpPr txBox="1"/>
          <p:nvPr/>
        </p:nvSpPr>
        <p:spPr>
          <a:xfrm>
            <a:off x="4881050" y="7053188"/>
            <a:ext cx="4264800" cy="79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year=2021/month=12/data.parquet</a:t>
            </a:r>
            <a:endParaRPr sz="1200">
              <a:solidFill>
                <a:srgbClr val="EFEFF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year=2022/month=01/data.parquet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year=2022/month=02/data.parquet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" name="Google Shape;90;g110b2d1f39d_1_4"/>
          <p:cNvSpPr txBox="1"/>
          <p:nvPr/>
        </p:nvSpPr>
        <p:spPr>
          <a:xfrm>
            <a:off x="4881050" y="8977238"/>
            <a:ext cx="4264800" cy="3879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55"/>
                  </a:ext>
                </a:extLst>
              </a:rPr>
              <a:t>write_dataset(df, "data_partitioned", </a:t>
            </a:r>
            <a:endParaRPr sz="1200">
              <a:latin typeface="Source Code Pro"/>
              <a:ea typeface="Source Code Pro"/>
              <a:cs typeface="Source Code Pro"/>
              <a:sym typeface="Source Code Pro"/>
              <a:extLst>
                <a:ext uri="http://customooxmlschemas.google.com/">
                  <go:slidesCustomData xmlns:go="http://customooxmlschemas.google.com/" textRoundtripDataId="56"/>
                </a:ext>
              </a:extLst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57"/>
                  </a:ext>
                </a:extLst>
              </a:rPr>
              <a:t>  partitioning = c("year", "month"))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" name="Google Shape;91;g110b2d1f39d_1_4"/>
          <p:cNvSpPr txBox="1"/>
          <p:nvPr/>
        </p:nvSpPr>
        <p:spPr>
          <a:xfrm>
            <a:off x="9438775" y="2305075"/>
            <a:ext cx="4264800" cy="5910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write_parquet(df, "file.parquet")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write_feather(df, "file.feather")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write_csv_arrow(df, "file.csv")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g110b2d1f39d_1_4"/>
          <p:cNvSpPr txBox="1"/>
          <p:nvPr/>
        </p:nvSpPr>
        <p:spPr>
          <a:xfrm>
            <a:off x="9438775" y="3705250"/>
            <a:ext cx="4264800" cy="3879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write_parquet(df, "file.parquet",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compression = "gzip")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g110b2d1f39d_1_4"/>
          <p:cNvSpPr txBox="1"/>
          <p:nvPr/>
        </p:nvSpPr>
        <p:spPr>
          <a:xfrm>
            <a:off x="9438775" y="7461075"/>
            <a:ext cx="4264800" cy="18102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arrow_table(starwars) 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filter(homeworld == "Tatooine") 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rename(height_cm = height,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       mass_kg = mass) 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mutate(height_in = height_cm / 2.54,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       mass_lbs = mass_kg * 2.2046) 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arrange(desc(birth_year)) 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select(name,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58"/>
                  </a:ext>
                </a:extLst>
              </a:rPr>
              <a:t>height_in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, mass_lbs) 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collect()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94;g110b2d1f39d_1_4"/>
          <p:cNvSpPr txBox="1"/>
          <p:nvPr/>
        </p:nvSpPr>
        <p:spPr>
          <a:xfrm>
            <a:off x="9438775" y="4902325"/>
            <a:ext cx="4264800" cy="5910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59"/>
                  </a:ext>
                </a:extLst>
              </a:rPr>
              <a:t>?write_parquet()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?write_feather()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?write_dataset()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g1111d350cfe_1_8"/>
          <p:cNvCxnSpPr/>
          <p:nvPr/>
        </p:nvCxnSpPr>
        <p:spPr>
          <a:xfrm>
            <a:off x="241300" y="10337513"/>
            <a:ext cx="13434300" cy="0"/>
          </a:xfrm>
          <a:prstGeom prst="straightConnector1">
            <a:avLst/>
          </a:prstGeom>
          <a:noFill/>
          <a:ln cap="flat" cmpd="sng" w="12700">
            <a:solidFill>
              <a:srgbClr val="E4E4E3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0" name="Google Shape;100;g1111d350cfe_1_8"/>
          <p:cNvSpPr txBox="1"/>
          <p:nvPr/>
        </p:nvSpPr>
        <p:spPr>
          <a:xfrm>
            <a:off x="323325" y="1190325"/>
            <a:ext cx="4264800" cy="9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Manipulate Larger-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than-Memory Datasets </a:t>
            </a: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60"/>
                  </a:ext>
                </a:extLst>
              </a:rPr>
              <a:t>(cont)</a:t>
            </a:r>
            <a:endParaRPr sz="12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supports joins for joining multiple tables: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If you use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with partitioned data,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will only read from the relevant partitions: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year=2021/month=12/data.parquet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year=2022/month=01/data.parquet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year=2022/month=02/data.parquet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For queries on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Table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objects, if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detects an unimplemented function, it will automatically call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collect()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and pull the data into R with a warning message: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For queries on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Dataset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objects (which can be larger than memory), if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61"/>
                  </a:ext>
                </a:extLst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detects an unimplemented function, it will raise an error. You will need to explicitly tell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 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collect()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i="1" lang="en-US" sz="1200">
                <a:latin typeface="Source Sans Pro"/>
                <a:ea typeface="Source Sans Pro"/>
                <a:cs typeface="Source Sans Pro"/>
                <a:sym typeface="Source Sans Pro"/>
              </a:rPr>
              <a:t>before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the unimplemented function.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g1111d350cfe_1_8"/>
          <p:cNvSpPr txBox="1"/>
          <p:nvPr/>
        </p:nvSpPr>
        <p:spPr>
          <a:xfrm>
            <a:off x="4881050" y="1190325"/>
            <a:ext cx="4264800" cy="9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Zero-Copy R and 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Python Data Sharing</a:t>
            </a:r>
            <a:r>
              <a:rPr lang="en-US" sz="25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2500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A78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provides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reticulate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methods for passing data between R and Python using the Python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pyarrow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library. Install, load, and import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pyarrow 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in a virtual environment: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Use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pyarrow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to create an Arrow array object in an R session: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Call a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pyarrow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function from your R session: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62"/>
                  </a:ext>
                </a:extLst>
              </a:rPr>
              <a:t>Transport Data with Flight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A78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Connect to Flight RPC server to send and receive data with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oogle Shape;102;g1111d350cfe_1_8"/>
          <p:cNvSpPr txBox="1"/>
          <p:nvPr/>
        </p:nvSpPr>
        <p:spPr>
          <a:xfrm>
            <a:off x="9438775" y="1190325"/>
            <a:ext cx="4264800" cy="89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Cloud Storage 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Support (S3)</a:t>
            </a:r>
            <a:endParaRPr sz="12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supports reading files and multi-file datasets from cloud storage without having to download them first</a:t>
            </a:r>
            <a:r>
              <a:rPr lang="en-US" sz="1200">
                <a:solidFill>
                  <a:srgbClr val="202124"/>
                </a:solidFill>
              </a:rPr>
              <a:t>—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open_dataset()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, 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write_dataset()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’s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read_*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write_*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functions all accept an S3 Uniform Resource Identifier (URI) as the source or destination file.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Read a file, a multi-file dataset, or partitioned multi-file dataset: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Create an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63"/>
                  </a:ext>
                </a:extLst>
              </a:rPr>
              <a:t>FileSystem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object and pass that to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’s read and write functions: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Copy data from cloud storage to your computer: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64"/>
                  </a:ext>
                </a:extLst>
              </a:rPr>
              <a:t>Detailed  instructions for working with S3 cloud storage are available here: </a:t>
            </a:r>
            <a:r>
              <a:rPr lang="en-US" sz="1200" u="sng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  <a:extLst>
                  <a:ext uri="http://customooxmlschemas.google.com/">
                    <go:slidesCustomData xmlns:go="http://customooxmlschemas.google.com/" textRoundtripDataId="65"/>
                  </a:ext>
                </a:extLst>
              </a:rPr>
              <a:t>arrow.apache.org/docs/r/articles/fs</a:t>
            </a:r>
            <a:endParaRPr sz="12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66"/>
                  </a:ext>
                </a:extLst>
              </a:rPr>
              <a:t>Additional Resources</a:t>
            </a:r>
            <a:endParaRPr sz="2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EA78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67"/>
                  </a:ext>
                </a:extLst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68"/>
                  </a:ext>
                </a:extLst>
              </a:rPr>
              <a:t> R Cookbook: </a:t>
            </a:r>
            <a:r>
              <a:rPr lang="en-US" sz="1200" u="sng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  <a:extLst>
                  <a:ext uri="http://customooxmlschemas.google.com/">
                    <go:slidesCustomData xmlns:go="http://customooxmlschemas.google.com/" textRoundtripDataId="69"/>
                  </a:ext>
                </a:extLst>
              </a:rPr>
              <a:t>arrow.apache.org/cookbook/r/</a:t>
            </a:r>
            <a:endParaRPr sz="12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Reference guide to </a:t>
            </a: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in R: </a:t>
            </a:r>
            <a:r>
              <a:rPr lang="en-US" sz="1200" u="sng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arrow.apache.org/docs/r/</a:t>
            </a:r>
            <a:endParaRPr sz="12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Source Sans Pro"/>
                <a:ea typeface="Source Sans Pro"/>
                <a:cs typeface="Source Sans Pro"/>
                <a:sym typeface="Source Sans Pro"/>
              </a:rPr>
              <a:t>Arrow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 communities: </a:t>
            </a:r>
            <a:r>
              <a:rPr lang="en-US" sz="1200" u="sng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arrow.apache.org/community/</a:t>
            </a:r>
            <a:endParaRPr sz="1200">
              <a:solidFill>
                <a:schemeClr val="accent6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g1111d350cfe_1_8"/>
          <p:cNvSpPr txBox="1"/>
          <p:nvPr/>
        </p:nvSpPr>
        <p:spPr>
          <a:xfrm>
            <a:off x="323325" y="2334950"/>
            <a:ext cx="4264800" cy="18102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robot &lt;- data.frame(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 species = c("Human", "Droid", "E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wok"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),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 bot = c(FALSE, TRUE, FALSE)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arrow_table(starwars) 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select(name, species) 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left_join(robot) 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collect()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" name="Google Shape;104;g1111d350cfe_1_8"/>
          <p:cNvSpPr txBox="1"/>
          <p:nvPr/>
        </p:nvSpPr>
        <p:spPr>
          <a:xfrm>
            <a:off x="323325" y="6021125"/>
            <a:ext cx="4264800" cy="12006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open_dataset("folder",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partitioning = c("year", "month")) 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filter(year == 2022) 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group_by(month) 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summarise(total =  sum(amount)) 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collect()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" name="Google Shape;105;g1111d350cfe_1_8"/>
          <p:cNvSpPr txBox="1"/>
          <p:nvPr/>
        </p:nvSpPr>
        <p:spPr>
          <a:xfrm>
            <a:off x="323325" y="8248775"/>
            <a:ext cx="4264800" cy="7941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## Warning: Expression unimplemented_function() not supported in Arrow;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## pulling data into R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g1111d350cfe_1_8"/>
          <p:cNvSpPr txBox="1"/>
          <p:nvPr/>
        </p:nvSpPr>
        <p:spPr>
          <a:xfrm>
            <a:off x="4881050" y="2741450"/>
            <a:ext cx="4264800" cy="12006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70"/>
                  </a:ext>
                </a:extLst>
              </a:rPr>
              <a:t>library(reticulate)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virtualenv_create("arrow-env")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install_pyarrow("arrow-env")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use_virtualenv("arrow-env")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pa &lt;- import("pyarrow")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Google Shape;107;g1111d350cfe_1_8"/>
          <p:cNvSpPr txBox="1"/>
          <p:nvPr/>
        </p:nvSpPr>
        <p:spPr>
          <a:xfrm>
            <a:off x="4881050" y="4559975"/>
            <a:ext cx="4264800" cy="1848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  <a:extLst>
                  <a:ext uri="http://customooxmlschemas.google.com/">
                    <go:slidesCustomData xmlns:go="http://customooxmlschemas.google.com/" textRoundtripDataId="71"/>
                  </a:ext>
                </a:extLst>
              </a:rPr>
              <a:t>a &lt;- pa$array(c(1, 2, 3))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g1111d350cfe_1_8"/>
          <p:cNvSpPr txBox="1"/>
          <p:nvPr/>
        </p:nvSpPr>
        <p:spPr>
          <a:xfrm>
            <a:off x="4881050" y="5362700"/>
            <a:ext cx="4264800" cy="12006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table1 &lt;- arrow_table(starwars[1:5,])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table2 &lt;- arrow_table(starwars[11:15,])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pa$concat_tables(tables = list(table1, table2)) %&gt;%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collect()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Google Shape;109;g1111d350cfe_1_8"/>
          <p:cNvSpPr txBox="1"/>
          <p:nvPr/>
        </p:nvSpPr>
        <p:spPr>
          <a:xfrm>
            <a:off x="4881050" y="7591550"/>
            <a:ext cx="4264800" cy="24198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library(reticulate)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library(arrow)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install_pyarrow()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demo &lt;- load_flight_server("flight_server")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server &lt;- demo$FlightServer(port = 8089)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server$serve()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client &lt;- flight_connect(port = 8089)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7"/>
              </a:rPr>
              <a:t>flight_put</a:t>
            </a: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(client, df, path = "data/df")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df &lt;- flight_get(client, "data/df")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g1111d350cfe_1_8"/>
          <p:cNvSpPr txBox="1"/>
          <p:nvPr/>
        </p:nvSpPr>
        <p:spPr>
          <a:xfrm>
            <a:off x="9438775" y="3255800"/>
            <a:ext cx="4264800" cy="19026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df &lt;- read_parquet(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"s3://ursa-labs-taxi-data/2019/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 06/data.parquet")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df &lt;- open_dataset("s3://ursa-labs-taxi-data")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df &lt;- open_dataset(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"s3://ursa-labs-taxi-data",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partitioning = c("year", "month"))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g1111d350cfe_1_8"/>
          <p:cNvSpPr txBox="1"/>
          <p:nvPr/>
        </p:nvSpPr>
        <p:spPr>
          <a:xfrm>
            <a:off x="9438775" y="5945375"/>
            <a:ext cx="4264800" cy="5910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bucket &lt;- s3_bucket("ursa-labs-taxi-data")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df &lt;- read_parquet(bucket$path(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"2019/06/data.parquet"))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" name="Google Shape;112;g1111d350cfe_1_8"/>
          <p:cNvSpPr txBox="1"/>
          <p:nvPr/>
        </p:nvSpPr>
        <p:spPr>
          <a:xfrm>
            <a:off x="9438775" y="7164575"/>
            <a:ext cx="4264800" cy="3879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txBody>
          <a:bodyPr anchorCtr="0" anchor="t" bIns="0" lIns="45700" spcFirstLastPara="1" rIns="4570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copy_files("s3://ursa-labs-taxi-data",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ource Code Pro"/>
                <a:ea typeface="Source Code Pro"/>
                <a:cs typeface="Source Code Pro"/>
                <a:sym typeface="Source Code Pro"/>
              </a:rPr>
              <a:t>  "~/nyc-taxi")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heat Sheet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