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8FAADC"/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15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0EA0E-4969-4384-962A-9EDC7E6C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DEA302-FF1F-45CE-BCFB-90B76DCB9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0EB20-2807-4A4D-AD78-6836EECD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A0E59-93F7-4373-A956-826637D4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3D165-6460-46A3-93A0-C390F8C2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03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5B0A3-CA46-4201-B472-45609AAB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F1FD2-BA42-4401-81C3-75C79AFD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72259-EDC3-45B9-93DF-399E42B2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ED810-E6C2-4457-996D-73790841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2F197-A5E8-48F4-B68F-0166D716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14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6268D7-F62B-43A3-B602-46DA05CFC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E611CE-940D-4D23-A9D6-842F579B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876B65-E3E8-4D85-ABE3-9A3807BC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5FA92-CC7A-434D-B49E-4F331B47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64CF5-A761-4382-BDE8-934A4AB3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5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4FF53-497A-4CBF-9082-23DCE81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A7DC9-A545-4E2F-B55A-261B2B29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C96B96-AA72-4962-9A0E-2D39892F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5731B-A3BB-4783-B9D0-282C0777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50D8C-3528-47E8-BFD8-F60B0DDD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CD680-2985-4819-B039-3AD73784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B7D4A-2182-461B-806D-B6E405A22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DA5E84-52F3-44DB-B709-86742851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11390-5657-4BF0-B0E3-221A136B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C48DF-98F4-4FE7-B714-FED1089D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4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8F0AC-D311-4E05-9CAE-791B428C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F4B0-C4F5-46F4-B6C6-49040634F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E3C9C8-F959-4A86-B695-1C5B91A6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101BFE-373D-4442-81C4-DD6FF8D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671B71-AD6A-4684-9055-19F1565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7D5BAA-8242-4F09-9A72-9AC30A9B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3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BCA68-7F28-4BEC-9220-29618DD7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DCADC-2563-4B37-B270-195599B9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B245A5-A836-4438-9033-F1275661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B16EED-F866-4DDD-BBD7-936C684A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407635-8397-4EAC-8D5F-9485443F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28E1B-7142-4D18-B4BD-01F75620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9724FC-4484-49FA-A643-FB1F97C2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50B3B8-EBAB-4135-A363-CA251478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21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691A2-4DD4-4B13-9C86-B5EC5012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DA586B-7BBD-48F0-8893-A2A294B9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B2EF33-469B-4BBF-A594-DBDB8106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A306F1-5666-4C75-8648-E8EEDA15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99075C-18FD-4FED-84AB-D0843F71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3863E-4C49-47A8-B626-3E6B49F1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E7FB7-0B9F-4192-9C06-A70229B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61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30E6A-30D7-4B5F-BD7F-ED8FFBE4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726F-41CC-4B9A-B959-18A99479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05C85E-77EA-4580-9B21-F9ECB768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6A26C5-0713-4179-B699-E1CAF246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DC26F-FA6D-41F4-9F5A-C8BC368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88C36C-E78A-499B-80D4-13E4660E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4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EEB38-63D4-40DB-9E31-D03BBB27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244AAC-0C74-42DB-AAB7-4FD891FFC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9D34D8-2407-44F5-B2B3-33480F003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D9B1E-57F4-4EC1-B3B4-7090F265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57DC4F-A589-4340-8D7C-31CB60C1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FE43E-625A-4C45-B629-69F4902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94B09E-1484-4407-97C3-1B387DD7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16DAD-0426-48BF-B281-581E2A6E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C80-437F-44BA-B258-7B2AE91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B31A-0B2B-4E58-B8E4-5EFF1931F50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A69F80-8169-469E-8578-73FF34691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D7011-9136-4B64-A1BB-A7A7C9AB9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24" Type="http://schemas.openxmlformats.org/officeDocument/2006/relationships/image" Target="../media/image190.png"/><Relationship Id="rId5" Type="http://schemas.openxmlformats.org/officeDocument/2006/relationships/image" Target="../media/image10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4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>
            <a:extLst>
              <a:ext uri="{FF2B5EF4-FFF2-40B4-BE49-F238E27FC236}">
                <a16:creationId xmlns:a16="http://schemas.microsoft.com/office/drawing/2014/main" id="{9171F754-32E7-46D7-9D86-0055169C8B1C}"/>
              </a:ext>
            </a:extLst>
          </p:cNvPr>
          <p:cNvSpPr/>
          <p:nvPr/>
        </p:nvSpPr>
        <p:spPr>
          <a:xfrm>
            <a:off x="1039186" y="2667000"/>
            <a:ext cx="1308100" cy="762000"/>
          </a:xfrm>
          <a:prstGeom prst="rect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0" h="552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01B831A-A6CF-44C3-B775-1C70C1E5256E}"/>
              </a:ext>
            </a:extLst>
          </p:cNvPr>
          <p:cNvSpPr/>
          <p:nvPr/>
        </p:nvSpPr>
        <p:spPr>
          <a:xfrm>
            <a:off x="5347287" y="2299236"/>
            <a:ext cx="1270763" cy="1080000"/>
          </a:xfrm>
          <a:prstGeom prst="ellipse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539750" h="539750"/>
            <a:bevelB w="539750" h="539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2965B8B-1D1E-4AFA-97B5-2017D4D7AF7B}"/>
              </a:ext>
            </a:extLst>
          </p:cNvPr>
          <p:cNvSpPr/>
          <p:nvPr/>
        </p:nvSpPr>
        <p:spPr>
          <a:xfrm>
            <a:off x="3122380" y="2408622"/>
            <a:ext cx="1164566" cy="1164566"/>
          </a:xfrm>
          <a:prstGeom prst="ellipse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234950" h="692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06EC633-79A1-46A1-B241-8A7D3CCB480C}"/>
              </a:ext>
            </a:extLst>
          </p:cNvPr>
          <p:cNvCxnSpPr>
            <a:cxnSpLocks/>
          </p:cNvCxnSpPr>
          <p:nvPr/>
        </p:nvCxnSpPr>
        <p:spPr>
          <a:xfrm flipV="1">
            <a:off x="3704663" y="3333647"/>
            <a:ext cx="609783" cy="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DBE41D6-34BD-4DC6-BB0E-8E077E8B0C05}"/>
              </a:ext>
            </a:extLst>
          </p:cNvPr>
          <p:cNvCxnSpPr>
            <a:cxnSpLocks/>
          </p:cNvCxnSpPr>
          <p:nvPr/>
        </p:nvCxnSpPr>
        <p:spPr>
          <a:xfrm flipV="1">
            <a:off x="3704663" y="2702310"/>
            <a:ext cx="0" cy="94707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1698483-FBDE-479E-B382-982CDB43ECA6}"/>
                  </a:ext>
                </a:extLst>
              </p:cNvPr>
              <p:cNvSpPr txBox="1"/>
              <p:nvPr/>
            </p:nvSpPr>
            <p:spPr>
              <a:xfrm>
                <a:off x="3228065" y="3111831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1698483-FBDE-479E-B382-982CDB43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065" y="3111831"/>
                <a:ext cx="333369" cy="153888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0276010-A258-4ACD-8DC9-FD7371BDCB36}"/>
                  </a:ext>
                </a:extLst>
              </p:cNvPr>
              <p:cNvSpPr txBox="1"/>
              <p:nvPr/>
            </p:nvSpPr>
            <p:spPr>
              <a:xfrm>
                <a:off x="4208602" y="3228511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0276010-A258-4ACD-8DC9-FD7371BDC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602" y="3228511"/>
                <a:ext cx="333369" cy="153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75F66B1-6480-47E1-BBD0-F233528B4C26}"/>
                  </a:ext>
                </a:extLst>
              </p:cNvPr>
              <p:cNvSpPr txBox="1"/>
              <p:nvPr/>
            </p:nvSpPr>
            <p:spPr>
              <a:xfrm>
                <a:off x="3629156" y="2545746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75F66B1-6480-47E1-BBD0-F233528B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156" y="2545746"/>
                <a:ext cx="333369" cy="153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824A0B8-43D6-45AB-84E7-85740B10BF02}"/>
              </a:ext>
            </a:extLst>
          </p:cNvPr>
          <p:cNvCxnSpPr>
            <a:cxnSpLocks/>
          </p:cNvCxnSpPr>
          <p:nvPr/>
        </p:nvCxnSpPr>
        <p:spPr>
          <a:xfrm flipV="1">
            <a:off x="5991365" y="3248036"/>
            <a:ext cx="710187" cy="13970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BDFC23C-5149-4F97-8D34-132EF74BCE6F}"/>
              </a:ext>
            </a:extLst>
          </p:cNvPr>
          <p:cNvCxnSpPr>
            <a:cxnSpLocks/>
          </p:cNvCxnSpPr>
          <p:nvPr/>
        </p:nvCxnSpPr>
        <p:spPr>
          <a:xfrm flipV="1">
            <a:off x="5991365" y="2440658"/>
            <a:ext cx="0" cy="94707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467A140-4D5E-44A8-945C-C6D3922B771E}"/>
              </a:ext>
            </a:extLst>
          </p:cNvPr>
          <p:cNvCxnSpPr>
            <a:cxnSpLocks/>
          </p:cNvCxnSpPr>
          <p:nvPr/>
        </p:nvCxnSpPr>
        <p:spPr>
          <a:xfrm flipH="1" flipV="1">
            <a:off x="5362317" y="3088299"/>
            <a:ext cx="629048" cy="29943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974335D-A3EB-4A2F-B549-F039AE72E3A7}"/>
                  </a:ext>
                </a:extLst>
              </p:cNvPr>
              <p:cNvSpPr txBox="1"/>
              <p:nvPr/>
            </p:nvSpPr>
            <p:spPr>
              <a:xfrm>
                <a:off x="5128354" y="3040887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974335D-A3EB-4A2F-B549-F039AE72E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54" y="3040887"/>
                <a:ext cx="333369" cy="153888"/>
              </a:xfrm>
              <a:prstGeom prst="rect">
                <a:avLst/>
              </a:prstGeom>
              <a:blipFill>
                <a:blip r:embed="rId8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7E06ACC-A213-4E25-BC88-F40FF1BAC611}"/>
                  </a:ext>
                </a:extLst>
              </p:cNvPr>
              <p:cNvSpPr txBox="1"/>
              <p:nvPr/>
            </p:nvSpPr>
            <p:spPr>
              <a:xfrm>
                <a:off x="6618594" y="3146321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7E06ACC-A213-4E25-BC88-F40FF1BAC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94" y="3146321"/>
                <a:ext cx="333369" cy="153888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64EC6A5-5FB7-42B9-A1DA-AF100374CA68}"/>
                  </a:ext>
                </a:extLst>
              </p:cNvPr>
              <p:cNvSpPr txBox="1"/>
              <p:nvPr/>
            </p:nvSpPr>
            <p:spPr>
              <a:xfrm>
                <a:off x="5902919" y="2312858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64EC6A5-5FB7-42B9-A1DA-AF100374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919" y="2312858"/>
                <a:ext cx="333369" cy="153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40409AC-ADF9-4DA3-9B6C-4D4EB353A866}"/>
              </a:ext>
            </a:extLst>
          </p:cNvPr>
          <p:cNvCxnSpPr>
            <a:cxnSpLocks/>
          </p:cNvCxnSpPr>
          <p:nvPr/>
        </p:nvCxnSpPr>
        <p:spPr>
          <a:xfrm flipV="1">
            <a:off x="5991365" y="2440659"/>
            <a:ext cx="0" cy="34018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B553AE0-CD9B-44D7-A70E-42ED4D3BDC3F}"/>
              </a:ext>
            </a:extLst>
          </p:cNvPr>
          <p:cNvCxnSpPr>
            <a:cxnSpLocks/>
          </p:cNvCxnSpPr>
          <p:nvPr/>
        </p:nvCxnSpPr>
        <p:spPr>
          <a:xfrm>
            <a:off x="3706499" y="3653528"/>
            <a:ext cx="580447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AE9E580-4157-40B3-B272-ED6E890D064C}"/>
              </a:ext>
            </a:extLst>
          </p:cNvPr>
          <p:cNvCxnSpPr>
            <a:cxnSpLocks/>
          </p:cNvCxnSpPr>
          <p:nvPr/>
        </p:nvCxnSpPr>
        <p:spPr>
          <a:xfrm>
            <a:off x="3704663" y="2983500"/>
            <a:ext cx="346465" cy="6107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AB3BFBA5-09F1-448A-BF89-7BEB2AC34E3A}"/>
                  </a:ext>
                </a:extLst>
              </p:cNvPr>
              <p:cNvSpPr txBox="1"/>
              <p:nvPr/>
            </p:nvSpPr>
            <p:spPr>
              <a:xfrm>
                <a:off x="4165191" y="2973806"/>
                <a:ext cx="618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err="1"/>
                  <a:t>height</a:t>
                </a:r>
                <a:r>
                  <a:rPr lang="de-DE" sz="1000" dirty="0"/>
                  <a:t> </a:t>
                </a:r>
                <a14:m>
                  <m:oMath xmlns:m="http://schemas.openxmlformats.org/officeDocument/2006/math">
                    <m:r>
                      <a:rPr lang="de-DE" sz="1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1000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AB3BFBA5-09F1-448A-BF89-7BEB2AC3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191" y="2973806"/>
                <a:ext cx="618054" cy="246221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CCD1C2A3-59BE-4137-B5F2-707EE2F8AB5A}"/>
              </a:ext>
            </a:extLst>
          </p:cNvPr>
          <p:cNvSpPr txBox="1"/>
          <p:nvPr/>
        </p:nvSpPr>
        <p:spPr>
          <a:xfrm>
            <a:off x="3981173" y="2781499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/>
              <a:t>upperRadiusX</a:t>
            </a:r>
            <a:endParaRPr lang="de-DE" sz="1000" i="1" dirty="0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EF927BB-1AEF-4087-B49C-9D0F486BF765}"/>
              </a:ext>
            </a:extLst>
          </p:cNvPr>
          <p:cNvCxnSpPr>
            <a:cxnSpLocks/>
          </p:cNvCxnSpPr>
          <p:nvPr/>
        </p:nvCxnSpPr>
        <p:spPr>
          <a:xfrm flipV="1">
            <a:off x="3747614" y="2983500"/>
            <a:ext cx="0" cy="675467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A0F8971-9CF8-445E-9423-F75CDB9995CB}"/>
              </a:ext>
            </a:extLst>
          </p:cNvPr>
          <p:cNvCxnSpPr>
            <a:cxnSpLocks/>
          </p:cNvCxnSpPr>
          <p:nvPr/>
        </p:nvCxnSpPr>
        <p:spPr>
          <a:xfrm flipV="1">
            <a:off x="3752985" y="3106849"/>
            <a:ext cx="473726" cy="84101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EA9AF7E-D3B4-4A5E-9873-701255FA32A9}"/>
              </a:ext>
            </a:extLst>
          </p:cNvPr>
          <p:cNvCxnSpPr>
            <a:cxnSpLocks/>
          </p:cNvCxnSpPr>
          <p:nvPr/>
        </p:nvCxnSpPr>
        <p:spPr>
          <a:xfrm>
            <a:off x="3592666" y="2983500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E8B185EB-9B58-4742-98FC-230E8C210564}"/>
              </a:ext>
            </a:extLst>
          </p:cNvPr>
          <p:cNvSpPr txBox="1"/>
          <p:nvPr/>
        </p:nvSpPr>
        <p:spPr>
          <a:xfrm>
            <a:off x="4086443" y="3719859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lowerRadiusX</a:t>
            </a:r>
            <a:endParaRPr lang="de-DE" sz="1000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F46D557-9E95-4721-887E-43B55BDDF5E3}"/>
              </a:ext>
            </a:extLst>
          </p:cNvPr>
          <p:cNvCxnSpPr>
            <a:cxnSpLocks/>
          </p:cNvCxnSpPr>
          <p:nvPr/>
        </p:nvCxnSpPr>
        <p:spPr>
          <a:xfrm>
            <a:off x="5987222" y="3384362"/>
            <a:ext cx="232632" cy="11448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0CB7A321-9CA4-4015-9F13-58DF88CD0933}"/>
              </a:ext>
            </a:extLst>
          </p:cNvPr>
          <p:cNvSpPr txBox="1"/>
          <p:nvPr/>
        </p:nvSpPr>
        <p:spPr>
          <a:xfrm>
            <a:off x="6139506" y="3471366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/>
              <a:t>radiusY</a:t>
            </a:r>
            <a:endParaRPr lang="de-DE" sz="1000" i="1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046341-4819-42B2-BA15-03838A1202AC}"/>
              </a:ext>
            </a:extLst>
          </p:cNvPr>
          <p:cNvSpPr/>
          <p:nvPr/>
        </p:nvSpPr>
        <p:spPr>
          <a:xfrm>
            <a:off x="7843936" y="1926856"/>
            <a:ext cx="1270763" cy="1558923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0" h="1073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090A556C-24C1-43B8-8457-CD299D799C4D}"/>
              </a:ext>
            </a:extLst>
          </p:cNvPr>
          <p:cNvCxnSpPr>
            <a:cxnSpLocks/>
          </p:cNvCxnSpPr>
          <p:nvPr/>
        </p:nvCxnSpPr>
        <p:spPr>
          <a:xfrm flipV="1">
            <a:off x="7635154" y="4516584"/>
            <a:ext cx="417563" cy="6032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CEA6A6C-3351-4ADA-A5E8-31D51FFF7FD5}"/>
              </a:ext>
            </a:extLst>
          </p:cNvPr>
          <p:cNvCxnSpPr>
            <a:cxnSpLocks/>
          </p:cNvCxnSpPr>
          <p:nvPr/>
        </p:nvCxnSpPr>
        <p:spPr>
          <a:xfrm flipV="1">
            <a:off x="7635154" y="4103834"/>
            <a:ext cx="0" cy="47307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1F216A4-A5B7-4B67-9002-AAEB40B4CC8E}"/>
              </a:ext>
            </a:extLst>
          </p:cNvPr>
          <p:cNvCxnSpPr>
            <a:cxnSpLocks/>
          </p:cNvCxnSpPr>
          <p:nvPr/>
        </p:nvCxnSpPr>
        <p:spPr>
          <a:xfrm flipH="1" flipV="1">
            <a:off x="7339878" y="4386409"/>
            <a:ext cx="295275" cy="1905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4950EC8-110B-447B-B9BD-D7FF06D68C1D}"/>
                  </a:ext>
                </a:extLst>
              </p:cNvPr>
              <p:cNvSpPr txBox="1"/>
              <p:nvPr/>
            </p:nvSpPr>
            <p:spPr>
              <a:xfrm>
                <a:off x="7097817" y="4378084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4950EC8-110B-447B-B9BD-D7FF06D6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17" y="4378084"/>
                <a:ext cx="333369" cy="153888"/>
              </a:xfrm>
              <a:prstGeom prst="rect">
                <a:avLst/>
              </a:prstGeom>
              <a:blipFill>
                <a:blip r:embed="rId5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lipse 88">
            <a:extLst>
              <a:ext uri="{FF2B5EF4-FFF2-40B4-BE49-F238E27FC236}">
                <a16:creationId xmlns:a16="http://schemas.microsoft.com/office/drawing/2014/main" id="{593861AF-C957-404F-A1FA-8435E426C293}"/>
              </a:ext>
            </a:extLst>
          </p:cNvPr>
          <p:cNvSpPr/>
          <p:nvPr/>
        </p:nvSpPr>
        <p:spPr>
          <a:xfrm>
            <a:off x="7604786" y="4516584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490DDE8-D73A-43FA-8762-89AB88CBB467}"/>
                  </a:ext>
                </a:extLst>
              </p:cNvPr>
              <p:cNvSpPr txBox="1"/>
              <p:nvPr/>
            </p:nvSpPr>
            <p:spPr>
              <a:xfrm>
                <a:off x="7901216" y="4481659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490DDE8-D73A-43FA-8762-89AB88CBB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16" y="4481659"/>
                <a:ext cx="333369" cy="153888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58F03A4-292F-4E33-9294-B89AFCDC4E42}"/>
                  </a:ext>
                </a:extLst>
              </p:cNvPr>
              <p:cNvSpPr txBox="1"/>
              <p:nvPr/>
            </p:nvSpPr>
            <p:spPr>
              <a:xfrm>
                <a:off x="7635153" y="4030035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58F03A4-292F-4E33-9294-B89AFCDC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153" y="4030035"/>
                <a:ext cx="333369" cy="153888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feld 91">
            <a:extLst>
              <a:ext uri="{FF2B5EF4-FFF2-40B4-BE49-F238E27FC236}">
                <a16:creationId xmlns:a16="http://schemas.microsoft.com/office/drawing/2014/main" id="{57D289E6-AB43-4997-A2BC-66A451C0EBE6}"/>
              </a:ext>
            </a:extLst>
          </p:cNvPr>
          <p:cNvSpPr txBox="1"/>
          <p:nvPr/>
        </p:nvSpPr>
        <p:spPr>
          <a:xfrm>
            <a:off x="8268718" y="336711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deltaZ</a:t>
            </a:r>
            <a:endParaRPr lang="de-DE" sz="10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F99E0C5-2704-4499-A4B5-47DB5883FAE4}"/>
              </a:ext>
            </a:extLst>
          </p:cNvPr>
          <p:cNvSpPr txBox="1"/>
          <p:nvPr/>
        </p:nvSpPr>
        <p:spPr>
          <a:xfrm>
            <a:off x="8649606" y="391438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deltaX</a:t>
            </a:r>
            <a:endParaRPr lang="de-DE" sz="10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1A62783-68ED-4D00-B333-5EEF8B4D74E6}"/>
              </a:ext>
            </a:extLst>
          </p:cNvPr>
          <p:cNvSpPr txBox="1"/>
          <p:nvPr/>
        </p:nvSpPr>
        <p:spPr>
          <a:xfrm>
            <a:off x="7363767" y="375024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deltaY</a:t>
            </a:r>
            <a:endParaRPr lang="de-DE" sz="1000" dirty="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164BB344-B03C-4E41-B7C2-02A328E7F586}"/>
              </a:ext>
            </a:extLst>
          </p:cNvPr>
          <p:cNvSpPr/>
          <p:nvPr/>
        </p:nvSpPr>
        <p:spPr>
          <a:xfrm>
            <a:off x="8213742" y="3964003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5A7DA8BE-B3D6-4B40-9BC0-34808F36E187}"/>
              </a:ext>
            </a:extLst>
          </p:cNvPr>
          <p:cNvCxnSpPr>
            <a:cxnSpLocks/>
            <a:stCxn id="89" idx="4"/>
          </p:cNvCxnSpPr>
          <p:nvPr/>
        </p:nvCxnSpPr>
        <p:spPr>
          <a:xfrm flipV="1">
            <a:off x="7635154" y="4052888"/>
            <a:ext cx="569062" cy="52443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40978423-3118-4684-9D3F-1C510FEC9982}"/>
              </a:ext>
            </a:extLst>
          </p:cNvPr>
          <p:cNvSpPr txBox="1"/>
          <p:nvPr/>
        </p:nvSpPr>
        <p:spPr>
          <a:xfrm>
            <a:off x="7348902" y="457364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origin</a:t>
            </a:r>
            <a:endParaRPr lang="de-DE" sz="1000" dirty="0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D27ECC5E-ECEE-4906-B52F-A2FA67B98359}"/>
              </a:ext>
            </a:extLst>
          </p:cNvPr>
          <p:cNvSpPr txBox="1"/>
          <p:nvPr/>
        </p:nvSpPr>
        <p:spPr>
          <a:xfrm>
            <a:off x="1076789" y="1799308"/>
            <a:ext cx="12255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Parallelepiped</a:t>
            </a:r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default</a:t>
            </a:r>
            <a:r>
              <a:rPr lang="de-DE" sz="1100" dirty="0"/>
              <a:t> = </a:t>
            </a:r>
            <a:r>
              <a:rPr lang="de-DE" sz="1100" dirty="0" err="1"/>
              <a:t>cuboid</a:t>
            </a:r>
            <a:r>
              <a:rPr lang="de-DE" sz="1100" dirty="0"/>
              <a:t>)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B403F31-25DD-434D-8B07-F1BD2D3C9D1E}"/>
              </a:ext>
            </a:extLst>
          </p:cNvPr>
          <p:cNvSpPr txBox="1"/>
          <p:nvPr/>
        </p:nvSpPr>
        <p:spPr>
          <a:xfrm>
            <a:off x="3073805" y="1785597"/>
            <a:ext cx="126829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Frustum</a:t>
            </a:r>
            <a:endParaRPr lang="de-DE" sz="14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default</a:t>
            </a:r>
            <a:r>
              <a:rPr lang="de-DE" sz="1100" dirty="0"/>
              <a:t> = </a:t>
            </a:r>
            <a:r>
              <a:rPr lang="de-DE" sz="1100" dirty="0" err="1"/>
              <a:t>cylinder</a:t>
            </a:r>
            <a:r>
              <a:rPr lang="de-DE" sz="1100" dirty="0"/>
              <a:t>)</a:t>
            </a:r>
          </a:p>
          <a:p>
            <a:pPr algn="ctr"/>
            <a:endParaRPr lang="de-DE" sz="14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29880EA2-D5B0-4E76-AB69-FB4854938625}"/>
              </a:ext>
            </a:extLst>
          </p:cNvPr>
          <p:cNvSpPr txBox="1"/>
          <p:nvPr/>
        </p:nvSpPr>
        <p:spPr>
          <a:xfrm>
            <a:off x="5591292" y="1789586"/>
            <a:ext cx="792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Ellipsoid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3FC3124-E3F5-4706-917B-7A363E2AB920}"/>
              </a:ext>
            </a:extLst>
          </p:cNvPr>
          <p:cNvSpPr txBox="1"/>
          <p:nvPr/>
        </p:nvSpPr>
        <p:spPr>
          <a:xfrm>
            <a:off x="7889246" y="1789586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boundingBox</a:t>
            </a:r>
            <a:endParaRPr lang="de-DE" sz="1400" dirty="0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51A8C19-6C68-4EC6-B850-F26C921C3DA8}"/>
              </a:ext>
            </a:extLst>
          </p:cNvPr>
          <p:cNvCxnSpPr>
            <a:cxnSpLocks/>
          </p:cNvCxnSpPr>
          <p:nvPr/>
        </p:nvCxnSpPr>
        <p:spPr>
          <a:xfrm flipV="1">
            <a:off x="8246516" y="3854042"/>
            <a:ext cx="1146111" cy="17165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30939F87-2225-41F0-82EE-162660C96F63}"/>
              </a:ext>
            </a:extLst>
          </p:cNvPr>
          <p:cNvCxnSpPr>
            <a:cxnSpLocks/>
          </p:cNvCxnSpPr>
          <p:nvPr/>
        </p:nvCxnSpPr>
        <p:spPr>
          <a:xfrm flipV="1">
            <a:off x="8244110" y="3011101"/>
            <a:ext cx="5322" cy="10136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EF668D3C-FBD1-4313-98C6-07DF5C00001D}"/>
              </a:ext>
            </a:extLst>
          </p:cNvPr>
          <p:cNvCxnSpPr>
            <a:cxnSpLocks/>
          </p:cNvCxnSpPr>
          <p:nvPr/>
        </p:nvCxnSpPr>
        <p:spPr>
          <a:xfrm flipH="1" flipV="1">
            <a:off x="7566182" y="3595522"/>
            <a:ext cx="668404" cy="4301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7D086C-52B5-4428-9051-ABC62F75A32C}"/>
                  </a:ext>
                </a:extLst>
              </p:cNvPr>
              <p:cNvSpPr txBox="1"/>
              <p:nvPr/>
            </p:nvSpPr>
            <p:spPr>
              <a:xfrm rot="21076678">
                <a:off x="1724851" y="3714294"/>
                <a:ext cx="6684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000" b="0" i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1000" dirty="0"/>
                  <a:t>  </a:t>
                </a: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7D086C-52B5-4428-9051-ABC62F75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76678">
                <a:off x="1724851" y="3714294"/>
                <a:ext cx="668404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E4FDA6EF-2D9D-45A6-B8FE-2FF9D713D2E5}"/>
                  </a:ext>
                </a:extLst>
              </p:cNvPr>
              <p:cNvSpPr txBox="1"/>
              <p:nvPr/>
            </p:nvSpPr>
            <p:spPr>
              <a:xfrm>
                <a:off x="284968" y="3207706"/>
                <a:ext cx="3177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000" b="0" i="0" dirty="0" smtClean="0">
                          <a:latin typeface="Cambria Math" panose="02040503050406030204" pitchFamily="18" charset="0"/>
                        </a:rPr>
                        <m:t>height</m:t>
                      </m:r>
                      <m:r>
                        <a:rPr lang="de-DE" sz="1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E4FDA6EF-2D9D-45A6-B8FE-2FF9D713D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8" y="3207706"/>
                <a:ext cx="317720" cy="246221"/>
              </a:xfrm>
              <a:prstGeom prst="rect">
                <a:avLst/>
              </a:prstGeom>
              <a:blipFill>
                <a:blip r:embed="rId15"/>
                <a:stretch>
                  <a:fillRect r="-84615" b="-24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4BA49B0-2D85-4606-970B-006B32EBC569}"/>
                  </a:ext>
                </a:extLst>
              </p:cNvPr>
              <p:cNvSpPr txBox="1"/>
              <p:nvPr/>
            </p:nvSpPr>
            <p:spPr>
              <a:xfrm>
                <a:off x="445734" y="3658967"/>
                <a:ext cx="6497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000" b="0" i="0" smtClean="0">
                          <a:latin typeface="Cambria Math" panose="02040503050406030204" pitchFamily="18" charset="0"/>
                        </a:rPr>
                        <m:t>width</m:t>
                      </m:r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4BA49B0-2D85-4606-970B-006B32EBC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4" y="3658967"/>
                <a:ext cx="649745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50F8FB91-549B-40C9-8341-95BD005A5C8B}"/>
              </a:ext>
            </a:extLst>
          </p:cNvPr>
          <p:cNvCxnSpPr>
            <a:cxnSpLocks/>
          </p:cNvCxnSpPr>
          <p:nvPr/>
        </p:nvCxnSpPr>
        <p:spPr>
          <a:xfrm flipH="1">
            <a:off x="1344242" y="3663839"/>
            <a:ext cx="1163214" cy="17356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D5F779E-4713-4D0A-AB90-4977DA8DC096}"/>
              </a:ext>
            </a:extLst>
          </p:cNvPr>
          <p:cNvCxnSpPr>
            <a:cxnSpLocks/>
          </p:cNvCxnSpPr>
          <p:nvPr/>
        </p:nvCxnSpPr>
        <p:spPr>
          <a:xfrm>
            <a:off x="860425" y="3598029"/>
            <a:ext cx="343015" cy="21256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B9EC778E-3352-436C-B188-42866A6B2CAC}"/>
              </a:ext>
            </a:extLst>
          </p:cNvPr>
          <p:cNvCxnSpPr>
            <a:cxnSpLocks/>
          </p:cNvCxnSpPr>
          <p:nvPr/>
        </p:nvCxnSpPr>
        <p:spPr>
          <a:xfrm flipV="1">
            <a:off x="853181" y="3040887"/>
            <a:ext cx="0" cy="51448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A133499-7F4D-401D-ACDD-9D4E2E8EE369}"/>
              </a:ext>
            </a:extLst>
          </p:cNvPr>
          <p:cNvCxnSpPr>
            <a:cxnSpLocks/>
          </p:cNvCxnSpPr>
          <p:nvPr/>
        </p:nvCxnSpPr>
        <p:spPr>
          <a:xfrm flipH="1" flipV="1">
            <a:off x="1671304" y="3574093"/>
            <a:ext cx="183127" cy="102336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50C0D412-05BD-4B31-982C-EED9D5569CF8}"/>
              </a:ext>
            </a:extLst>
          </p:cNvPr>
          <p:cNvCxnSpPr>
            <a:cxnSpLocks/>
          </p:cNvCxnSpPr>
          <p:nvPr/>
        </p:nvCxnSpPr>
        <p:spPr>
          <a:xfrm flipH="1">
            <a:off x="1112156" y="3572671"/>
            <a:ext cx="558765" cy="91168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DEF293A-18F2-4667-AD57-40005353CB6C}"/>
              </a:ext>
            </a:extLst>
          </p:cNvPr>
          <p:cNvCxnSpPr>
            <a:cxnSpLocks/>
          </p:cNvCxnSpPr>
          <p:nvPr/>
        </p:nvCxnSpPr>
        <p:spPr>
          <a:xfrm flipV="1">
            <a:off x="1670920" y="3335184"/>
            <a:ext cx="0" cy="237487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9E5451A-4594-485A-B228-45AE12D1A562}"/>
              </a:ext>
            </a:extLst>
          </p:cNvPr>
          <p:cNvGrpSpPr/>
          <p:nvPr/>
        </p:nvGrpSpPr>
        <p:grpSpPr>
          <a:xfrm>
            <a:off x="1141050" y="2698109"/>
            <a:ext cx="1142267" cy="711873"/>
            <a:chOff x="1141050" y="2698109"/>
            <a:chExt cx="1142267" cy="711873"/>
          </a:xfrm>
        </p:grpSpPr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DE78D3D-4F93-483B-A1C3-E403633D7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0206" y="3267019"/>
              <a:ext cx="417563" cy="6032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A935FC01-3AFB-47EB-AD77-A9FB9543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0206" y="2854269"/>
              <a:ext cx="0" cy="47307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0191FBAA-606F-4F3A-A142-ED3B6FAD3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4930" y="3136844"/>
              <a:ext cx="295275" cy="19050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802209C-1AD8-4823-B27E-CFFAD01F1DDF}"/>
                    </a:ext>
                  </a:extLst>
                </p:cNvPr>
                <p:cNvSpPr txBox="1"/>
                <p:nvPr/>
              </p:nvSpPr>
              <p:spPr>
                <a:xfrm>
                  <a:off x="1141050" y="3033440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802209C-1AD8-4823-B27E-CFFAD01F1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050" y="3033440"/>
                  <a:ext cx="333369" cy="153888"/>
                </a:xfrm>
                <a:prstGeom prst="rect">
                  <a:avLst/>
                </a:prstGeom>
                <a:blipFill>
                  <a:blip r:embed="rId17"/>
                  <a:stretch>
                    <a:fillRect b="-2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1E5ACAB-0A7E-4B63-9041-A2CCEEBEFC42}"/>
                </a:ext>
              </a:extLst>
            </p:cNvPr>
            <p:cNvSpPr/>
            <p:nvPr/>
          </p:nvSpPr>
          <p:spPr>
            <a:xfrm>
              <a:off x="1639838" y="3267019"/>
              <a:ext cx="60736" cy="6073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isometricOffAxis1Top"/>
              <a:lightRig rig="threePt" dir="t"/>
            </a:scene3d>
            <a:sp3d>
              <a:bevelT w="30480" h="30480"/>
              <a:bevelB w="30480" h="304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32379D3-D776-4EC3-9B88-11D8612F6E83}"/>
                    </a:ext>
                  </a:extLst>
                </p:cNvPr>
                <p:cNvSpPr txBox="1"/>
                <p:nvPr/>
              </p:nvSpPr>
              <p:spPr>
                <a:xfrm>
                  <a:off x="1949948" y="3256094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32379D3-D776-4EC3-9B88-11D8612F6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948" y="3256094"/>
                  <a:ext cx="333369" cy="153888"/>
                </a:xfrm>
                <a:prstGeom prst="rect">
                  <a:avLst/>
                </a:prstGeom>
                <a:blipFill>
                  <a:blip r:embed="rId1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B0953C6D-1B61-4364-93CB-ACDEE50C1FA8}"/>
                    </a:ext>
                  </a:extLst>
                </p:cNvPr>
                <p:cNvSpPr txBox="1"/>
                <p:nvPr/>
              </p:nvSpPr>
              <p:spPr>
                <a:xfrm>
                  <a:off x="1608327" y="2698109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B0953C6D-1B61-4364-93CB-ACDEE50C1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8327" y="2698109"/>
                  <a:ext cx="333369" cy="15388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2EB64939-86DC-40E4-8327-BB34009EF89B}"/>
                  </a:ext>
                </a:extLst>
              </p:cNvPr>
              <p:cNvSpPr txBox="1"/>
              <p:nvPr/>
            </p:nvSpPr>
            <p:spPr>
              <a:xfrm rot="21023404">
                <a:off x="1196384" y="3438321"/>
                <a:ext cx="6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2EB64939-86DC-40E4-8327-BB34009EF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3404">
                <a:off x="1196384" y="3438321"/>
                <a:ext cx="668404" cy="215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FCCCDA2D-0BC1-48C4-9BBE-865CBB702DAF}"/>
                  </a:ext>
                </a:extLst>
              </p:cNvPr>
              <p:cNvSpPr txBox="1"/>
              <p:nvPr/>
            </p:nvSpPr>
            <p:spPr>
              <a:xfrm rot="1732454">
                <a:off x="1607832" y="3550953"/>
                <a:ext cx="6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 xmlns="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FCCCDA2D-0BC1-48C4-9BBE-865CBB702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454">
                <a:off x="1607832" y="3550953"/>
                <a:ext cx="668404" cy="215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3A125EDA-5441-4BF0-8BE1-F58E6E0A022A}"/>
                  </a:ext>
                </a:extLst>
              </p:cNvPr>
              <p:cNvSpPr txBox="1"/>
              <p:nvPr/>
            </p:nvSpPr>
            <p:spPr>
              <a:xfrm>
                <a:off x="1372158" y="3337344"/>
                <a:ext cx="3728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 xmlns="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3A125EDA-5441-4BF0-8BE1-F58E6E0A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58" y="3337344"/>
                <a:ext cx="372899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B59F86DB-9BAA-4CF2-ACAD-B191F6335335}"/>
              </a:ext>
            </a:extLst>
          </p:cNvPr>
          <p:cNvCxnSpPr>
            <a:cxnSpLocks/>
          </p:cNvCxnSpPr>
          <p:nvPr/>
        </p:nvCxnSpPr>
        <p:spPr>
          <a:xfrm flipH="1" flipV="1">
            <a:off x="3795840" y="3334057"/>
            <a:ext cx="1" cy="324911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5FE1D8E3-61D4-4FFE-AF53-C92B92D88599}"/>
              </a:ext>
            </a:extLst>
          </p:cNvPr>
          <p:cNvSpPr/>
          <p:nvPr/>
        </p:nvSpPr>
        <p:spPr>
          <a:xfrm>
            <a:off x="3674295" y="3273321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1EE502A7-A8DD-4C80-856E-888992E2FFEF}"/>
                  </a:ext>
                </a:extLst>
              </p:cNvPr>
              <p:cNvSpPr txBox="1"/>
              <p:nvPr/>
            </p:nvSpPr>
            <p:spPr>
              <a:xfrm>
                <a:off x="3745333" y="3330101"/>
                <a:ext cx="3728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1EE502A7-A8DD-4C80-856E-888992E2F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333" y="3330101"/>
                <a:ext cx="372899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feld 76">
            <a:extLst>
              <a:ext uri="{FF2B5EF4-FFF2-40B4-BE49-F238E27FC236}">
                <a16:creationId xmlns:a16="http://schemas.microsoft.com/office/drawing/2014/main" id="{C1354CED-DB87-4C04-805C-D2A5F00E90FB}"/>
              </a:ext>
            </a:extLst>
          </p:cNvPr>
          <p:cNvSpPr txBox="1"/>
          <p:nvPr/>
        </p:nvSpPr>
        <p:spPr>
          <a:xfrm>
            <a:off x="2856953" y="4112751"/>
            <a:ext cx="18004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err="1"/>
              <a:t>italic</a:t>
            </a:r>
            <a:r>
              <a:rPr lang="de-DE" sz="800" dirty="0"/>
              <a:t>: optional, </a:t>
            </a:r>
            <a:r>
              <a:rPr lang="de-DE" sz="800" dirty="0" err="1"/>
              <a:t>default</a:t>
            </a:r>
            <a:r>
              <a:rPr lang="de-DE" sz="800" dirty="0"/>
              <a:t> = </a:t>
            </a:r>
            <a:r>
              <a:rPr lang="de-DE" sz="800" dirty="0" err="1"/>
              <a:t>lowerRadiusX</a:t>
            </a:r>
            <a:endParaRPr lang="de-DE" sz="800" dirty="0"/>
          </a:p>
        </p:txBody>
      </p:sp>
      <p:sp>
        <p:nvSpPr>
          <p:cNvPr id="2" name="Bogen 1">
            <a:extLst>
              <a:ext uri="{FF2B5EF4-FFF2-40B4-BE49-F238E27FC236}">
                <a16:creationId xmlns:a16="http://schemas.microsoft.com/office/drawing/2014/main" id="{D8E1D9E2-284E-485C-80F7-B14E5ED3DA5D}"/>
              </a:ext>
            </a:extLst>
          </p:cNvPr>
          <p:cNvSpPr/>
          <p:nvPr/>
        </p:nvSpPr>
        <p:spPr>
          <a:xfrm>
            <a:off x="1186269" y="3664569"/>
            <a:ext cx="168553" cy="17356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Bogen 80">
            <a:extLst>
              <a:ext uri="{FF2B5EF4-FFF2-40B4-BE49-F238E27FC236}">
                <a16:creationId xmlns:a16="http://schemas.microsoft.com/office/drawing/2014/main" id="{9F71A2D0-EA5C-42E3-AE8A-B7BA778B3A14}"/>
              </a:ext>
            </a:extLst>
          </p:cNvPr>
          <p:cNvSpPr/>
          <p:nvPr/>
        </p:nvSpPr>
        <p:spPr>
          <a:xfrm rot="16200000">
            <a:off x="1205647" y="3645032"/>
            <a:ext cx="128118" cy="14511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Bogen 100">
            <a:extLst>
              <a:ext uri="{FF2B5EF4-FFF2-40B4-BE49-F238E27FC236}">
                <a16:creationId xmlns:a16="http://schemas.microsoft.com/office/drawing/2014/main" id="{AE50A855-2631-4F80-8439-77FC400F8082}"/>
              </a:ext>
            </a:extLst>
          </p:cNvPr>
          <p:cNvSpPr/>
          <p:nvPr/>
        </p:nvSpPr>
        <p:spPr>
          <a:xfrm rot="19794391">
            <a:off x="1166619" y="3715299"/>
            <a:ext cx="166708" cy="151621"/>
          </a:xfrm>
          <a:prstGeom prst="arc">
            <a:avLst>
              <a:gd name="adj1" fmla="val 16200000"/>
              <a:gd name="adj2" fmla="val 424355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377F449C-B09D-4D74-ACB2-13F26B87E08E}"/>
                  </a:ext>
                </a:extLst>
              </p:cNvPr>
              <p:cNvSpPr txBox="1"/>
              <p:nvPr/>
            </p:nvSpPr>
            <p:spPr>
              <a:xfrm>
                <a:off x="935560" y="3804515"/>
                <a:ext cx="2454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377F449C-B09D-4D74-ACB2-13F26B87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60" y="3804515"/>
                <a:ext cx="245427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49294AE3-4B18-4463-A2B0-CADC05F11181}"/>
                  </a:ext>
                </a:extLst>
              </p:cNvPr>
              <p:cNvSpPr txBox="1"/>
              <p:nvPr/>
            </p:nvSpPr>
            <p:spPr>
              <a:xfrm>
                <a:off x="1183077" y="3810591"/>
                <a:ext cx="2454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49294AE3-4B18-4463-A2B0-CADC05F1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77" y="3810591"/>
                <a:ext cx="245427" cy="246221"/>
              </a:xfrm>
              <a:prstGeom prst="rect">
                <a:avLst/>
              </a:prstGeom>
              <a:blipFill>
                <a:blip r:embed="rId2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FCE88090-73CA-4BE6-BC1F-D5BA0C0168CF}"/>
                  </a:ext>
                </a:extLst>
              </p:cNvPr>
              <p:cNvSpPr txBox="1"/>
              <p:nvPr/>
            </p:nvSpPr>
            <p:spPr>
              <a:xfrm>
                <a:off x="1059834" y="3798254"/>
                <a:ext cx="2454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FCE88090-73CA-4BE6-BC1F-D5BA0C016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34" y="3798254"/>
                <a:ext cx="245427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F733CECF-C906-4433-908A-0C517CEC7CB6}"/>
              </a:ext>
            </a:extLst>
          </p:cNvPr>
          <p:cNvSpPr/>
          <p:nvPr/>
        </p:nvSpPr>
        <p:spPr>
          <a:xfrm>
            <a:off x="1062348" y="3675841"/>
            <a:ext cx="144946" cy="212740"/>
          </a:xfrm>
          <a:custGeom>
            <a:avLst/>
            <a:gdLst>
              <a:gd name="connsiteX0" fmla="*/ 140494 w 140494"/>
              <a:gd name="connsiteY0" fmla="*/ 0 h 211931"/>
              <a:gd name="connsiteX1" fmla="*/ 0 w 140494"/>
              <a:gd name="connsiteY1" fmla="*/ 211931 h 211931"/>
              <a:gd name="connsiteX0" fmla="*/ 140494 w 140494"/>
              <a:gd name="connsiteY0" fmla="*/ 740 h 212671"/>
              <a:gd name="connsiteX1" fmla="*/ 0 w 140494"/>
              <a:gd name="connsiteY1" fmla="*/ 212671 h 212671"/>
              <a:gd name="connsiteX0" fmla="*/ 144946 w 144946"/>
              <a:gd name="connsiteY0" fmla="*/ 809 h 212740"/>
              <a:gd name="connsiteX1" fmla="*/ 4452 w 144946"/>
              <a:gd name="connsiteY1" fmla="*/ 212740 h 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946" h="212740">
                <a:moveTo>
                  <a:pt x="144946" y="809"/>
                </a:moveTo>
                <a:cubicBezTo>
                  <a:pt x="-11422" y="-11891"/>
                  <a:pt x="-5867" y="127808"/>
                  <a:pt x="4452" y="212740"/>
                </a:cubicBezTo>
              </a:path>
            </a:pathLst>
          </a:cu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2157B9B0-F548-47A0-94DE-E7E9FCE6A4BF}"/>
              </a:ext>
            </a:extLst>
          </p:cNvPr>
          <p:cNvSpPr/>
          <p:nvPr/>
        </p:nvSpPr>
        <p:spPr>
          <a:xfrm>
            <a:off x="1323052" y="3684177"/>
            <a:ext cx="72028" cy="185737"/>
          </a:xfrm>
          <a:custGeom>
            <a:avLst/>
            <a:gdLst>
              <a:gd name="connsiteX0" fmla="*/ 140494 w 140494"/>
              <a:gd name="connsiteY0" fmla="*/ 0 h 211931"/>
              <a:gd name="connsiteX1" fmla="*/ 0 w 140494"/>
              <a:gd name="connsiteY1" fmla="*/ 211931 h 211931"/>
              <a:gd name="connsiteX0" fmla="*/ 140494 w 140494"/>
              <a:gd name="connsiteY0" fmla="*/ 740 h 212671"/>
              <a:gd name="connsiteX1" fmla="*/ 0 w 140494"/>
              <a:gd name="connsiteY1" fmla="*/ 212671 h 212671"/>
              <a:gd name="connsiteX0" fmla="*/ 144946 w 144946"/>
              <a:gd name="connsiteY0" fmla="*/ 809 h 212740"/>
              <a:gd name="connsiteX1" fmla="*/ 4452 w 144946"/>
              <a:gd name="connsiteY1" fmla="*/ 212740 h 212740"/>
              <a:gd name="connsiteX0" fmla="*/ 73177 w 73177"/>
              <a:gd name="connsiteY0" fmla="*/ 980 h 186717"/>
              <a:gd name="connsiteX1" fmla="*/ 68414 w 73177"/>
              <a:gd name="connsiteY1" fmla="*/ 186717 h 186717"/>
              <a:gd name="connsiteX0" fmla="*/ 5211 w 72028"/>
              <a:gd name="connsiteY0" fmla="*/ 0 h 185737"/>
              <a:gd name="connsiteX1" fmla="*/ 448 w 72028"/>
              <a:gd name="connsiteY1" fmla="*/ 185737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28" h="185737">
                <a:moveTo>
                  <a:pt x="5211" y="0"/>
                </a:moveTo>
                <a:cubicBezTo>
                  <a:pt x="163168" y="1588"/>
                  <a:pt x="-9871" y="100805"/>
                  <a:pt x="448" y="185737"/>
                </a:cubicBezTo>
              </a:path>
            </a:pathLst>
          </a:cu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reihandform: Form 119">
            <a:extLst>
              <a:ext uri="{FF2B5EF4-FFF2-40B4-BE49-F238E27FC236}">
                <a16:creationId xmlns:a16="http://schemas.microsoft.com/office/drawing/2014/main" id="{5B1D8C7D-2564-4E6B-A638-C4DFB1D9660B}"/>
              </a:ext>
            </a:extLst>
          </p:cNvPr>
          <p:cNvSpPr/>
          <p:nvPr/>
        </p:nvSpPr>
        <p:spPr>
          <a:xfrm>
            <a:off x="1194377" y="3735778"/>
            <a:ext cx="107232" cy="147637"/>
          </a:xfrm>
          <a:custGeom>
            <a:avLst/>
            <a:gdLst>
              <a:gd name="connsiteX0" fmla="*/ 140494 w 140494"/>
              <a:gd name="connsiteY0" fmla="*/ 0 h 211931"/>
              <a:gd name="connsiteX1" fmla="*/ 0 w 140494"/>
              <a:gd name="connsiteY1" fmla="*/ 211931 h 211931"/>
              <a:gd name="connsiteX0" fmla="*/ 140494 w 140494"/>
              <a:gd name="connsiteY0" fmla="*/ 740 h 212671"/>
              <a:gd name="connsiteX1" fmla="*/ 0 w 140494"/>
              <a:gd name="connsiteY1" fmla="*/ 212671 h 212671"/>
              <a:gd name="connsiteX0" fmla="*/ 144946 w 144946"/>
              <a:gd name="connsiteY0" fmla="*/ 809 h 212740"/>
              <a:gd name="connsiteX1" fmla="*/ 4452 w 144946"/>
              <a:gd name="connsiteY1" fmla="*/ 212740 h 212740"/>
              <a:gd name="connsiteX0" fmla="*/ 119017 w 119017"/>
              <a:gd name="connsiteY0" fmla="*/ 1404 h 149041"/>
              <a:gd name="connsiteX1" fmla="*/ 11860 w 119017"/>
              <a:gd name="connsiteY1" fmla="*/ 149041 h 149041"/>
              <a:gd name="connsiteX0" fmla="*/ 107861 w 107861"/>
              <a:gd name="connsiteY0" fmla="*/ 0 h 147637"/>
              <a:gd name="connsiteX1" fmla="*/ 704 w 107861"/>
              <a:gd name="connsiteY1" fmla="*/ 147637 h 147637"/>
              <a:gd name="connsiteX0" fmla="*/ 107232 w 107232"/>
              <a:gd name="connsiteY0" fmla="*/ 0 h 147637"/>
              <a:gd name="connsiteX1" fmla="*/ 75 w 107232"/>
              <a:gd name="connsiteY1" fmla="*/ 147637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232" h="147637">
                <a:moveTo>
                  <a:pt x="107232" y="0"/>
                </a:moveTo>
                <a:cubicBezTo>
                  <a:pt x="96121" y="80169"/>
                  <a:pt x="-3100" y="69849"/>
                  <a:pt x="75" y="147637"/>
                </a:cubicBezTo>
              </a:path>
            </a:pathLst>
          </a:cu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0E30ABA-663F-41E6-B297-F82455636885}"/>
              </a:ext>
            </a:extLst>
          </p:cNvPr>
          <p:cNvSpPr txBox="1"/>
          <p:nvPr/>
        </p:nvSpPr>
        <p:spPr>
          <a:xfrm>
            <a:off x="883600" y="3973624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optional, </a:t>
            </a:r>
            <a:r>
              <a:rPr lang="de-DE" sz="800" dirty="0" err="1"/>
              <a:t>default</a:t>
            </a:r>
            <a:r>
              <a:rPr lang="de-DE" sz="800" dirty="0"/>
              <a:t> = 90°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7858CAB-2B3A-4F97-85A7-A76E19B100E3}"/>
              </a:ext>
            </a:extLst>
          </p:cNvPr>
          <p:cNvCxnSpPr>
            <a:cxnSpLocks/>
          </p:cNvCxnSpPr>
          <p:nvPr/>
        </p:nvCxnSpPr>
        <p:spPr>
          <a:xfrm flipH="1">
            <a:off x="5394922" y="3389553"/>
            <a:ext cx="579148" cy="12517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8BF809FE-920B-4E76-8ED5-F84827CC6936}"/>
              </a:ext>
            </a:extLst>
          </p:cNvPr>
          <p:cNvSpPr txBox="1"/>
          <p:nvPr/>
        </p:nvSpPr>
        <p:spPr>
          <a:xfrm>
            <a:off x="4900121" y="3458023"/>
            <a:ext cx="570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radiusX</a:t>
            </a:r>
            <a:endParaRPr lang="de-DE" sz="1000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40F4E3B2-C32A-45FF-982D-36C6318C7DF4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5991365" y="3388147"/>
            <a:ext cx="8557" cy="49526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675FD27B-7969-4CDF-94AE-B026B05E3AEC}"/>
              </a:ext>
            </a:extLst>
          </p:cNvPr>
          <p:cNvSpPr txBox="1"/>
          <p:nvPr/>
        </p:nvSpPr>
        <p:spPr>
          <a:xfrm>
            <a:off x="5873445" y="3861421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/>
              <a:t>radiusZ</a:t>
            </a:r>
            <a:endParaRPr lang="de-DE" sz="1000" i="1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F9EFF71-0DB8-45BE-9FB1-31905E88CB9F}"/>
              </a:ext>
            </a:extLst>
          </p:cNvPr>
          <p:cNvSpPr/>
          <p:nvPr/>
        </p:nvSpPr>
        <p:spPr>
          <a:xfrm>
            <a:off x="5960997" y="3327411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E3B88E4-7774-49B3-8AD1-A42DE27470F4}"/>
              </a:ext>
            </a:extLst>
          </p:cNvPr>
          <p:cNvSpPr txBox="1"/>
          <p:nvPr/>
        </p:nvSpPr>
        <p:spPr>
          <a:xfrm>
            <a:off x="5425344" y="4105171"/>
            <a:ext cx="12795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err="1"/>
              <a:t>italic</a:t>
            </a:r>
            <a:r>
              <a:rPr lang="de-DE" sz="800" dirty="0"/>
              <a:t>: optional, </a:t>
            </a:r>
            <a:r>
              <a:rPr lang="de-DE" sz="800" dirty="0" err="1"/>
              <a:t>default</a:t>
            </a:r>
            <a:r>
              <a:rPr lang="de-DE" sz="800" dirty="0"/>
              <a:t> = a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18A43B16-E7F6-418E-9E24-FF125F9E36C7}"/>
              </a:ext>
            </a:extLst>
          </p:cNvPr>
          <p:cNvCxnSpPr>
            <a:cxnSpLocks/>
          </p:cNvCxnSpPr>
          <p:nvPr/>
        </p:nvCxnSpPr>
        <p:spPr>
          <a:xfrm flipH="1" flipV="1">
            <a:off x="3529013" y="3504576"/>
            <a:ext cx="177223" cy="148943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21AF3ABE-0033-4106-A26F-3741BB05841B}"/>
              </a:ext>
            </a:extLst>
          </p:cNvPr>
          <p:cNvSpPr txBox="1"/>
          <p:nvPr/>
        </p:nvSpPr>
        <p:spPr>
          <a:xfrm>
            <a:off x="2745576" y="3297493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/>
              <a:t>lowerRadiusY</a:t>
            </a:r>
            <a:endParaRPr lang="de-DE" sz="1000" i="1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01BC262C-4D1C-4DA0-BC11-B066D006BDA1}"/>
              </a:ext>
            </a:extLst>
          </p:cNvPr>
          <p:cNvCxnSpPr>
            <a:cxnSpLocks/>
          </p:cNvCxnSpPr>
          <p:nvPr/>
        </p:nvCxnSpPr>
        <p:spPr>
          <a:xfrm flipH="1" flipV="1">
            <a:off x="3621161" y="2891036"/>
            <a:ext cx="79832" cy="79614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296E9209-922E-44E8-894F-35FFF4E818ED}"/>
              </a:ext>
            </a:extLst>
          </p:cNvPr>
          <p:cNvSpPr txBox="1"/>
          <p:nvPr/>
        </p:nvSpPr>
        <p:spPr>
          <a:xfrm>
            <a:off x="2803753" y="2658389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/>
              <a:t>upperRadiusY</a:t>
            </a:r>
            <a:endParaRPr lang="de-DE" sz="1000" i="1" dirty="0"/>
          </a:p>
        </p:txBody>
      </p: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00CE2FFC-E093-4FEB-A7CB-EB6BC624F79C}"/>
              </a:ext>
            </a:extLst>
          </p:cNvPr>
          <p:cNvCxnSpPr>
            <a:cxnSpLocks/>
          </p:cNvCxnSpPr>
          <p:nvPr/>
        </p:nvCxnSpPr>
        <p:spPr>
          <a:xfrm flipH="1" flipV="1">
            <a:off x="3403586" y="3114907"/>
            <a:ext cx="298979" cy="21808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3480E126-E2E9-4A61-9915-76253302E1C0}"/>
              </a:ext>
            </a:extLst>
          </p:cNvPr>
          <p:cNvSpPr txBox="1"/>
          <p:nvPr/>
        </p:nvSpPr>
        <p:spPr>
          <a:xfrm>
            <a:off x="8310290" y="4342811"/>
            <a:ext cx="1252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i="1" dirty="0"/>
              <a:t>Note: </a:t>
            </a:r>
            <a:r>
              <a:rPr lang="en-US" sz="800" i="1" dirty="0"/>
              <a:t>A bounding box must not be interpreted as a solid body and therefore cannot be used to determine the mass.</a:t>
            </a:r>
            <a:endParaRPr lang="de-DE" sz="800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88638F8D-437D-4D3F-B35A-2EE9CB9036A6}"/>
              </a:ext>
            </a:extLst>
          </p:cNvPr>
          <p:cNvSpPr/>
          <p:nvPr/>
        </p:nvSpPr>
        <p:spPr>
          <a:xfrm>
            <a:off x="3123560" y="3488942"/>
            <a:ext cx="1161291" cy="337083"/>
          </a:xfrm>
          <a:prstGeom prst="ellipse">
            <a:avLst/>
          </a:prstGeom>
          <a:noFill/>
          <a:ln w="9525">
            <a:solidFill>
              <a:srgbClr val="26262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80656F27-F183-48E6-8C44-191BD331A5BB}"/>
              </a:ext>
            </a:extLst>
          </p:cNvPr>
          <p:cNvSpPr/>
          <p:nvPr/>
        </p:nvSpPr>
        <p:spPr>
          <a:xfrm>
            <a:off x="3362385" y="2883960"/>
            <a:ext cx="688743" cy="214750"/>
          </a:xfrm>
          <a:prstGeom prst="ellipse">
            <a:avLst/>
          </a:prstGeom>
          <a:noFill/>
          <a:ln w="9525">
            <a:solidFill>
              <a:srgbClr val="26262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F9780173-762D-43E1-B9CF-7A517052D2C8}"/>
              </a:ext>
            </a:extLst>
          </p:cNvPr>
          <p:cNvSpPr/>
          <p:nvPr/>
        </p:nvSpPr>
        <p:spPr>
          <a:xfrm rot="20985427">
            <a:off x="5373244" y="3218065"/>
            <a:ext cx="1232431" cy="337083"/>
          </a:xfrm>
          <a:prstGeom prst="ellipse">
            <a:avLst/>
          </a:prstGeom>
          <a:noFill/>
          <a:ln w="9525">
            <a:solidFill>
              <a:srgbClr val="26262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3EF0CB6-3562-4DBE-9361-E2B1E84846D4}"/>
              </a:ext>
            </a:extLst>
          </p:cNvPr>
          <p:cNvSpPr/>
          <p:nvPr/>
        </p:nvSpPr>
        <p:spPr>
          <a:xfrm rot="16200000">
            <a:off x="5456180" y="3121665"/>
            <a:ext cx="1071371" cy="452125"/>
          </a:xfrm>
          <a:prstGeom prst="ellipse">
            <a:avLst/>
          </a:prstGeom>
          <a:noFill/>
          <a:ln w="9525">
            <a:solidFill>
              <a:srgbClr val="26262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59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44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130</cp:revision>
  <dcterms:created xsi:type="dcterms:W3CDTF">2023-11-13T08:54:51Z</dcterms:created>
  <dcterms:modified xsi:type="dcterms:W3CDTF">2024-11-25T13:07:06Z</dcterms:modified>
</cp:coreProperties>
</file>