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ACB583-EEA7-4BC9-AE7C-3A3337EDA551}">
  <a:tblStyle styleId="{C7ACB583-EEA7-4BC9-AE7C-3A3337EDA5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811e583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f811e583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811e58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811e58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811e583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811e583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811e583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811e583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811e583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f811e583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811e58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811e58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811e583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811e583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811e583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f811e583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811e583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811e583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811e583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811e583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d9c10068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d9c1006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811e583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811e583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f811e583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f811e58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f811e5838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f811e583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811e5838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811e583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c2ce429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c2ce429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c2ce429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c2ce429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c2ce429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c2ce429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c2ce429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c2ce429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f811e5838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f811e583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c2ce429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c2ce429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c2ce42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c2ce42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811e5838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f811e5838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c2ce429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c2ce429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c2ce429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c2ce429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811e583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811e58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c2ce429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c2ce429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811e583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811e583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811e583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811e583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811e58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811e58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811e583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811e583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in.ufpe.br/~pglj2/mpmanager/#" TargetMode="External"/><Relationship Id="rId4" Type="http://schemas.openxmlformats.org/officeDocument/2006/relationships/hyperlink" Target="http://www.cin.ufpe.br/~pglj2/mpmanager/#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7583" y="679825"/>
            <a:ext cx="8520600" cy="15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NO.Q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575" y="2211870"/>
            <a:ext cx="85206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Sistema de realização de pedido em restaurantes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05225" y="3501675"/>
            <a:ext cx="87477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Augusto César Bulhões - acab2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Danilo Lima Ribeiro - dlr4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João Adherval Carvalho de Barros - jacb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Luiz </a:t>
            </a:r>
            <a:r>
              <a:rPr b="1" lang="pt-BR">
                <a:solidFill>
                  <a:schemeClr val="dk1"/>
                </a:solidFill>
              </a:rPr>
              <a:t>Felipe Véras Gonçalves - lfvg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0" y="226900"/>
            <a:ext cx="914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[UC 02] Cadastrar Prato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3775"/>
            <a:ext cx="8839200" cy="352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23"/>
          <p:cNvGraphicFramePr/>
          <p:nvPr/>
        </p:nvGraphicFramePr>
        <p:xfrm>
          <a:off x="0" y="75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{C7ACB583-EEA7-4BC9-AE7C-3A3337EDA551}</a:tableStyleId>
              </a:tblPr>
              <a:tblGrid>
                <a:gridCol w="2248025"/>
                <a:gridCol w="6895975"/>
              </a:tblGrid>
              <a:tr h="34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Identificador: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[UC 03]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929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 caso de uso é responsável por permitir a listagem e visualização de todos os pratos disponíveis com base no tempo de preparo. Pode-se utilizar filtros com base nas tags registradas e no tempo de preparo que o cliente está disposto a aguardar. Posteriormente podendo adicionar esses pratos ao seu pedido. Essa operação é feita através da recuperação das informações dos registros efetuados pelo cliente restaurante.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4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Atores: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Usuário Cliente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4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Prioridade: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4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Pré-condição: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usuário cliente ter feito o login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4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Pós-condição: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lista de pratos disponíveis serem exibidas de forma correta para o usuário cliente.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41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Fluxo de Eventos Principal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733400">
                <a:tc gridSpan="2">
                  <a:txBody>
                    <a:bodyPr>
                      <a:noAutofit/>
                    </a:bodyPr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usuário seleciona a opção listar prato do sistema;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recupera as informações dos pratos disponibilizados por todos os restaurantes registrados;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exibirá a lista em ordem de tempo de preparo.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341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Fluxo Secundário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341275">
                <a:tc gridSpan="2">
                  <a:txBody>
                    <a:bodyPr>
                      <a:noAutofit/>
                    </a:bodyPr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algum erro de comunicação ocorrer no passo 2, o sistema irá exibir uma mensagem de erro de comunicação.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</a:tbl>
          </a:graphicData>
        </a:graphic>
      </p:graphicFrame>
      <p:sp>
        <p:nvSpPr>
          <p:cNvPr id="116" name="Google Shape;116;p23"/>
          <p:cNvSpPr txBox="1"/>
          <p:nvPr/>
        </p:nvSpPr>
        <p:spPr>
          <a:xfrm>
            <a:off x="0" y="217600"/>
            <a:ext cx="91440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[UC 03] Listar Prato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0" y="217600"/>
            <a:ext cx="91440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[UC 03] Listar Prato</a:t>
            </a:r>
            <a:endParaRPr b="1" sz="1800"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263" y="923500"/>
            <a:ext cx="6167468" cy="39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0" y="370000"/>
            <a:ext cx="91440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[UC 03] Listar Prato</a:t>
            </a:r>
            <a:endParaRPr b="1" sz="1800"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5900"/>
            <a:ext cx="8839200" cy="3557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99613" y="238850"/>
            <a:ext cx="8961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[UC 04] Realizar Pagamento</a:t>
            </a:r>
            <a:endParaRPr b="1" sz="1800"/>
          </a:p>
        </p:txBody>
      </p:sp>
      <p:graphicFrame>
        <p:nvGraphicFramePr>
          <p:cNvPr id="134" name="Google Shape;134;p26"/>
          <p:cNvGraphicFramePr/>
          <p:nvPr/>
        </p:nvGraphicFramePr>
        <p:xfrm>
          <a:off x="99575" y="103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{C7ACB583-EEA7-4BC9-AE7C-3A3337EDA551}</a:tableStyleId>
              </a:tblPr>
              <a:tblGrid>
                <a:gridCol w="2203050"/>
                <a:gridCol w="6758025"/>
              </a:tblGrid>
              <a:tr h="114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 caso de uso é responsável por permitir o pagamento do pedido por parte do usuário cliente. Essa operação é feita através da recuperação das informações dos pedidos cadastrados no sistema que tenham aquele usuário cliente como responsável.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1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Atores: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Usuário Cliente e Operadora de Cartão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1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Prioridade: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65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Pré-condição: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usuário cliente ter feito o login e existir um pedido no sistema a qual o usuário seja o responsável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65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Pós-condição: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confirmação e as informações do pagamento são exibidas de maneira correta para o usuário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99575" y="152400"/>
            <a:ext cx="8961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[UC 04] Realizar Pagamento</a:t>
            </a:r>
            <a:endParaRPr b="1" sz="1800"/>
          </a:p>
        </p:txBody>
      </p:sp>
      <p:graphicFrame>
        <p:nvGraphicFramePr>
          <p:cNvPr id="140" name="Google Shape;140;p27"/>
          <p:cNvGraphicFramePr/>
          <p:nvPr/>
        </p:nvGraphicFramePr>
        <p:xfrm>
          <a:off x="99575" y="329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{C7ACB583-EEA7-4BC9-AE7C-3A3337EDA551}</a:tableStyleId>
              </a:tblPr>
              <a:tblGrid>
                <a:gridCol w="1806375"/>
                <a:gridCol w="7061100"/>
              </a:tblGrid>
              <a:tr h="2199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Fluxo Secundário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977900">
                <a:tc gridSpan="2">
                  <a:txBody>
                    <a:bodyPr>
                      <a:noAutofit/>
                    </a:bodyPr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algum erro de comunicação ocorrer no passo 2 ou 5, o sistema irá exibir uma mensagem de erro de comunicação.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passo 3 se não tiverem pedidos para serem exibidos, o sistema irá exibir uma mensagem avisando ao usuário que não há pedidos existentes.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passo 8 se a operadora de cartão recusar o pedido de pagamento uma mensagem de pagamento não efetuado deve ser mostrada para o cliente indicando também para que o mesmo entre em contato com sua operadora.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</a:tbl>
          </a:graphicData>
        </a:graphic>
      </p:graphicFrame>
      <p:graphicFrame>
        <p:nvGraphicFramePr>
          <p:cNvPr id="141" name="Google Shape;141;p27"/>
          <p:cNvGraphicFramePr/>
          <p:nvPr/>
        </p:nvGraphicFramePr>
        <p:xfrm>
          <a:off x="99575" y="80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{C7ACB583-EEA7-4BC9-AE7C-3A3337EDA551}</a:tableStyleId>
              </a:tblPr>
              <a:tblGrid>
                <a:gridCol w="2180050"/>
                <a:gridCol w="6687425"/>
              </a:tblGrid>
              <a:tr h="3297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Fluxo de Eventos Principal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2034675">
                <a:tc gridSpan="2">
                  <a:txBody>
                    <a:bodyPr>
                      <a:noAutofit/>
                    </a:bodyPr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usuário seleciona a opção de realizar pagamento;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recupera as informações dos pedidos ainda não finalizados que tem o usuário como responsável;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exibe os pedidos para o usuário cliente;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usuário cliente seleciona a opção confirmar pagamento;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usuário cliente adiciona os dados do seu cartão e seleciona a opção enviar pedido;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pedido de pagamento é enviado para a operadora de cartão;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aguarda a resposta da operadora de cartão;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exibe a resposta da operadora de cartão confirmando o pagamento com sucesso.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91500" y="260450"/>
            <a:ext cx="8961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[UC 04] Realizar Pagamento</a:t>
            </a:r>
            <a:endParaRPr b="1" sz="180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5000"/>
            <a:ext cx="8839202" cy="387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99575" y="152400"/>
            <a:ext cx="8961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[UC 04] Realizar Pagamento</a:t>
            </a:r>
            <a:endParaRPr b="1" sz="1800"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5000"/>
            <a:ext cx="8839201" cy="4053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30"/>
          <p:cNvGraphicFramePr/>
          <p:nvPr/>
        </p:nvGraphicFramePr>
        <p:xfrm>
          <a:off x="215850" y="92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{C7ACB583-EEA7-4BC9-AE7C-3A3337EDA551}</a:tableStyleId>
              </a:tblPr>
              <a:tblGrid>
                <a:gridCol w="2141900"/>
                <a:gridCol w="6570400"/>
              </a:tblGrid>
              <a:tr h="34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Identificador: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[UC 05]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54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 caso de uso é responsável por notificar o cliente usuário de que o pedido solicitado já está pronto para ser retirado.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4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Atores: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Usuário e Serviço de Email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4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Prioridade: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4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Pré-condição: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Um pedido ter sido efetuado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4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Pós-condição: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cliente usuário poder visualizar a notificação indicando que seu pedido está pronto.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453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Fluxo de Eventos Principal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543650">
                <a:tc gridSpan="2">
                  <a:txBody>
                    <a:bodyPr>
                      <a:noAutofit/>
                    </a:bodyPr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serviço de email envia a notificação para o cliente usuário;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cliente usuário recebe a notificação indicando que seu pedido está pronto.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3453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Fluxo Secundário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3453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existe.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</a:tbl>
          </a:graphicData>
        </a:graphic>
      </p:graphicFrame>
      <p:sp>
        <p:nvSpPr>
          <p:cNvPr id="159" name="Google Shape;159;p30"/>
          <p:cNvSpPr txBox="1"/>
          <p:nvPr/>
        </p:nvSpPr>
        <p:spPr>
          <a:xfrm>
            <a:off x="304800" y="192400"/>
            <a:ext cx="8712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[UC 05] Receber Notificação de Pedido Pronto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/>
        </p:nvSpPr>
        <p:spPr>
          <a:xfrm>
            <a:off x="304800" y="192400"/>
            <a:ext cx="87123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[UC 05] Receber Notificação de Pedido Pronto</a:t>
            </a:r>
            <a:endParaRPr b="1" sz="18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185" y="910800"/>
            <a:ext cx="4438076" cy="53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Projeto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</a:rPr>
              <a:t>O NO.Q é um sistema de realização de pedidos em restaurantes. O sistema tem como principal objetivo auxiliar o usuário à escolher pratos que possam ser preparados e entregues dado um limite de tempo imposto por ele. Os pratos serão cadastrados por um funcionário ou responsável pelo restaurante, e cada prato deve ter um tempo estimado de preparo. Com base no tempo de preparo informado pelo estabelecimento e o tempo limite imposto pelo usuário, o sistema irá mostrar somente os pratos que poderão ser entregues dentro do limite, e ordenado por algum critério estabelecido pelo usuário, como preço, tipo de comida, avaliações, distância (caso ele decida pegar no estabelecimento) ou tempo de entrega. Escolhido o prato, o usuário poderá efetuar o pedido, enviando uma notificação por e-mail e pela interface do sistema para o estabelecimento da realização do pedido. Quando o pedido estiver pronto, o cliente é notificado também por e-mail e pela interface do sistema.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152400" marR="15240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 u="sng">
              <a:solidFill>
                <a:srgbClr val="333333"/>
              </a:solidFill>
              <a:highlight>
                <a:srgbClr val="FFFFFF"/>
              </a:highlight>
              <a:hlinkClick r:id="rId3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 u="sng">
              <a:solidFill>
                <a:srgbClr val="333333"/>
              </a:solidFill>
              <a:highlight>
                <a:srgbClr val="FFFFFF"/>
              </a:highlight>
              <a:hlinkClick r:id="rId4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/>
        </p:nvSpPr>
        <p:spPr>
          <a:xfrm>
            <a:off x="304800" y="192400"/>
            <a:ext cx="87123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[UC 05] Receber Notificação de Pedido Pronto</a:t>
            </a:r>
            <a:endParaRPr b="1" sz="1800"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7250"/>
            <a:ext cx="8839200" cy="361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Mapeamento de Classe de Análise em Elemento de Projeto </a:t>
            </a:r>
            <a:endParaRPr b="1" sz="1800"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38" y="1189825"/>
            <a:ext cx="7789524" cy="34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Mapeamento de Classe de Análise em Elemento de Projeto </a:t>
            </a:r>
            <a:endParaRPr b="1" sz="1800"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8" y="1148500"/>
            <a:ext cx="72485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Mapeamento de Classe de Análise em Elemento de Projeto </a:t>
            </a:r>
            <a:endParaRPr b="1" sz="1800"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88" y="1180925"/>
            <a:ext cx="73628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600" y="2266775"/>
            <a:ext cx="72580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Sistema</a:t>
            </a:r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200" y="0"/>
            <a:ext cx="649040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r>
              <a:rPr lang="pt-BR"/>
              <a:t> do Sistema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1675"/>
            <a:ext cx="9143999" cy="24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r>
              <a:rPr lang="pt-BR"/>
              <a:t> do Sistema</a:t>
            </a:r>
            <a:endParaRPr/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75" y="1234250"/>
            <a:ext cx="83534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22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Sistema</a:t>
            </a:r>
            <a:endParaRPr/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00" y="1017725"/>
            <a:ext cx="79269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25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Sistema</a:t>
            </a:r>
            <a:endParaRPr/>
          </a:p>
        </p:txBody>
      </p:sp>
      <p:pic>
        <p:nvPicPr>
          <p:cNvPr id="220" name="Google Shape;2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144475"/>
            <a:ext cx="69151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22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Sistema</a:t>
            </a:r>
            <a:endParaRPr/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435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9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 - Cliente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25" y="877250"/>
            <a:ext cx="7902750" cy="39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311700" y="25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Sistema - Composite</a:t>
            </a:r>
            <a:endParaRPr/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04" y="1381150"/>
            <a:ext cx="6129200" cy="29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311700" y="21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[UC03] Listar Prato (Projeto)</a:t>
            </a:r>
            <a:endParaRPr/>
          </a:p>
        </p:txBody>
      </p:sp>
      <p:pic>
        <p:nvPicPr>
          <p:cNvPr id="238" name="Google Shape;2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050" y="790825"/>
            <a:ext cx="66699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243750" y="162600"/>
            <a:ext cx="8656500" cy="5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[UC03] Listar Prato (Projeto)</a:t>
            </a:r>
            <a:endParaRPr/>
          </a:p>
        </p:txBody>
      </p:sp>
      <p:pic>
        <p:nvPicPr>
          <p:cNvPr id="244" name="Google Shape;2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3300"/>
            <a:ext cx="8839201" cy="3236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88688" y="3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Casos de Uso - Restaurante</a:t>
            </a:r>
            <a:endParaRPr sz="2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675" y="496525"/>
            <a:ext cx="6876625" cy="46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76200" y="5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{C7ACB583-EEA7-4BC9-AE7C-3A3337EDA551}</a:tableStyleId>
              </a:tblPr>
              <a:tblGrid>
                <a:gridCol w="2210550"/>
                <a:gridCol w="6781050"/>
              </a:tblGrid>
              <a:tr h="30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Identificador: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[UC 01]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651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Este caso de uso é responsável por permitir que o usuário restaurante cadastre o seu restaurante em questão. Ele precisará informar um nome para o restaurante, dados como CNPJ, endereço, número para contato, e-mail para receber as notificações, e senha para acesso ao sistema, horário do expediente do restaurante, e nome.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0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Atores: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Usuário Restaurante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0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Prioridade: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0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Pré-condição: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Nenhuma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Pós-condição: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restaurante estar cadastrado no sistema, e o usuário restaurante poder fazer login no sistema, utilizando CNPJ e senha.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031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Fluxo de Eventos Principal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999575">
                <a:tc gridSpan="2">
                  <a:txBody>
                    <a:bodyPr>
                      <a:noAutofit/>
                    </a:bodyPr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usuário abre o sistema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usuário seleciona a opção de cadastrar restaurante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usuário informa os dados necessários para cadastrar a atividade:e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 dados são enviados ao banco de dados dos sistema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confirma o cadastro do restaurante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3031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Fluxo Secundário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651350">
                <a:tc gridSpan="2">
                  <a:txBody>
                    <a:bodyPr>
                      <a:noAutofit/>
                    </a:bodyPr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passo 3, caso o usuário não informe algum dado, o sistema exibirá uma mensagem de dados requeridos.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passo 3, caso o CNPJ não seja válido, o sistema exibirá uma mensagem informando que o CNPJ fornecido é inválido.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passo 4, caso ocorra algum problema nos envios dos dados para o banco, o sistema exibirá uma mensagem de erro de envio.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</a:tbl>
          </a:graphicData>
        </a:graphic>
      </p:graphicFrame>
      <p:sp>
        <p:nvSpPr>
          <p:cNvPr id="80" name="Google Shape;80;p17"/>
          <p:cNvSpPr txBox="1"/>
          <p:nvPr/>
        </p:nvSpPr>
        <p:spPr>
          <a:xfrm>
            <a:off x="152400" y="11070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[UC 01] Cadastro de Restaurante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52400" y="15392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[UC 01] Cadastro de Restaurante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515" y="692725"/>
            <a:ext cx="6562975" cy="43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152400" y="15392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[UC 01] Cadastro de Restaurante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88" y="806650"/>
            <a:ext cx="8469828" cy="414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20"/>
          <p:cNvGraphicFramePr/>
          <p:nvPr/>
        </p:nvGraphicFramePr>
        <p:xfrm>
          <a:off x="365550" y="82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{C7ACB583-EEA7-4BC9-AE7C-3A3337EDA551}</a:tableStyleId>
              </a:tblPr>
              <a:tblGrid>
                <a:gridCol w="2068300"/>
                <a:gridCol w="6344600"/>
              </a:tblGrid>
              <a:tr h="3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Identificador: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[UC 02]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50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 caso de uso é responsável por permitir a criação de um prato no sistema, com descrição,nome, tempo de preparo,preço, possíveis adicionais, e tags para categorizar o prato.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Atores: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Usuário Restaurante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Prioridade: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Pré-condição: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usuário restaurante ter feito o login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Pós-condição: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prato foi cadastrado com sucesso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208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Fluxo de Eventos Principal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1057950">
                <a:tc gridSpan="2">
                  <a:txBody>
                    <a:bodyPr>
                      <a:noAutofit/>
                    </a:bodyPr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usuário seleciona a opção de cadastrar prato;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usuário informa os dados para o cadastro do prato;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○"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prato é enviado para o banco de dados do sistema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envia uma mensagem confirmando o cadastro do prato no sistema.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3208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Fluxo Secundário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505075">
                <a:tc gridSpan="2">
                  <a:txBody>
                    <a:bodyPr>
                      <a:noAutofit/>
                    </a:bodyPr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passo 2, caso algum dado exceto os adicionais falte, o sistema exibirá uma mensagem de dados requeridos 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passo 3, caso ocorra algum problema nos envios dos dados para o banco, o sistema exibirá uma mensagem de erro de envio.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</a:tr>
            </a:tbl>
          </a:graphicData>
        </a:graphic>
      </p:graphicFrame>
      <p:sp>
        <p:nvSpPr>
          <p:cNvPr id="98" name="Google Shape;98;p20"/>
          <p:cNvSpPr txBox="1"/>
          <p:nvPr/>
        </p:nvSpPr>
        <p:spPr>
          <a:xfrm>
            <a:off x="280875" y="0"/>
            <a:ext cx="88632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[UC 02] Cadastrar Prato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025" y="304800"/>
            <a:ext cx="441794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0" y="0"/>
            <a:ext cx="914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[UC 02] Cadastrar Prato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