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401" r:id="rId5"/>
    <p:sldId id="402" r:id="rId6"/>
    <p:sldId id="415" r:id="rId7"/>
    <p:sldId id="416" r:id="rId8"/>
    <p:sldId id="417" r:id="rId9"/>
    <p:sldId id="418" r:id="rId10"/>
    <p:sldId id="419" r:id="rId11"/>
    <p:sldId id="420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4" r:id="rId2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49">
          <p15:clr>
            <a:srgbClr val="A4A3A4"/>
          </p15:clr>
        </p15:guide>
        <p15:guide id="2" pos="3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Smurov" initials="IS" lastIdx="1" clrIdx="0">
    <p:extLst>
      <p:ext uri="{19B8F6BF-5375-455C-9EA6-DF929625EA0E}">
        <p15:presenceInfo xmlns:p15="http://schemas.microsoft.com/office/powerpoint/2012/main" userId="S-1-5-21-110828301-91891383-1586563796-156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2A5"/>
    <a:srgbClr val="C60C30"/>
    <a:srgbClr val="A6A6A6"/>
    <a:srgbClr val="969696"/>
    <a:srgbClr val="404040"/>
    <a:srgbClr val="FFFFFF"/>
    <a:srgbClr val="8D09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29" autoAdjust="0"/>
    <p:restoredTop sz="94569" autoAdjust="0"/>
  </p:normalViewPr>
  <p:slideViewPr>
    <p:cSldViewPr snapToObjects="1">
      <p:cViewPr varScale="1">
        <p:scale>
          <a:sx n="155" d="100"/>
          <a:sy n="155" d="100"/>
        </p:scale>
        <p:origin x="379" y="91"/>
      </p:cViewPr>
      <p:guideLst>
        <p:guide orient="horz" pos="3049"/>
        <p:guide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9" d="100"/>
          <a:sy n="99" d="100"/>
        </p:scale>
        <p:origin x="-354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A3FA9-7A1B-4367-86C2-FF0E70E8A278}" type="datetimeFigureOut">
              <a:rPr lang="ru-RU" smtClean="0"/>
              <a:pPr/>
              <a:t>23.11.2018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9B124-EB5F-4579-9517-2F12D044BA3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6896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0E55-9FE2-4CB5-96B2-1FF20DBB9D43}" type="datetimeFigureOut">
              <a:rPr lang="ru-RU" smtClean="0"/>
              <a:pPr/>
              <a:t>23.11.2018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0FDC-4AA4-4303-BA10-9DD3E0DA4EC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7022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757C273-9003-4DA9-B1C4-3A74426D45FF}" type="datetime1">
              <a:rPr lang="ru-RU" smtClean="0"/>
              <a:t>23.11.2018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0FDC-4AA4-4303-BA10-9DD3E0DA4EC7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8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757C273-9003-4DA9-B1C4-3A74426D45FF}" type="datetime1">
              <a:rPr lang="ru-RU" smtClean="0"/>
              <a:t>23.11.2018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0FDC-4AA4-4303-BA10-9DD3E0DA4EC7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79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Product version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ABBYY Office 2013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 smtClean="0"/>
              <a:t>Confidential 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40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Slide subtitle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672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00150"/>
            <a:ext cx="4038600" cy="35858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545584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6458" y="276180"/>
            <a:ext cx="7427913" cy="89141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1st column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158"/>
            <a:ext cx="3844770" cy="3154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42030" y="1151337"/>
            <a:ext cx="3844770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2nd column title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42030" y="1631158"/>
            <a:ext cx="3844770" cy="3154840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9098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Slide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85889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310668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733802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67544" y="1200151"/>
            <a:ext cx="4554506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562110" y="1200151"/>
            <a:ext cx="3093373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631960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90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373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96892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0151"/>
            <a:ext cx="3113578" cy="36397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1911063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237185" y="1200150"/>
            <a:ext cx="2438507" cy="2181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5266928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37185" y="3528510"/>
            <a:ext cx="2438507" cy="339386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20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Picture title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37185" y="3867895"/>
            <a:ext cx="2438507" cy="971997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600" i="1" baseline="0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Picture title details</a:t>
            </a:r>
          </a:p>
        </p:txBody>
      </p:sp>
    </p:spTree>
    <p:extLst>
      <p:ext uri="{BB962C8B-B14F-4D97-AF65-F5344CB8AC3E}">
        <p14:creationId xmlns:p14="http://schemas.microsoft.com/office/powerpoint/2010/main" val="242584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4"/>
          </p:nvPr>
        </p:nvSpPr>
        <p:spPr>
          <a:xfrm>
            <a:off x="46831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468314" y="3618724"/>
            <a:ext cx="1440477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/>
          </p:nvPr>
        </p:nvSpPr>
        <p:spPr>
          <a:xfrm>
            <a:off x="468313" y="2616755"/>
            <a:ext cx="1439121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/>
          </p:nvPr>
        </p:nvSpPr>
        <p:spPr>
          <a:xfrm>
            <a:off x="468314" y="2834796"/>
            <a:ext cx="144839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68314" y="3583425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23"/>
          </p:nvPr>
        </p:nvSpPr>
        <p:spPr>
          <a:xfrm>
            <a:off x="2158059" y="3618724"/>
            <a:ext cx="1460809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24"/>
          </p:nvPr>
        </p:nvSpPr>
        <p:spPr>
          <a:xfrm>
            <a:off x="2158058" y="2616755"/>
            <a:ext cx="1459435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25"/>
          </p:nvPr>
        </p:nvSpPr>
        <p:spPr>
          <a:xfrm>
            <a:off x="2158059" y="2834796"/>
            <a:ext cx="146883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2158059" y="3586831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>
            <a:spLocks noGrp="1"/>
          </p:cNvSpPr>
          <p:nvPr>
            <p:ph idx="27"/>
          </p:nvPr>
        </p:nvSpPr>
        <p:spPr>
          <a:xfrm>
            <a:off x="3847804" y="3618724"/>
            <a:ext cx="1436384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8"/>
          </p:nvPr>
        </p:nvSpPr>
        <p:spPr>
          <a:xfrm>
            <a:off x="3847803" y="2616755"/>
            <a:ext cx="1435033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29"/>
          </p:nvPr>
        </p:nvSpPr>
        <p:spPr>
          <a:xfrm>
            <a:off x="3847804" y="2834796"/>
            <a:ext cx="1444276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3847804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31"/>
          </p:nvPr>
        </p:nvSpPr>
        <p:spPr>
          <a:xfrm>
            <a:off x="5537549" y="3618724"/>
            <a:ext cx="1456718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32"/>
          </p:nvPr>
        </p:nvSpPr>
        <p:spPr>
          <a:xfrm>
            <a:off x="5537548" y="2616755"/>
            <a:ext cx="1455347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33"/>
          </p:nvPr>
        </p:nvSpPr>
        <p:spPr>
          <a:xfrm>
            <a:off x="5537549" y="2834796"/>
            <a:ext cx="1464721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5537549" y="358815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/>
          <p:cNvSpPr>
            <a:spLocks noGrp="1"/>
          </p:cNvSpPr>
          <p:nvPr>
            <p:ph idx="35"/>
          </p:nvPr>
        </p:nvSpPr>
        <p:spPr>
          <a:xfrm>
            <a:off x="7227295" y="3618724"/>
            <a:ext cx="1477050" cy="1203276"/>
          </a:xfrm>
        </p:spPr>
        <p:txBody>
          <a:bodyPr tIns="0" bIns="0">
            <a:normAutofit/>
          </a:bodyPr>
          <a:lstStyle>
            <a:lvl1pPr marL="0" indent="0">
              <a:spcBef>
                <a:spcPts val="200"/>
              </a:spcBef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36"/>
          </p:nvPr>
        </p:nvSpPr>
        <p:spPr>
          <a:xfrm>
            <a:off x="7227295" y="2616755"/>
            <a:ext cx="1475660" cy="142238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400"/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idx="37"/>
          </p:nvPr>
        </p:nvSpPr>
        <p:spPr>
          <a:xfrm>
            <a:off x="7227295" y="2834796"/>
            <a:ext cx="1485165" cy="748629"/>
          </a:xfrm>
        </p:spPr>
        <p:txBody>
          <a:bodyPr tIns="0" bIns="0"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2pPr marL="357187" indent="0">
              <a:buFontTx/>
              <a:buNone/>
              <a:defRPr/>
            </a:lvl2pPr>
            <a:lvl3pPr marL="628650" indent="0">
              <a:buFontTx/>
              <a:buNone/>
              <a:defRPr/>
            </a:lvl3pPr>
            <a:lvl4pPr marL="896937" indent="0">
              <a:buFontTx/>
              <a:buNone/>
              <a:defRPr/>
            </a:lvl4pPr>
            <a:lvl5pPr marL="1077912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</a:t>
            </a:r>
          </a:p>
        </p:txBody>
      </p:sp>
      <p:cxnSp>
        <p:nvCxnSpPr>
          <p:cNvPr id="44" name="Straight Connector 43"/>
          <p:cNvCxnSpPr/>
          <p:nvPr userDrawn="1"/>
        </p:nvCxnSpPr>
        <p:spPr>
          <a:xfrm>
            <a:off x="7227295" y="3596298"/>
            <a:ext cx="125767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/>
          <p:cNvSpPr>
            <a:spLocks noGrp="1"/>
          </p:cNvSpPr>
          <p:nvPr>
            <p:ph type="pic" idx="38"/>
          </p:nvPr>
        </p:nvSpPr>
        <p:spPr>
          <a:xfrm>
            <a:off x="215805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6" name="Picture Placeholder 2"/>
          <p:cNvSpPr>
            <a:spLocks noGrp="1"/>
          </p:cNvSpPr>
          <p:nvPr>
            <p:ph type="pic" idx="39"/>
          </p:nvPr>
        </p:nvSpPr>
        <p:spPr>
          <a:xfrm>
            <a:off x="3847804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7" name="Picture Placeholder 2"/>
          <p:cNvSpPr>
            <a:spLocks noGrp="1"/>
          </p:cNvSpPr>
          <p:nvPr>
            <p:ph type="pic" idx="40"/>
          </p:nvPr>
        </p:nvSpPr>
        <p:spPr>
          <a:xfrm>
            <a:off x="5537549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8" name="Picture Placeholder 2"/>
          <p:cNvSpPr>
            <a:spLocks noGrp="1"/>
          </p:cNvSpPr>
          <p:nvPr>
            <p:ph type="pic" idx="41"/>
          </p:nvPr>
        </p:nvSpPr>
        <p:spPr>
          <a:xfrm>
            <a:off x="7227295" y="1131590"/>
            <a:ext cx="953336" cy="1281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88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8172400" cy="1242137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771175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Product version</a:t>
            </a:r>
            <a:endParaRPr lang="ru-R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52264" y="4840002"/>
            <a:ext cx="2895600" cy="219838"/>
          </a:xfrm>
        </p:spPr>
        <p:txBody>
          <a:bodyPr lIns="0" rIns="0"/>
          <a:lstStyle/>
          <a:p>
            <a:r>
              <a:rPr lang="en-US" dirty="0" smtClean="0"/>
              <a:t>Confidential             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© Copyright 2013 ABBYY</a:t>
            </a:r>
          </a:p>
          <a:p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817240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8312" y="3867894"/>
            <a:ext cx="6263928" cy="25652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The Author Name</a:t>
            </a: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7696150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Product Name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4158177"/>
            <a:ext cx="6263928" cy="236276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20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ABBYY Office 2013</a:t>
            </a:r>
          </a:p>
        </p:txBody>
      </p:sp>
    </p:spTree>
    <p:extLst>
      <p:ext uri="{BB962C8B-B14F-4D97-AF65-F5344CB8AC3E}">
        <p14:creationId xmlns:p14="http://schemas.microsoft.com/office/powerpoint/2010/main" val="3537904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00151"/>
            <a:ext cx="3124689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121950" y="1200151"/>
            <a:ext cx="4554506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19743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255354"/>
            <a:ext cx="2989675" cy="5738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8155" y="1896674"/>
            <a:ext cx="8414325" cy="192396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8156" y="3888146"/>
            <a:ext cx="8414325" cy="54006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i="1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72023" y="4461961"/>
            <a:ext cx="8414325" cy="371291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</p:txBody>
      </p:sp>
    </p:spTree>
    <p:extLst>
      <p:ext uri="{BB962C8B-B14F-4D97-AF65-F5344CB8AC3E}">
        <p14:creationId xmlns:p14="http://schemas.microsoft.com/office/powerpoint/2010/main" val="3384180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0" y="1707655"/>
            <a:ext cx="9144000" cy="31322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9427" y="1275606"/>
            <a:ext cx="5486400" cy="378042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Slide subtitle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575081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1206479"/>
            <a:ext cx="3113578" cy="1905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1200151"/>
            <a:ext cx="4564850" cy="36397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4109679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562110" y="2571862"/>
            <a:ext cx="3113578" cy="22681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57200" y="2571862"/>
            <a:ext cx="4564850" cy="2268141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200150"/>
            <a:ext cx="8218488" cy="1317594"/>
          </a:xfrm>
        </p:spPr>
        <p:txBody>
          <a:bodyPr/>
          <a:lstStyle>
            <a:lvl1pPr marL="0" indent="0">
              <a:buFontTx/>
              <a:buNone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 smtClean="0"/>
              <a:t>Slide text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54468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 </a:t>
            </a:r>
            <a:endParaRPr lang="en-US" dirty="0" smtClean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566739" y="1762127"/>
            <a:ext cx="4860925" cy="219313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53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3811304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dirty="0" smtClean="0"/>
              <a:t>Picture Title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4"/>
            <a:ext cx="5486400" cy="33003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3635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Picture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2526117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449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30E7-2C78-0048-95B6-3EC69AEBAAA9}" type="datetimeFigureOut">
              <a:rPr lang="ru-RU" smtClean="0"/>
              <a:pPr/>
              <a:t>23.11.2018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0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2409732"/>
            <a:ext cx="6264696" cy="70207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Chapter title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86967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071552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322862"/>
            <a:ext cx="6732240" cy="1788948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 userDrawn="1"/>
        </p:nvSpPr>
        <p:spPr>
          <a:xfrm>
            <a:off x="0" y="3077520"/>
            <a:ext cx="6732240" cy="34290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67545" y="1862922"/>
            <a:ext cx="6264696" cy="1242138"/>
          </a:xfrm>
        </p:spPr>
        <p:txBody>
          <a:bodyPr tIns="0" bIns="0" anchor="t">
            <a:normAutofit/>
          </a:bodyPr>
          <a:lstStyle>
            <a:lvl1pPr algn="l">
              <a:defRPr sz="40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Chapter title </a:t>
            </a:r>
            <a:br>
              <a:rPr lang="en-US" dirty="0" smtClean="0"/>
            </a:br>
            <a:r>
              <a:rPr lang="en-US" dirty="0" smtClean="0"/>
              <a:t>large</a:t>
            </a:r>
            <a:endParaRPr lang="ru-RU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5" y="1322861"/>
            <a:ext cx="6264695" cy="540060"/>
          </a:xfrm>
        </p:spPr>
        <p:txBody>
          <a:bodyPr tIns="0" bIns="0" anchor="b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The Name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428689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315" y="276180"/>
            <a:ext cx="7427913" cy="891414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18488" cy="3639852"/>
          </a:xfrm>
        </p:spPr>
        <p:txBody>
          <a:bodyPr/>
          <a:lstStyle>
            <a:lvl1pPr>
              <a:spcAft>
                <a:spcPts val="200"/>
              </a:spcAft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8947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hapter Sepa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669"/>
            <a:ext cx="9144000" cy="27607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869673"/>
            <a:ext cx="6732240" cy="124213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ubtitle 2"/>
          <p:cNvSpPr>
            <a:spLocks noGrp="1"/>
          </p:cNvSpPr>
          <p:nvPr>
            <p:ph type="subTitle" idx="11" hasCustomPrompt="1"/>
          </p:nvPr>
        </p:nvSpPr>
        <p:spPr>
          <a:xfrm>
            <a:off x="460650" y="2526036"/>
            <a:ext cx="6271590" cy="55148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Abbyy</a:t>
            </a:r>
            <a:r>
              <a:rPr lang="en-US" dirty="0" smtClean="0"/>
              <a:t> Office</a:t>
            </a:r>
            <a:endParaRPr lang="ru-R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3077521"/>
            <a:ext cx="6732240" cy="34289"/>
          </a:xfrm>
          <a:prstGeom prst="rect">
            <a:avLst/>
          </a:prstGeom>
          <a:solidFill>
            <a:srgbClr val="C60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76250" y="1867114"/>
            <a:ext cx="6264696" cy="658922"/>
          </a:xfrm>
        </p:spPr>
        <p:txBody>
          <a:bodyPr lIns="0" tIns="0" rIns="0" bIns="0" anchor="b">
            <a:normAutofit/>
          </a:bodyPr>
          <a:lstStyle>
            <a:lvl1pPr algn="l">
              <a:defRPr sz="4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Contacts</a:t>
            </a:r>
            <a:endParaRPr lang="ru-RU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475740" y="3651870"/>
            <a:ext cx="6263928" cy="128264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Adress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4082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11510"/>
            <a:ext cx="3665489" cy="3240360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133035" y="951570"/>
            <a:ext cx="4542655" cy="4050246"/>
          </a:xfrm>
        </p:spPr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985882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7" y="1491632"/>
            <a:ext cx="7200801" cy="2835101"/>
          </a:xfrm>
        </p:spPr>
        <p:txBody>
          <a:bodyPr anchor="t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7" y="951570"/>
            <a:ext cx="7200801" cy="540060"/>
          </a:xfrm>
        </p:spPr>
        <p:txBody>
          <a:bodyPr anchor="b">
            <a:normAutofit/>
          </a:bodyPr>
          <a:lstStyle>
            <a:lvl1pPr marL="0" indent="0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Slide subtitle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</p:spTree>
    <p:extLst>
      <p:ext uri="{BB962C8B-B14F-4D97-AF65-F5344CB8AC3E}">
        <p14:creationId xmlns:p14="http://schemas.microsoft.com/office/powerpoint/2010/main" val="376517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6" y="249492"/>
            <a:ext cx="4320481" cy="2322258"/>
          </a:xfrm>
        </p:spPr>
        <p:txBody>
          <a:bodyPr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546" y="2571750"/>
            <a:ext cx="4320481" cy="162018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Slide text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164288" y="4840002"/>
            <a:ext cx="1728192" cy="216024"/>
          </a:xfrm>
        </p:spPr>
        <p:txBody>
          <a:bodyPr/>
          <a:lstStyle/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374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276180"/>
            <a:ext cx="7416800" cy="89141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 smtClean="0"/>
              <a:t>Slide Title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18488" cy="36398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4288" y="4840002"/>
            <a:ext cx="1728192" cy="21602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A3CC-9215-4D44-A91D-3C56E408671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442" y="4842386"/>
            <a:ext cx="1662286" cy="273844"/>
          </a:xfrm>
          <a:prstGeom prst="rect">
            <a:avLst/>
          </a:prstGeom>
        </p:spPr>
        <p:txBody>
          <a:bodyPr vert="horz" lIns="0" tIns="45720" rIns="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Confidential 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00" y="231490"/>
            <a:ext cx="767899" cy="2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3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2" r:id="rId2"/>
    <p:sldLayoutId id="2147483702" r:id="rId3"/>
    <p:sldLayoutId id="2147483707" r:id="rId4"/>
    <p:sldLayoutId id="2147483650" r:id="rId5"/>
    <p:sldLayoutId id="2147483713" r:id="rId6"/>
    <p:sldLayoutId id="2147483681" r:id="rId7"/>
    <p:sldLayoutId id="2147483683" r:id="rId8"/>
    <p:sldLayoutId id="2147483682" r:id="rId9"/>
    <p:sldLayoutId id="2147483666" r:id="rId10"/>
    <p:sldLayoutId id="2147483680" r:id="rId11"/>
    <p:sldLayoutId id="2147483672" r:id="rId12"/>
    <p:sldLayoutId id="2147483654" r:id="rId13"/>
    <p:sldLayoutId id="2147483667" r:id="rId14"/>
    <p:sldLayoutId id="2147483668" r:id="rId15"/>
    <p:sldLayoutId id="2147483675" r:id="rId16"/>
    <p:sldLayoutId id="2147483676" r:id="rId17"/>
    <p:sldLayoutId id="2147483698" r:id="rId18"/>
    <p:sldLayoutId id="2147483716" r:id="rId19"/>
    <p:sldLayoutId id="2147483669" r:id="rId20"/>
    <p:sldLayoutId id="2147483715" r:id="rId21"/>
    <p:sldLayoutId id="2147483670" r:id="rId22"/>
    <p:sldLayoutId id="2147483674" r:id="rId23"/>
    <p:sldLayoutId id="2147483697" r:id="rId24"/>
    <p:sldLayoutId id="2147483700" r:id="rId25"/>
    <p:sldLayoutId id="2147483657" r:id="rId26"/>
    <p:sldLayoutId id="2147483717" r:id="rId27"/>
    <p:sldLayoutId id="2147483718" r:id="rId2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3200" b="0" kern="0" baseline="0">
          <a:solidFill>
            <a:schemeClr val="tx1">
              <a:lumMod val="75000"/>
              <a:lumOff val="2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576"/>
        </a:spcBef>
        <a:spcAft>
          <a:spcPts val="200"/>
        </a:spcAft>
        <a:buClr>
          <a:srgbClr val="C60C30"/>
        </a:buClr>
        <a:buFont typeface="Calibri" pitchFamily="34" charset="0"/>
        <a:buChar char="●"/>
        <a:defRPr lang="en-US" sz="2000" kern="1200" smtClean="0">
          <a:solidFill>
            <a:schemeClr val="tx1">
              <a:lumMod val="75000"/>
              <a:lumOff val="25000"/>
            </a:schemeClr>
          </a:solidFill>
          <a:effectLst/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spcBef>
          <a:spcPts val="400"/>
        </a:spcBef>
        <a:spcAft>
          <a:spcPts val="0"/>
        </a:spcAft>
        <a:buClr>
          <a:schemeClr val="bg1">
            <a:lumMod val="50000"/>
          </a:schemeClr>
        </a:buClr>
        <a:buFont typeface="Calibri" pitchFamily="34" charset="0"/>
        <a:buChar char="●"/>
        <a:defRPr sz="18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5350" indent="-266700" algn="l" defTabSz="914400" rtl="0" eaLnBrk="1" latinLnBrk="0" hangingPunct="1">
        <a:spcBef>
          <a:spcPts val="384"/>
        </a:spcBef>
        <a:spcAft>
          <a:spcPts val="0"/>
        </a:spcAft>
        <a:buFont typeface="Calibri" pitchFamily="34" charset="0"/>
        <a:buChar char="–"/>
        <a:defRPr sz="14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179388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4125" indent="-176213" algn="l" defTabSz="914400" rtl="0" eaLnBrk="1" latinLnBrk="0" hangingPunct="1">
        <a:spcBef>
          <a:spcPct val="20000"/>
        </a:spcBef>
        <a:buFont typeface="Calibri" pitchFamily="34" charset="0"/>
        <a:buChar char="‐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Нейросети</a:t>
            </a:r>
            <a:r>
              <a:rPr lang="ru-RU" dirty="0" smtClean="0"/>
              <a:t> в </a:t>
            </a:r>
            <a:r>
              <a:rPr lang="en-US" dirty="0" smtClean="0"/>
              <a:t>NLP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 примере задачи </a:t>
            </a:r>
            <a:r>
              <a:rPr lang="en-US" dirty="0" smtClean="0"/>
              <a:t>Named Entity Recognition</a:t>
            </a: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4779150"/>
            <a:ext cx="4889500" cy="60565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576"/>
              </a:spcBef>
              <a:spcAft>
                <a:spcPts val="200"/>
              </a:spcAft>
              <a:buClr>
                <a:srgbClr val="C60C30"/>
              </a:buClr>
              <a:buFont typeface="Calibri" pitchFamily="34" charset="0"/>
              <a:buChar char="●"/>
              <a:defRPr lang="en-US" sz="2000" kern="12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628650" indent="-27146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Calibri" pitchFamily="34" charset="0"/>
              <a:buChar char="●"/>
              <a:defRPr sz="18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5350" indent="-266700" algn="l" defTabSz="914400" rtl="0" eaLnBrk="1" latinLnBrk="0" hangingPunct="1">
              <a:spcBef>
                <a:spcPts val="384"/>
              </a:spcBef>
              <a:spcAft>
                <a:spcPts val="0"/>
              </a:spcAft>
              <a:buFont typeface="Calibri" pitchFamily="34" charset="0"/>
              <a:buChar char="–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179388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176213" algn="l" defTabSz="914400" rtl="0" eaLnBrk="1" latinLnBrk="0" hangingPunct="1">
              <a:spcBef>
                <a:spcPct val="20000"/>
              </a:spcBef>
              <a:buFont typeface="Calibri" pitchFamily="34" charset="0"/>
              <a:buChar char="‐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ct val="20000"/>
              </a:spcBef>
              <a:buClr>
                <a:srgbClr val="CC0000"/>
              </a:buClr>
              <a:buSzPct val="85000"/>
              <a:buFont typeface="Wingdings" pitchFamily="2" charset="2"/>
              <a:buNone/>
            </a:pPr>
            <a:r>
              <a:rPr lang="ru-RU" dirty="0" smtClean="0"/>
              <a:t>Иван Смуров, </a:t>
            </a:r>
            <a:r>
              <a:rPr lang="en-US" dirty="0" smtClean="0"/>
              <a:t>Ivan_S@abbyy.com</a:t>
            </a:r>
            <a:r>
              <a:rPr lang="ru-RU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419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</a:t>
            </a:r>
            <a:r>
              <a:rPr lang="ru-RU" dirty="0" smtClean="0"/>
              <a:t>: </a:t>
            </a:r>
            <a:r>
              <a:rPr lang="ru-RU" dirty="0"/>
              <a:t>зачем все это </a:t>
            </a:r>
            <a:r>
              <a:rPr lang="ru-RU" dirty="0" smtClean="0"/>
              <a:t>нужно?</a:t>
            </a:r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ru-RU" dirty="0"/>
              <a:t>Сам по себе </a:t>
            </a:r>
            <a:r>
              <a:rPr lang="en-US" dirty="0"/>
              <a:t>NER </a:t>
            </a:r>
            <a:r>
              <a:rPr lang="ru-RU" dirty="0"/>
              <a:t>нужен не слишком часто (хотя встречаются и прямые практические применения </a:t>
            </a:r>
            <a:r>
              <a:rPr lang="en-US" dirty="0" smtClean="0"/>
              <a:t>NER</a:t>
            </a:r>
            <a:r>
              <a:rPr lang="ru-RU" dirty="0" smtClean="0"/>
              <a:t>: обычно приведение неструктурированных </a:t>
            </a:r>
            <a:r>
              <a:rPr lang="ru-RU" dirty="0"/>
              <a:t>данных в более структурированный </a:t>
            </a:r>
            <a:r>
              <a:rPr lang="ru-RU" dirty="0" smtClean="0"/>
              <a:t>вид - текстов в таблицы и т. </a:t>
            </a:r>
            <a:r>
              <a:rPr lang="ru-RU" dirty="0"/>
              <a:t>д</a:t>
            </a:r>
            <a:r>
              <a:rPr lang="ru-RU" dirty="0" smtClean="0"/>
              <a:t>.)</a:t>
            </a:r>
            <a:endParaRPr lang="ru-RU" dirty="0"/>
          </a:p>
          <a:p>
            <a:r>
              <a:rPr lang="ru-RU" dirty="0"/>
              <a:t>Тем не менее, это шаг в сторону «понимания» текста – позволяет выделить в тексте важные зоны, собрать (или даже просто выделить в тексте) куски для дальнейшего анализа и т. п.</a:t>
            </a:r>
          </a:p>
          <a:p>
            <a:r>
              <a:rPr lang="ru-RU" dirty="0"/>
              <a:t>Также, благодаря </a:t>
            </a:r>
            <a:r>
              <a:rPr lang="en-US" dirty="0" smtClean="0"/>
              <a:t>NER</a:t>
            </a:r>
            <a:r>
              <a:rPr lang="ru-RU" dirty="0" smtClean="0"/>
              <a:t> </a:t>
            </a:r>
            <a:r>
              <a:rPr lang="ru-RU" dirty="0"/>
              <a:t>может улучшиться качество других задач </a:t>
            </a:r>
            <a:r>
              <a:rPr lang="en-US" dirty="0"/>
              <a:t>NLP</a:t>
            </a:r>
            <a:r>
              <a:rPr lang="ru-RU" dirty="0"/>
              <a:t> (сами сущности – надежные </a:t>
            </a:r>
            <a:r>
              <a:rPr lang="ru-RU" dirty="0" err="1"/>
              <a:t>коллокации</a:t>
            </a:r>
            <a:r>
              <a:rPr lang="ru-RU" dirty="0"/>
              <a:t>, выделение может помочь в разрешении местоименной анафоры и т. п.), можно улучшить качество понимания поисковых запросов и т. д.</a:t>
            </a:r>
          </a:p>
          <a:p>
            <a:r>
              <a:rPr lang="ru-RU" dirty="0"/>
              <a:t>Постановка достаточно гибкая – можно подобрать нужный для конкретной задачи набор сущностей и научиться их выделять.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0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</a:t>
            </a:r>
            <a:r>
              <a:rPr lang="ru-RU" dirty="0"/>
              <a:t>: </a:t>
            </a:r>
            <a:r>
              <a:rPr lang="ru-RU" dirty="0" smtClean="0"/>
              <a:t>в </a:t>
            </a:r>
            <a:r>
              <a:rPr lang="ru-RU" dirty="0"/>
              <a:t>чем подвох?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не такая простая – есть сложности с омонимией (Вашингтон -  персона или локация),  необходимость учитывать глобальный контекст и знания о мире и т. п.</a:t>
            </a:r>
          </a:p>
          <a:p>
            <a:r>
              <a:rPr lang="ru-RU" dirty="0"/>
              <a:t>Практически для любого набора сущностей возникают тонкие и пограничные случаи </a:t>
            </a:r>
            <a:r>
              <a:rPr lang="ru-RU" dirty="0" smtClean="0"/>
              <a:t>выделения </a:t>
            </a:r>
            <a:r>
              <a:rPr lang="ru-RU" dirty="0"/>
              <a:t>– что является сущностью, как проводить границы </a:t>
            </a:r>
            <a:r>
              <a:rPr lang="ru-RU" dirty="0" err="1"/>
              <a:t>спанов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 smtClean="0">
                <a:solidFill>
                  <a:srgbClr val="FF0000"/>
                </a:solidFill>
              </a:rPr>
              <a:t>Магазин Профессиональных Металлоискателей</a:t>
            </a:r>
            <a:r>
              <a:rPr lang="ru-RU" dirty="0" smtClean="0"/>
              <a:t> </a:t>
            </a:r>
            <a:r>
              <a:rPr lang="en-US" dirty="0" smtClean="0"/>
              <a:t>v</a:t>
            </a:r>
            <a:r>
              <a:rPr lang="en-US" dirty="0"/>
              <a:t>. s. </a:t>
            </a:r>
            <a:r>
              <a:rPr lang="ru-RU" dirty="0">
                <a:solidFill>
                  <a:srgbClr val="F892A5"/>
                </a:solidFill>
              </a:rPr>
              <a:t>магазин </a:t>
            </a:r>
            <a:r>
              <a:rPr lang="ru-RU" dirty="0" err="1">
                <a:solidFill>
                  <a:srgbClr val="F892A5"/>
                </a:solidFill>
              </a:rPr>
              <a:t>зоотоваров</a:t>
            </a:r>
            <a:r>
              <a:rPr lang="ru-RU" dirty="0">
                <a:solidFill>
                  <a:srgbClr val="F892A5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Немо</a:t>
            </a:r>
            <a:r>
              <a:rPr lang="ru-RU" dirty="0"/>
              <a:t> </a:t>
            </a:r>
            <a:r>
              <a:rPr lang="en-US" dirty="0"/>
              <a:t>v.  s</a:t>
            </a:r>
            <a:r>
              <a:rPr lang="en-US" dirty="0" smtClean="0"/>
              <a:t>. </a:t>
            </a:r>
            <a:r>
              <a:rPr lang="ru-RU" dirty="0">
                <a:solidFill>
                  <a:srgbClr val="FF0000"/>
                </a:solidFill>
              </a:rPr>
              <a:t>«Цветочек» </a:t>
            </a:r>
            <a:r>
              <a:rPr lang="ru-RU" dirty="0"/>
              <a:t>- магазин лучших и самых любимых брендов по доступным ценам).</a:t>
            </a:r>
          </a:p>
          <a:p>
            <a:r>
              <a:rPr lang="ru-RU" dirty="0"/>
              <a:t>Как результат, инструкция усложняется, требуется все более квалифицированная (а значит дорогая) разметка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9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NER: </a:t>
            </a:r>
            <a:r>
              <a:rPr lang="ru-RU" dirty="0" smtClean="0"/>
              <a:t>метрики </a:t>
            </a:r>
            <a:r>
              <a:rPr lang="ru-RU" dirty="0"/>
              <a:t>и корпуса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сравнения, как правило, используется строгая </a:t>
            </a:r>
            <a:r>
              <a:rPr lang="en-US" dirty="0"/>
              <a:t>f-</a:t>
            </a:r>
            <a:r>
              <a:rPr lang="ru-RU" dirty="0"/>
              <a:t>мера ( сущность </a:t>
            </a:r>
            <a:r>
              <a:rPr lang="en-US" dirty="0"/>
              <a:t>– true positive </a:t>
            </a:r>
            <a:r>
              <a:rPr lang="ru-RU" dirty="0"/>
              <a:t>т. и т. т., к. границы </a:t>
            </a:r>
            <a:r>
              <a:rPr lang="ru-RU" dirty="0" err="1"/>
              <a:t>спанов</a:t>
            </a:r>
            <a:r>
              <a:rPr lang="ru-RU" dirty="0"/>
              <a:t> эталона и теста в точности совпадают)</a:t>
            </a:r>
          </a:p>
          <a:p>
            <a:r>
              <a:rPr lang="ru-RU" dirty="0"/>
              <a:t>В силу дороговизны разметки общедоступных корпусов немного</a:t>
            </a:r>
          </a:p>
          <a:p>
            <a:r>
              <a:rPr lang="ru-RU" dirty="0"/>
              <a:t>Для английского языка есть корпуса различных соревнований по </a:t>
            </a:r>
            <a:r>
              <a:rPr lang="en-US" dirty="0"/>
              <a:t>NER – MUC, TAC, </a:t>
            </a:r>
            <a:r>
              <a:rPr lang="en-US" dirty="0" err="1"/>
              <a:t>CoNLL</a:t>
            </a:r>
            <a:r>
              <a:rPr lang="ru-RU" dirty="0"/>
              <a:t>. Везде, как правило, используются новостные </a:t>
            </a:r>
            <a:r>
              <a:rPr lang="ru-RU" dirty="0" smtClean="0"/>
              <a:t>тексты</a:t>
            </a:r>
          </a:p>
          <a:p>
            <a:r>
              <a:rPr lang="ru-RU" dirty="0"/>
              <a:t>Золотой стандарт – </a:t>
            </a:r>
            <a:r>
              <a:rPr lang="en-US" dirty="0" err="1"/>
              <a:t>CoNLL</a:t>
            </a:r>
            <a:r>
              <a:rPr lang="en-US" dirty="0"/>
              <a:t> 2003 (~300k </a:t>
            </a:r>
            <a:r>
              <a:rPr lang="ru-RU" dirty="0" err="1"/>
              <a:t>токенов</a:t>
            </a:r>
            <a:r>
              <a:rPr lang="ru-RU" dirty="0"/>
              <a:t>, сущности </a:t>
            </a:r>
            <a:r>
              <a:rPr lang="en-US" dirty="0"/>
              <a:t>– LOC, PER, ORG </a:t>
            </a:r>
            <a:r>
              <a:rPr lang="ru-RU" dirty="0"/>
              <a:t>и </a:t>
            </a:r>
            <a:r>
              <a:rPr lang="en-US" dirty="0" err="1"/>
              <a:t>Misc</a:t>
            </a:r>
            <a:r>
              <a:rPr lang="en-US" dirty="0"/>
              <a:t>)</a:t>
            </a:r>
            <a:r>
              <a:rPr lang="ru-RU" dirty="0"/>
              <a:t>. </a:t>
            </a:r>
            <a:r>
              <a:rPr lang="en-US" dirty="0"/>
              <a:t>SOTA  f-</a:t>
            </a:r>
            <a:r>
              <a:rPr lang="ru-RU" dirty="0"/>
              <a:t>мера</a:t>
            </a:r>
            <a:r>
              <a:rPr lang="en-US" dirty="0"/>
              <a:t> ~ </a:t>
            </a:r>
            <a:r>
              <a:rPr lang="en-US" dirty="0" smtClean="0"/>
              <a:t>0.9</a:t>
            </a:r>
            <a:r>
              <a:rPr lang="ru-RU" dirty="0" smtClean="0"/>
              <a:t>3</a:t>
            </a:r>
            <a:endParaRPr lang="en-US" dirty="0"/>
          </a:p>
          <a:p>
            <a:r>
              <a:rPr lang="ru-RU" dirty="0"/>
              <a:t>Для русского языка ситуация еще хуже: единственный доступный корпус Диалог 2016 очень маленький (</a:t>
            </a:r>
            <a:r>
              <a:rPr lang="en-US" dirty="0"/>
              <a:t>~50</a:t>
            </a:r>
            <a:r>
              <a:rPr lang="ru-RU" dirty="0"/>
              <a:t>к </a:t>
            </a:r>
            <a:r>
              <a:rPr lang="ru-RU" dirty="0" err="1"/>
              <a:t>токенов</a:t>
            </a:r>
            <a:r>
              <a:rPr lang="ru-RU" dirty="0"/>
              <a:t>) и со специфической разметкой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65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</a:t>
            </a:r>
            <a:r>
              <a:rPr lang="ru-RU" dirty="0" smtClean="0"/>
              <a:t>: сведение к </a:t>
            </a:r>
            <a:r>
              <a:rPr lang="ru-RU" dirty="0"/>
              <a:t>задаче классификации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BIOES</a:t>
            </a:r>
            <a:r>
              <a:rPr lang="ru-RU" dirty="0"/>
              <a:t>-схема 	</a:t>
            </a:r>
            <a:r>
              <a:rPr lang="ru-RU" dirty="0" smtClean="0"/>
              <a:t>Иван Петрович Сидоров </a:t>
            </a:r>
            <a:r>
              <a:rPr lang="ru-RU" dirty="0"/>
              <a:t>купил </a:t>
            </a:r>
            <a:r>
              <a:rPr lang="en-US" dirty="0"/>
              <a:t>Google</a:t>
            </a:r>
            <a:r>
              <a:rPr lang="ru-RU" dirty="0"/>
              <a:t> -</a:t>
            </a:r>
            <a:r>
              <a:rPr lang="en-US" dirty="0"/>
              <a:t>&gt;</a:t>
            </a:r>
            <a:endParaRPr lang="ru-RU" dirty="0"/>
          </a:p>
          <a:p>
            <a:pPr>
              <a:buNone/>
            </a:pPr>
            <a:r>
              <a:rPr lang="ru-RU" dirty="0"/>
              <a:t>			</a:t>
            </a:r>
            <a:r>
              <a:rPr lang="en-US" dirty="0" smtClean="0"/>
              <a:t>B-PER </a:t>
            </a:r>
            <a:r>
              <a:rPr lang="ru-RU" dirty="0" smtClean="0"/>
              <a:t> </a:t>
            </a:r>
            <a:r>
              <a:rPr lang="en-US" dirty="0"/>
              <a:t>I-PER </a:t>
            </a:r>
            <a:r>
              <a:rPr lang="ru-RU" dirty="0"/>
              <a:t>       </a:t>
            </a:r>
            <a:r>
              <a:rPr lang="en-US" dirty="0"/>
              <a:t>E</a:t>
            </a:r>
            <a:r>
              <a:rPr lang="ru-RU" dirty="0"/>
              <a:t>-</a:t>
            </a:r>
            <a:r>
              <a:rPr lang="en-US" dirty="0"/>
              <a:t>PER</a:t>
            </a:r>
            <a:r>
              <a:rPr lang="ru-RU" dirty="0"/>
              <a:t> 	</a:t>
            </a:r>
            <a:r>
              <a:rPr lang="en-US" dirty="0"/>
              <a:t>OUT </a:t>
            </a:r>
            <a:r>
              <a:rPr lang="ru-RU" dirty="0"/>
              <a:t>  </a:t>
            </a:r>
            <a:r>
              <a:rPr lang="en-US" dirty="0"/>
              <a:t>S</a:t>
            </a:r>
            <a:r>
              <a:rPr lang="ru-RU" dirty="0"/>
              <a:t>-</a:t>
            </a:r>
            <a:r>
              <a:rPr lang="en-US" dirty="0"/>
              <a:t>ORG</a:t>
            </a:r>
            <a:endParaRPr lang="ru-RU" dirty="0"/>
          </a:p>
          <a:p>
            <a:r>
              <a:rPr lang="ru-RU" dirty="0"/>
              <a:t>Проблемы с </a:t>
            </a:r>
            <a:r>
              <a:rPr lang="ru-RU" dirty="0" smtClean="0"/>
              <a:t>пересечение</a:t>
            </a:r>
            <a:r>
              <a:rPr lang="ru-RU" dirty="0"/>
              <a:t>м</a:t>
            </a:r>
            <a:r>
              <a:rPr lang="ru-RU" dirty="0" smtClean="0"/>
              <a:t> </a:t>
            </a:r>
            <a:r>
              <a:rPr lang="ru-RU" dirty="0"/>
              <a:t>сущностей – МГУ им. Ломоносова</a:t>
            </a:r>
          </a:p>
          <a:p>
            <a:r>
              <a:rPr lang="ru-RU" dirty="0"/>
              <a:t>Стандартный способ хранить данные – формат </a:t>
            </a:r>
            <a:r>
              <a:rPr lang="en-US" dirty="0" err="1"/>
              <a:t>conll</a:t>
            </a:r>
            <a:r>
              <a:rPr lang="ru-RU" dirty="0"/>
              <a:t>. Текст  разбивается на предложения, предложения на  </a:t>
            </a:r>
            <a:r>
              <a:rPr lang="ru-RU" dirty="0" err="1"/>
              <a:t>токены</a:t>
            </a:r>
            <a:r>
              <a:rPr lang="ru-RU" dirty="0"/>
              <a:t>. Строка соответствует одному </a:t>
            </a:r>
            <a:r>
              <a:rPr lang="ru-RU" dirty="0" err="1"/>
              <a:t>токену</a:t>
            </a:r>
            <a:r>
              <a:rPr lang="ru-RU" dirty="0"/>
              <a:t>. В колонках необходимая для анализа информация про </a:t>
            </a:r>
            <a:r>
              <a:rPr lang="ru-RU" dirty="0" err="1"/>
              <a:t>токен</a:t>
            </a:r>
            <a:r>
              <a:rPr lang="ru-RU" dirty="0"/>
              <a:t> (словоформа, </a:t>
            </a:r>
            <a:r>
              <a:rPr lang="en-US" dirty="0"/>
              <a:t>POS-</a:t>
            </a:r>
            <a:r>
              <a:rPr lang="ru-RU" dirty="0" err="1"/>
              <a:t>таг</a:t>
            </a:r>
            <a:r>
              <a:rPr lang="ru-RU" dirty="0"/>
              <a:t>, метка и т д)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90" y="3747386"/>
            <a:ext cx="6315977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5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NER</a:t>
            </a:r>
            <a:r>
              <a:rPr lang="ru-RU" dirty="0" smtClean="0"/>
              <a:t>: дела </a:t>
            </a:r>
            <a:r>
              <a:rPr lang="ru-RU" dirty="0"/>
              <a:t>давно минувших дней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Строго говоря, задачу </a:t>
            </a:r>
            <a:r>
              <a:rPr lang="en-US" dirty="0"/>
              <a:t>NER</a:t>
            </a:r>
            <a:r>
              <a:rPr lang="ru-RU" dirty="0"/>
              <a:t>  можно решать и без машинного обучения. </a:t>
            </a:r>
            <a:r>
              <a:rPr lang="en-US" dirty="0"/>
              <a:t>Rule-based </a:t>
            </a:r>
            <a:r>
              <a:rPr lang="ru-RU" dirty="0"/>
              <a:t>системы для отдельных сущностей (особенно числовые – даты, денежные суммы и т п) или </a:t>
            </a:r>
            <a:r>
              <a:rPr lang="ru-RU" dirty="0" smtClean="0"/>
              <a:t>корпусов могут дать неплохой результат</a:t>
            </a:r>
            <a:endParaRPr lang="ru-RU" dirty="0"/>
          </a:p>
          <a:p>
            <a:r>
              <a:rPr lang="ru-RU" dirty="0"/>
              <a:t>Тем не менее, до конца 2000-х, </a:t>
            </a:r>
            <a:r>
              <a:rPr lang="en-US" dirty="0"/>
              <a:t>SOTA</a:t>
            </a:r>
            <a:r>
              <a:rPr lang="ru-RU" dirty="0"/>
              <a:t>-результаты показывали системы на основе классических методов машинного обучения(</a:t>
            </a:r>
            <a:r>
              <a:rPr lang="en-US" dirty="0"/>
              <a:t>HMM, MEMM, SVM, CRF, random forest</a:t>
            </a:r>
            <a:r>
              <a:rPr lang="ru-RU" dirty="0"/>
              <a:t>, их комбинации)</a:t>
            </a:r>
          </a:p>
          <a:p>
            <a:r>
              <a:rPr lang="ru-RU" dirty="0"/>
              <a:t>В качестве признаков обычно использовалась словоформа, </a:t>
            </a:r>
            <a:r>
              <a:rPr lang="en-US" dirty="0"/>
              <a:t>POS-</a:t>
            </a:r>
            <a:r>
              <a:rPr lang="ru-RU" dirty="0" err="1"/>
              <a:t>таги</a:t>
            </a:r>
            <a:r>
              <a:rPr lang="ru-RU" dirty="0"/>
              <a:t>, морфология (префиксы, суффиксы) а также признаки о наличии в </a:t>
            </a:r>
            <a:r>
              <a:rPr lang="ru-RU" dirty="0" err="1"/>
              <a:t>токене</a:t>
            </a:r>
            <a:r>
              <a:rPr lang="ru-RU" dirty="0"/>
              <a:t> спецсимволов и внешнем виде </a:t>
            </a:r>
            <a:r>
              <a:rPr lang="ru-RU" dirty="0" err="1"/>
              <a:t>токена</a:t>
            </a:r>
            <a:r>
              <a:rPr lang="ru-RU" dirty="0"/>
              <a:t> (капитализация, наличие </a:t>
            </a:r>
            <a:r>
              <a:rPr lang="ru-RU" dirty="0" err="1"/>
              <a:t>пунктуаторов</a:t>
            </a:r>
            <a:r>
              <a:rPr lang="ru-RU" dirty="0"/>
              <a:t>). Самый общий из последней категории – шаблон капитализации (</a:t>
            </a:r>
            <a:r>
              <a:rPr lang="en-US" dirty="0"/>
              <a:t>iPhone6 -&gt; aAaa1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Для улучшения качества активно используются </a:t>
            </a:r>
            <a:r>
              <a:rPr lang="ru-RU" dirty="0" err="1"/>
              <a:t>газетиры</a:t>
            </a:r>
            <a:r>
              <a:rPr lang="ru-RU" dirty="0"/>
              <a:t>(словари сущностей)</a:t>
            </a:r>
            <a:endParaRPr lang="en-US" dirty="0"/>
          </a:p>
          <a:p>
            <a:r>
              <a:rPr lang="ru-RU" dirty="0"/>
              <a:t> Неплохой обзор классических методов для решения </a:t>
            </a:r>
            <a:r>
              <a:rPr lang="en-US" dirty="0"/>
              <a:t>NER </a:t>
            </a:r>
            <a:r>
              <a:rPr lang="ru-RU" dirty="0"/>
              <a:t>в </a:t>
            </a:r>
            <a:r>
              <a:rPr lang="en-US" i="1" dirty="0"/>
              <a:t>Nadeau and </a:t>
            </a:r>
            <a:r>
              <a:rPr lang="en-US" i="1" dirty="0" err="1"/>
              <a:t>Sekine</a:t>
            </a:r>
            <a:r>
              <a:rPr lang="en-US" i="1" dirty="0"/>
              <a:t> (2007), A survey of Named Entity Recognition and Classification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1648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4788400" cy="994172"/>
          </a:xfrm>
        </p:spPr>
        <p:txBody>
          <a:bodyPr>
            <a:normAutofit/>
          </a:bodyPr>
          <a:lstStyle/>
          <a:p>
            <a:r>
              <a:rPr lang="en-US" dirty="0" smtClean="0"/>
              <a:t>NER</a:t>
            </a:r>
            <a:r>
              <a:rPr lang="ru-RU" dirty="0" smtClean="0"/>
              <a:t>: преданья </a:t>
            </a:r>
            <a:r>
              <a:rPr lang="ru-RU" dirty="0"/>
              <a:t>старины глубокой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369219"/>
            <a:ext cx="4653858" cy="326350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Первая удачная попытка решить задачу </a:t>
            </a:r>
            <a:r>
              <a:rPr lang="en-US" dirty="0"/>
              <a:t>NER c </a:t>
            </a:r>
            <a:r>
              <a:rPr lang="ru-RU" dirty="0"/>
              <a:t>помощью </a:t>
            </a:r>
            <a:r>
              <a:rPr lang="ru-RU" dirty="0" err="1"/>
              <a:t>нейросетей</a:t>
            </a:r>
            <a:r>
              <a:rPr lang="ru-RU" dirty="0"/>
              <a:t> в </a:t>
            </a:r>
            <a:r>
              <a:rPr lang="en-US" i="1" dirty="0" err="1"/>
              <a:t>Collobert</a:t>
            </a:r>
            <a:r>
              <a:rPr lang="en-US" i="1" dirty="0"/>
              <a:t> el al (2011), Natural Language Processing (Almost) from Scratch</a:t>
            </a:r>
            <a:endParaRPr lang="ru-RU" i="1" dirty="0"/>
          </a:p>
          <a:p>
            <a:r>
              <a:rPr lang="ru-RU" dirty="0"/>
              <a:t>В статье рассмотрены 2 метода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en-US" dirty="0"/>
              <a:t>window based </a:t>
            </a:r>
            <a:r>
              <a:rPr lang="ru-RU" dirty="0"/>
              <a:t>и </a:t>
            </a:r>
            <a:r>
              <a:rPr lang="en-US" dirty="0"/>
              <a:t>sentence based. </a:t>
            </a:r>
            <a:r>
              <a:rPr lang="ru-RU" dirty="0"/>
              <a:t>Второй лучше, но несколько сложнее</a:t>
            </a:r>
          </a:p>
          <a:p>
            <a:r>
              <a:rPr lang="ru-RU" dirty="0"/>
              <a:t>Признаки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ru-RU" dirty="0" err="1"/>
              <a:t>эмбеддинги</a:t>
            </a:r>
            <a:r>
              <a:rPr lang="ru-RU" dirty="0"/>
              <a:t> + ручные признаки (капитализация, </a:t>
            </a:r>
            <a:r>
              <a:rPr lang="en-US" dirty="0"/>
              <a:t>POS-</a:t>
            </a:r>
            <a:r>
              <a:rPr lang="ru-RU" dirty="0" err="1"/>
              <a:t>таги</a:t>
            </a:r>
            <a:r>
              <a:rPr lang="ru-RU" dirty="0"/>
              <a:t> и т д)</a:t>
            </a:r>
          </a:p>
          <a:p>
            <a:r>
              <a:rPr lang="ru-RU" dirty="0"/>
              <a:t>Модель с </a:t>
            </a:r>
            <a:r>
              <a:rPr lang="ru-RU" dirty="0" err="1"/>
              <a:t>газетирами</a:t>
            </a:r>
            <a:r>
              <a:rPr lang="ru-RU" dirty="0"/>
              <a:t> показала </a:t>
            </a:r>
            <a:r>
              <a:rPr lang="en-US" dirty="0"/>
              <a:t>SOTA-</a:t>
            </a:r>
            <a:r>
              <a:rPr lang="ru-RU" dirty="0"/>
              <a:t>результат на </a:t>
            </a:r>
            <a:r>
              <a:rPr lang="en-US" dirty="0" err="1"/>
              <a:t>CoNLL</a:t>
            </a:r>
            <a:r>
              <a:rPr lang="en-US" dirty="0"/>
              <a:t> 2003</a:t>
            </a:r>
          </a:p>
          <a:p>
            <a:endParaRPr lang="ru-RU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2508" y="340357"/>
            <a:ext cx="3304941" cy="438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328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Шаг в современность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Char CNN + BLSTM + CRF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369219"/>
            <a:ext cx="3829050" cy="326350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 данный момент  самая популярная архитектура такая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Признаки всех </a:t>
            </a:r>
            <a:r>
              <a:rPr lang="ru-RU" dirty="0" err="1"/>
              <a:t>токенов</a:t>
            </a:r>
            <a:r>
              <a:rPr lang="ru-RU" dirty="0"/>
              <a:t> предложения (быть может окруженные </a:t>
            </a:r>
            <a:r>
              <a:rPr lang="ru-RU" dirty="0" err="1"/>
              <a:t>паддингами</a:t>
            </a:r>
            <a:r>
              <a:rPr lang="ru-RU" dirty="0"/>
              <a:t> и/или контекстом из соседних предложений) подаются в </a:t>
            </a:r>
            <a:r>
              <a:rPr lang="en-US" dirty="0"/>
              <a:t>Bidirectional RNN</a:t>
            </a:r>
          </a:p>
          <a:p>
            <a:r>
              <a:rPr lang="ru-RU" dirty="0"/>
              <a:t>В качестве последнего слоя хорошо использовать </a:t>
            </a:r>
            <a:r>
              <a:rPr lang="en-US" dirty="0"/>
              <a:t>CRF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ru-RU" dirty="0"/>
              <a:t>он выстраивает метки </a:t>
            </a:r>
            <a:r>
              <a:rPr lang="ru-RU" dirty="0" err="1"/>
              <a:t>токенов</a:t>
            </a:r>
            <a:r>
              <a:rPr lang="ru-RU" dirty="0"/>
              <a:t> в согласованные цепочки (и дает прирост </a:t>
            </a:r>
            <a:r>
              <a:rPr lang="en-US" dirty="0"/>
              <a:t>f-</a:t>
            </a:r>
            <a:r>
              <a:rPr lang="ru-RU" dirty="0"/>
              <a:t>меры на </a:t>
            </a:r>
            <a:r>
              <a:rPr lang="en-US" dirty="0"/>
              <a:t>CoNLL03 ~ 1%</a:t>
            </a:r>
            <a:r>
              <a:rPr lang="ru-RU" dirty="0"/>
              <a:t>)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8757" y="628049"/>
            <a:ext cx="3606593" cy="427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82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CNN + BLSTM + CRF: </a:t>
            </a:r>
            <a:r>
              <a:rPr lang="ru-RU" dirty="0"/>
              <a:t>признаки </a:t>
            </a:r>
            <a:r>
              <a:rPr lang="ru-RU" dirty="0" err="1"/>
              <a:t>токена</a:t>
            </a:r>
            <a:r>
              <a:rPr lang="ru-RU" dirty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43860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Признаки </a:t>
            </a:r>
            <a:r>
              <a:rPr lang="ru-RU" dirty="0" err="1"/>
              <a:t>токена</a:t>
            </a:r>
            <a:r>
              <a:rPr lang="ru-RU" dirty="0"/>
              <a:t>, как правило, состоят из 3 частей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 </a:t>
            </a:r>
            <a:r>
              <a:rPr lang="ru-RU" dirty="0" err="1"/>
              <a:t>Словоформенные</a:t>
            </a:r>
            <a:r>
              <a:rPr lang="ru-RU" dirty="0"/>
              <a:t> </a:t>
            </a:r>
            <a:r>
              <a:rPr lang="ru-RU" dirty="0" err="1"/>
              <a:t>эмбеддинги</a:t>
            </a:r>
            <a:r>
              <a:rPr lang="ru-RU" dirty="0"/>
              <a:t>. В литературе обычно </a:t>
            </a:r>
            <a:r>
              <a:rPr lang="ru-RU" dirty="0" err="1"/>
              <a:t>дообучаются</a:t>
            </a:r>
            <a:r>
              <a:rPr lang="ru-RU" dirty="0"/>
              <a:t> </a:t>
            </a:r>
            <a:r>
              <a:rPr lang="ru-RU" dirty="0" err="1"/>
              <a:t>предобученные</a:t>
            </a:r>
            <a:r>
              <a:rPr lang="ru-RU" dirty="0"/>
              <a:t> на большом корпусе </a:t>
            </a:r>
            <a:r>
              <a:rPr lang="ru-RU" dirty="0" err="1"/>
              <a:t>эмбеддинги</a:t>
            </a:r>
            <a:r>
              <a:rPr lang="ru-RU" dirty="0"/>
              <a:t>. На практике </a:t>
            </a:r>
            <a:r>
              <a:rPr lang="ru-RU" dirty="0" err="1"/>
              <a:t>дообучение</a:t>
            </a:r>
            <a:r>
              <a:rPr lang="ru-RU" dirty="0"/>
              <a:t> большого профита не дает</a:t>
            </a:r>
          </a:p>
          <a:p>
            <a:pPr lvl="1"/>
            <a:r>
              <a:rPr lang="ru-RU" dirty="0"/>
              <a:t>Символьные признаки: </a:t>
            </a:r>
            <a:r>
              <a:rPr lang="ru-RU" dirty="0" err="1"/>
              <a:t>эмбеддинги</a:t>
            </a:r>
            <a:r>
              <a:rPr lang="ru-RU" dirty="0"/>
              <a:t> символов </a:t>
            </a:r>
            <a:br>
              <a:rPr lang="ru-RU" dirty="0"/>
            </a:br>
            <a:r>
              <a:rPr lang="ru-RU" dirty="0"/>
              <a:t>каждого </a:t>
            </a:r>
            <a:r>
              <a:rPr lang="ru-RU" dirty="0" err="1"/>
              <a:t>токена</a:t>
            </a:r>
            <a:r>
              <a:rPr lang="ru-RU" dirty="0"/>
              <a:t> подаются в </a:t>
            </a:r>
            <a:r>
              <a:rPr lang="en-US" dirty="0"/>
              <a:t>CNN </a:t>
            </a:r>
            <a:r>
              <a:rPr lang="ru-RU" dirty="0"/>
              <a:t>(или </a:t>
            </a:r>
            <a:r>
              <a:rPr lang="en-US" dirty="0"/>
              <a:t>RNN</a:t>
            </a:r>
            <a:r>
              <a:rPr lang="ru-RU" dirty="0"/>
              <a:t>) </a:t>
            </a:r>
            <a:br>
              <a:rPr lang="ru-RU" dirty="0"/>
            </a:br>
            <a:r>
              <a:rPr lang="ru-RU" dirty="0"/>
              <a:t>небольшого размера. Результат применения</a:t>
            </a:r>
            <a:br>
              <a:rPr lang="ru-RU" dirty="0"/>
            </a:br>
            <a:r>
              <a:rPr lang="en-US" dirty="0"/>
              <a:t>CNN </a:t>
            </a:r>
            <a:r>
              <a:rPr lang="ru-RU" dirty="0"/>
              <a:t>или </a:t>
            </a:r>
            <a:r>
              <a:rPr lang="en-US" dirty="0"/>
              <a:t>RNN </a:t>
            </a:r>
            <a:r>
              <a:rPr lang="ru-RU" dirty="0"/>
              <a:t>конкатенируется с остальными </a:t>
            </a:r>
            <a:br>
              <a:rPr lang="ru-RU" dirty="0"/>
            </a:br>
            <a:r>
              <a:rPr lang="ru-RU" dirty="0"/>
              <a:t>признаками </a:t>
            </a:r>
            <a:r>
              <a:rPr lang="ru-RU" dirty="0" err="1"/>
              <a:t>токена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Могут использоваться дополнительные </a:t>
            </a:r>
            <a:br>
              <a:rPr lang="ru-RU" dirty="0"/>
            </a:br>
            <a:r>
              <a:rPr lang="ru-RU" dirty="0"/>
              <a:t>признаки </a:t>
            </a:r>
            <a:r>
              <a:rPr lang="ru-RU" dirty="0" err="1"/>
              <a:t>токена</a:t>
            </a:r>
            <a:r>
              <a:rPr lang="ru-RU" dirty="0"/>
              <a:t> </a:t>
            </a:r>
            <a:r>
              <a:rPr lang="mr-IN" dirty="0"/>
              <a:t>–</a:t>
            </a:r>
            <a:r>
              <a:rPr lang="ru-RU" dirty="0"/>
              <a:t> </a:t>
            </a:r>
            <a:r>
              <a:rPr lang="en-US" dirty="0"/>
              <a:t>POS-</a:t>
            </a:r>
            <a:r>
              <a:rPr lang="ru-RU" dirty="0" err="1"/>
              <a:t>таги</a:t>
            </a:r>
            <a:r>
              <a:rPr lang="ru-RU" dirty="0"/>
              <a:t> и т. п.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 smtClean="0"/>
          </a:p>
          <a:p>
            <a:r>
              <a:rPr lang="ru-RU" dirty="0"/>
              <a:t>Применение всей архитектуры в законченном виде появилось в статьях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i="1" dirty="0"/>
              <a:t>Ma and </a:t>
            </a:r>
            <a:r>
              <a:rPr lang="en-US" i="1" dirty="0" err="1"/>
              <a:t>Hovy</a:t>
            </a:r>
            <a:r>
              <a:rPr lang="en-US" i="1" dirty="0"/>
              <a:t> (2016) End-to-end Sequence Labeling via Bi-</a:t>
            </a:r>
            <a:r>
              <a:rPr lang="en-US" i="1" dirty="0" err="1"/>
              <a:t>direcitonal</a:t>
            </a:r>
            <a:r>
              <a:rPr lang="en-US" i="1" dirty="0"/>
              <a:t> LSTM-CNNs-CRF </a:t>
            </a:r>
            <a:r>
              <a:rPr lang="ru-RU" dirty="0"/>
              <a:t>и 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err="1"/>
              <a:t>Lample</a:t>
            </a:r>
            <a:r>
              <a:rPr lang="en-US" i="1" dirty="0"/>
              <a:t> el al (2016) Neural Architectures for Named Entity Recognition</a:t>
            </a:r>
            <a:endParaRPr lang="ru-RU" i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00" y="2162855"/>
            <a:ext cx="2757638" cy="157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43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Трансформер</a:t>
            </a:r>
            <a:r>
              <a:rPr lang="ru-RU" dirty="0" smtClean="0"/>
              <a:t>: эпоха истребления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err="1" smtClean="0"/>
              <a:t>Vaswani</a:t>
            </a:r>
            <a:r>
              <a:rPr lang="en-US" i="1" dirty="0" smtClean="0"/>
              <a:t> et al (2017) Attention is all you need</a:t>
            </a:r>
            <a:endParaRPr lang="ru-RU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08" y="816555"/>
            <a:ext cx="3420380" cy="3555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935" y="1077890"/>
            <a:ext cx="4230470" cy="284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50" dirty="0" smtClean="0"/>
              <a:t>Содержание</a:t>
            </a:r>
            <a:endParaRPr lang="ru-RU" sz="495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Основные задачи </a:t>
            </a:r>
            <a:r>
              <a:rPr lang="en-US" sz="3600" dirty="0" smtClean="0"/>
              <a:t>NLP</a:t>
            </a:r>
            <a:endParaRPr lang="ru-RU" sz="3600" dirty="0"/>
          </a:p>
          <a:p>
            <a:r>
              <a:rPr lang="ru-RU" sz="3600" dirty="0" err="1" smtClean="0"/>
              <a:t>Пайплайн</a:t>
            </a:r>
            <a:r>
              <a:rPr lang="ru-RU" sz="3600" dirty="0" smtClean="0"/>
              <a:t> решения задач </a:t>
            </a:r>
            <a:r>
              <a:rPr lang="en-US" sz="3600" dirty="0" smtClean="0"/>
              <a:t>NLP</a:t>
            </a:r>
            <a:endParaRPr lang="en-US" sz="3600" dirty="0"/>
          </a:p>
          <a:p>
            <a:r>
              <a:rPr lang="ru-RU" sz="3600" dirty="0" smtClean="0"/>
              <a:t>Задача </a:t>
            </a:r>
            <a:r>
              <a:rPr lang="en-US" sz="3600" dirty="0" smtClean="0"/>
              <a:t>NER</a:t>
            </a:r>
            <a:r>
              <a:rPr lang="ru-RU" sz="3600" dirty="0" smtClean="0"/>
              <a:t>: формулировка и классические решения</a:t>
            </a:r>
            <a:endParaRPr lang="en-US" sz="3600" dirty="0"/>
          </a:p>
          <a:p>
            <a:r>
              <a:rPr lang="ru-RU" sz="3600" dirty="0" smtClean="0"/>
              <a:t>Задача </a:t>
            </a:r>
            <a:r>
              <a:rPr lang="en-US" sz="3600" dirty="0" smtClean="0"/>
              <a:t>NER</a:t>
            </a:r>
            <a:r>
              <a:rPr lang="ru-RU" sz="3600" dirty="0" smtClean="0"/>
              <a:t>: </a:t>
            </a:r>
            <a:r>
              <a:rPr lang="ru-RU" sz="3600" dirty="0" err="1" smtClean="0"/>
              <a:t>нейросетевые</a:t>
            </a:r>
            <a:r>
              <a:rPr lang="ru-RU" sz="3600" dirty="0" smtClean="0"/>
              <a:t> решения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633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r>
              <a:rPr lang="ru-RU" dirty="0" smtClean="0"/>
              <a:t>: что это такое?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Машинный перевод</a:t>
            </a:r>
          </a:p>
          <a:p>
            <a:r>
              <a:rPr lang="ru-RU" dirty="0" smtClean="0"/>
              <a:t>Классификация текстов</a:t>
            </a:r>
          </a:p>
          <a:p>
            <a:r>
              <a:rPr lang="ru-RU" dirty="0" smtClean="0"/>
              <a:t>Извлечение именованных сущностей </a:t>
            </a:r>
            <a:r>
              <a:rPr lang="en-US" dirty="0" smtClean="0"/>
              <a:t>(NER)</a:t>
            </a:r>
            <a:endParaRPr lang="ru-RU" dirty="0" smtClean="0"/>
          </a:p>
          <a:p>
            <a:r>
              <a:rPr lang="ru-RU" dirty="0" smtClean="0"/>
              <a:t>Синтаксический </a:t>
            </a:r>
            <a:r>
              <a:rPr lang="ru-RU" dirty="0" err="1" smtClean="0"/>
              <a:t>парсинг</a:t>
            </a:r>
            <a:endParaRPr lang="en-US" dirty="0" smtClean="0"/>
          </a:p>
          <a:p>
            <a:r>
              <a:rPr lang="ru-RU" dirty="0" smtClean="0"/>
              <a:t>Извлечение фактов</a:t>
            </a:r>
            <a:r>
              <a:rPr lang="en-US" dirty="0" smtClean="0"/>
              <a:t>/</a:t>
            </a:r>
            <a:r>
              <a:rPr lang="ru-RU" dirty="0" smtClean="0"/>
              <a:t>отношений </a:t>
            </a:r>
            <a:r>
              <a:rPr lang="en-US" dirty="0" smtClean="0"/>
              <a:t>(relation extraction)</a:t>
            </a:r>
          </a:p>
          <a:p>
            <a:r>
              <a:rPr lang="ru-RU" dirty="0" smtClean="0"/>
              <a:t>Вопросно-ответные системы (</a:t>
            </a:r>
            <a:r>
              <a:rPr lang="en-US" dirty="0" smtClean="0"/>
              <a:t>question answering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Диалоговые системы, </a:t>
            </a:r>
            <a:r>
              <a:rPr lang="ru-RU" dirty="0" err="1" smtClean="0"/>
              <a:t>чатботы</a:t>
            </a:r>
            <a:endParaRPr lang="ru-RU" dirty="0" smtClean="0"/>
          </a:p>
          <a:p>
            <a:r>
              <a:rPr lang="ru-RU" dirty="0" smtClean="0"/>
              <a:t>Поиск</a:t>
            </a:r>
            <a:r>
              <a:rPr lang="en-US" dirty="0" smtClean="0"/>
              <a:t> </a:t>
            </a:r>
            <a:r>
              <a:rPr lang="ru-RU" dirty="0" smtClean="0"/>
              <a:t>обоснования в тексте  </a:t>
            </a:r>
            <a:r>
              <a:rPr lang="en-US" dirty="0" smtClean="0"/>
              <a:t>(argumentation mining)</a:t>
            </a:r>
            <a:endParaRPr lang="ru-RU" dirty="0" smtClean="0"/>
          </a:p>
          <a:p>
            <a:r>
              <a:rPr lang="ru-RU" dirty="0" smtClean="0"/>
              <a:t>И т. д. и т. п.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0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r>
              <a:rPr lang="ru-RU" dirty="0" smtClean="0"/>
              <a:t>: и с чем его едят?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Формулировки задач достаточно простые, однако сами задачи - нет: язык очень неоднозначный, есть омонимы и многозначные слова. </a:t>
            </a:r>
          </a:p>
          <a:p>
            <a:r>
              <a:rPr lang="ru-RU" dirty="0" smtClean="0"/>
              <a:t>Человек легко разрешает эту неоднозначность по контексту, компьютеру намного сложнее. </a:t>
            </a:r>
          </a:p>
          <a:p>
            <a:r>
              <a:rPr lang="ru-RU" dirty="0" smtClean="0"/>
              <a:t>Еще есть дополнительные тонкости такие: анафора, эллипсис и т. п.</a:t>
            </a:r>
          </a:p>
          <a:p>
            <a:r>
              <a:rPr lang="ru-RU" dirty="0" smtClean="0"/>
              <a:t>До недавнего времени (1-3 года назад в зависимости от задачи) классические методы машинного обучения были не хуже </a:t>
            </a:r>
            <a:r>
              <a:rPr lang="ru-RU" dirty="0" err="1" smtClean="0"/>
              <a:t>нейросетей</a:t>
            </a:r>
            <a:r>
              <a:rPr lang="ru-RU" dirty="0" smtClean="0"/>
              <a:t>. Однако сейчас </a:t>
            </a:r>
            <a:r>
              <a:rPr lang="ru-RU" dirty="0" err="1" smtClean="0"/>
              <a:t>нейросети</a:t>
            </a:r>
            <a:r>
              <a:rPr lang="ru-RU" dirty="0" smtClean="0"/>
              <a:t> практически для всех задач дают более высокие результаты</a:t>
            </a:r>
          </a:p>
          <a:p>
            <a:r>
              <a:rPr lang="ru-RU" dirty="0" smtClean="0"/>
              <a:t>Классические методы для каждой задачи использовали разные архитектуры и наборы признаков</a:t>
            </a:r>
          </a:p>
          <a:p>
            <a:r>
              <a:rPr lang="ru-RU" dirty="0" smtClean="0"/>
              <a:t>Архитектуры </a:t>
            </a:r>
            <a:r>
              <a:rPr lang="ru-RU" dirty="0" err="1" smtClean="0"/>
              <a:t>нейросетей</a:t>
            </a:r>
            <a:r>
              <a:rPr lang="ru-RU" dirty="0" smtClean="0"/>
              <a:t> для разных задач различаются меньше, а признаки часто вообще не отличаются</a:t>
            </a:r>
            <a:r>
              <a:rPr lang="ru-RU" dirty="0"/>
              <a:t>:</a:t>
            </a:r>
            <a:r>
              <a:rPr lang="en-US" dirty="0" smtClean="0"/>
              <a:t> </a:t>
            </a:r>
            <a:r>
              <a:rPr lang="ru-RU" dirty="0" smtClean="0"/>
              <a:t>сформировался </a:t>
            </a:r>
            <a:r>
              <a:rPr lang="ru-RU" dirty="0" err="1" smtClean="0"/>
              <a:t>пайплайн</a:t>
            </a:r>
            <a:r>
              <a:rPr lang="ru-RU" dirty="0" smtClean="0"/>
              <a:t> </a:t>
            </a:r>
            <a:r>
              <a:rPr lang="en-US" dirty="0" smtClean="0"/>
              <a:t>NLP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1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442" y="186485"/>
            <a:ext cx="7416800" cy="891414"/>
          </a:xfrm>
        </p:spPr>
        <p:txBody>
          <a:bodyPr>
            <a:normAutofit/>
          </a:bodyPr>
          <a:lstStyle/>
          <a:p>
            <a:r>
              <a:rPr lang="ru-RU" dirty="0" err="1" smtClean="0"/>
              <a:t>Пайплайн</a:t>
            </a:r>
            <a:r>
              <a:rPr lang="ru-RU" dirty="0" smtClean="0"/>
              <a:t> </a:t>
            </a:r>
            <a:r>
              <a:rPr lang="en-US" dirty="0" smtClean="0"/>
              <a:t>NLP</a:t>
            </a:r>
            <a:r>
              <a:rPr lang="ru-RU" dirty="0" smtClean="0"/>
              <a:t>: чтобы всех отыскать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большинства задач объектом, по которому вычисляются признаки, является </a:t>
            </a:r>
            <a:r>
              <a:rPr lang="ru-RU" dirty="0" err="1" smtClean="0"/>
              <a:t>токен</a:t>
            </a:r>
            <a:r>
              <a:rPr lang="ru-RU" dirty="0" smtClean="0"/>
              <a:t> (отдельное слово)</a:t>
            </a:r>
          </a:p>
          <a:p>
            <a:r>
              <a:rPr lang="ru-RU" dirty="0" smtClean="0"/>
              <a:t>Представление </a:t>
            </a:r>
            <a:r>
              <a:rPr lang="ru-RU" dirty="0" err="1" smtClean="0"/>
              <a:t>токена</a:t>
            </a:r>
            <a:r>
              <a:rPr lang="ru-RU" dirty="0" smtClean="0"/>
              <a:t> должно включать представление о контексте </a:t>
            </a:r>
            <a:r>
              <a:rPr lang="ru-RU" dirty="0" err="1" smtClean="0"/>
              <a:t>токена</a:t>
            </a:r>
            <a:r>
              <a:rPr lang="ru-RU" dirty="0" smtClean="0"/>
              <a:t>. Обычно таким контекстом выступает предложение</a:t>
            </a:r>
          </a:p>
          <a:p>
            <a:r>
              <a:rPr lang="ru-RU" dirty="0" smtClean="0"/>
              <a:t>Для большинства задач задача полностью решается на уровне предложения. Для других задач (например, </a:t>
            </a:r>
            <a:r>
              <a:rPr lang="ru-RU" dirty="0" err="1" smtClean="0"/>
              <a:t>чатботов</a:t>
            </a:r>
            <a:r>
              <a:rPr lang="ru-RU" dirty="0" smtClean="0"/>
              <a:t>) нужен контекст между предложениями</a:t>
            </a:r>
          </a:p>
          <a:p>
            <a:r>
              <a:rPr lang="ru-RU" dirty="0" smtClean="0"/>
              <a:t>Соответственно, первые 2 шага </a:t>
            </a:r>
            <a:r>
              <a:rPr lang="ru-RU" dirty="0" err="1" smtClean="0"/>
              <a:t>пайплайна</a:t>
            </a:r>
            <a:r>
              <a:rPr lang="ru-RU" dirty="0" smtClean="0"/>
              <a:t> – сегментация (разбиение текста на предложения) и </a:t>
            </a:r>
            <a:r>
              <a:rPr lang="ru-RU" dirty="0" err="1" smtClean="0"/>
              <a:t>токенезация</a:t>
            </a:r>
            <a:r>
              <a:rPr lang="ru-RU" dirty="0" smtClean="0"/>
              <a:t> (</a:t>
            </a:r>
            <a:r>
              <a:rPr lang="ru-RU" dirty="0"/>
              <a:t>разбиение </a:t>
            </a:r>
            <a:r>
              <a:rPr lang="ru-RU" dirty="0" smtClean="0"/>
              <a:t>предложений </a:t>
            </a:r>
            <a:r>
              <a:rPr lang="ru-RU" dirty="0"/>
              <a:t>на </a:t>
            </a:r>
            <a:r>
              <a:rPr lang="ru-RU" dirty="0" err="1" smtClean="0"/>
              <a:t>токены</a:t>
            </a:r>
            <a:r>
              <a:rPr lang="ru-RU" dirty="0" smtClean="0"/>
              <a:t> – отдельные слова)</a:t>
            </a:r>
          </a:p>
          <a:p>
            <a:endParaRPr lang="ru-R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9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Пайплайн</a:t>
            </a:r>
            <a:r>
              <a:rPr lang="ru-RU" dirty="0" smtClean="0"/>
              <a:t> </a:t>
            </a:r>
            <a:r>
              <a:rPr lang="en-US" dirty="0" smtClean="0"/>
              <a:t>NLP</a:t>
            </a:r>
            <a:r>
              <a:rPr lang="ru-RU" dirty="0" smtClean="0"/>
              <a:t>: </a:t>
            </a:r>
            <a:r>
              <a:rPr lang="ru-RU" dirty="0"/>
              <a:t>воедино </a:t>
            </a:r>
            <a:r>
              <a:rPr lang="ru-RU" dirty="0" smtClean="0"/>
              <a:t>созвать и </a:t>
            </a:r>
            <a:r>
              <a:rPr lang="ru-RU" dirty="0"/>
              <a:t>единою черною волей сковать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каждого </a:t>
            </a:r>
            <a:r>
              <a:rPr lang="ru-RU" dirty="0" err="1"/>
              <a:t>токена</a:t>
            </a:r>
            <a:r>
              <a:rPr lang="ru-RU" dirty="0"/>
              <a:t> сначала вычисляются контекстно-независимые признаки. Обычно это </a:t>
            </a:r>
            <a:r>
              <a:rPr lang="ru-RU" dirty="0" err="1"/>
              <a:t>эмбеддинги</a:t>
            </a:r>
            <a:r>
              <a:rPr lang="ru-RU" dirty="0"/>
              <a:t> + символьные признаки + дополнительные признаки. </a:t>
            </a:r>
          </a:p>
          <a:p>
            <a:r>
              <a:rPr lang="ru-RU" dirty="0" smtClean="0"/>
              <a:t>Дополнительные </a:t>
            </a:r>
            <a:r>
              <a:rPr lang="ru-RU" dirty="0"/>
              <a:t>признаки в зависимости от задачи или языка могут включать </a:t>
            </a:r>
            <a:r>
              <a:rPr lang="ru-RU" dirty="0" smtClean="0"/>
              <a:t>часть </a:t>
            </a:r>
            <a:r>
              <a:rPr lang="ru-RU" dirty="0"/>
              <a:t>речи </a:t>
            </a:r>
            <a:r>
              <a:rPr lang="en-US" dirty="0"/>
              <a:t>(POS-</a:t>
            </a:r>
            <a:r>
              <a:rPr lang="ru-RU" dirty="0" err="1"/>
              <a:t>таги</a:t>
            </a:r>
            <a:r>
              <a:rPr lang="en-US" dirty="0"/>
              <a:t>)</a:t>
            </a:r>
            <a:r>
              <a:rPr lang="ru-RU" dirty="0"/>
              <a:t>, </a:t>
            </a:r>
            <a:r>
              <a:rPr lang="ru-RU" dirty="0" smtClean="0"/>
              <a:t>синтаксический разбор, </a:t>
            </a:r>
            <a:r>
              <a:rPr lang="ru-RU" dirty="0"/>
              <a:t>морфологические </a:t>
            </a:r>
            <a:r>
              <a:rPr lang="ru-RU" dirty="0" smtClean="0"/>
              <a:t>признаки, позицию </a:t>
            </a:r>
            <a:r>
              <a:rPr lang="ru-RU" dirty="0" err="1" smtClean="0"/>
              <a:t>токена</a:t>
            </a:r>
            <a:r>
              <a:rPr lang="en-US" dirty="0" smtClean="0"/>
              <a:t>/</a:t>
            </a:r>
            <a:r>
              <a:rPr lang="ru-RU" dirty="0" smtClean="0"/>
              <a:t>предложения в тексте</a:t>
            </a:r>
          </a:p>
          <a:p>
            <a:r>
              <a:rPr lang="ru-RU" dirty="0"/>
              <a:t>Потом </a:t>
            </a:r>
            <a:r>
              <a:rPr lang="ru-RU" dirty="0" smtClean="0"/>
              <a:t>все контекстно независимые признаки </a:t>
            </a:r>
            <a:r>
              <a:rPr lang="ru-RU" dirty="0" err="1" smtClean="0"/>
              <a:t>токена</a:t>
            </a:r>
            <a:r>
              <a:rPr lang="ru-RU" dirty="0" smtClean="0"/>
              <a:t> подаются </a:t>
            </a:r>
            <a:r>
              <a:rPr lang="ru-RU" dirty="0"/>
              <a:t>в</a:t>
            </a:r>
            <a:r>
              <a:rPr lang="en-US" dirty="0"/>
              <a:t> </a:t>
            </a:r>
            <a:r>
              <a:rPr lang="ru-RU" dirty="0" smtClean="0"/>
              <a:t>двусторонние </a:t>
            </a:r>
            <a:r>
              <a:rPr lang="en-US" dirty="0" smtClean="0"/>
              <a:t>RNN </a:t>
            </a:r>
            <a:r>
              <a:rPr lang="ru-RU" dirty="0" smtClean="0"/>
              <a:t>для </a:t>
            </a:r>
            <a:br>
              <a:rPr lang="ru-RU" dirty="0" smtClean="0"/>
            </a:br>
            <a:r>
              <a:rPr lang="ru-RU" dirty="0" smtClean="0"/>
              <a:t>получения контекстно-</a:t>
            </a:r>
            <a:br>
              <a:rPr lang="ru-RU" dirty="0" smtClean="0"/>
            </a:br>
            <a:r>
              <a:rPr lang="ru-RU" dirty="0" smtClean="0"/>
              <a:t>зависимых признаков </a:t>
            </a:r>
            <a:br>
              <a:rPr lang="ru-RU" dirty="0" smtClean="0"/>
            </a:br>
            <a:r>
              <a:rPr lang="ru-RU" dirty="0" smtClean="0"/>
              <a:t>каждого </a:t>
            </a:r>
            <a:r>
              <a:rPr lang="ru-RU" dirty="0" err="1" smtClean="0"/>
              <a:t>токена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71921-3434-0843-AD61-17C09028DA04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855" y="3359572"/>
            <a:ext cx="4860540" cy="158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Эмбеддинги</a:t>
            </a:r>
            <a:r>
              <a:rPr lang="ru-RU" dirty="0" smtClean="0"/>
              <a:t>: царь, царевич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Эмбеддинг – отображение из дискретного вектора признаков в непрерывный вектор заданной размерности </a:t>
            </a:r>
            <a:r>
              <a:rPr lang="en-US" dirty="0" smtClean="0"/>
              <a:t>h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Каноничный пример – эмбеддинг слова.</a:t>
            </a:r>
            <a:br>
              <a:rPr lang="ru-RU" dirty="0" smtClean="0"/>
            </a:br>
            <a:r>
              <a:rPr lang="ru-RU" dirty="0" smtClean="0"/>
              <a:t>Исходный вектор: x = (0, 0, … </a:t>
            </a:r>
            <a:r>
              <a:rPr lang="en-US" dirty="0" smtClean="0"/>
              <a:t>, </a:t>
            </a:r>
            <a:r>
              <a:rPr lang="ru-RU" dirty="0" smtClean="0"/>
              <a:t>1, 0, … 0)</a:t>
            </a:r>
            <a:r>
              <a:rPr lang="ru-RU" dirty="0"/>
              <a:t> </a:t>
            </a:r>
            <a:r>
              <a:rPr lang="ru-RU" dirty="0" smtClean="0"/>
              <a:t>длины размера словаря</a:t>
            </a:r>
            <a:br>
              <a:rPr lang="ru-RU" dirty="0" smtClean="0"/>
            </a:br>
            <a:r>
              <a:rPr lang="ru-RU" dirty="0" smtClean="0"/>
              <a:t>Результат: x’= (0.2, 0.8, …, -15.9) длины </a:t>
            </a:r>
            <a:r>
              <a:rPr lang="en-US" dirty="0" smtClean="0"/>
              <a:t>h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Обычно обучаются на неразмеченных данных по контексту.</a:t>
            </a:r>
          </a:p>
          <a:p>
            <a:r>
              <a:rPr lang="ru-RU" dirty="0" smtClean="0"/>
              <a:t>Причины использования:</a:t>
            </a:r>
          </a:p>
          <a:p>
            <a:pPr lvl="1"/>
            <a:r>
              <a:rPr lang="ru-RU" dirty="0" smtClean="0"/>
              <a:t>Уменьшение размерности пространства признаков.</a:t>
            </a:r>
          </a:p>
          <a:p>
            <a:pPr lvl="1"/>
            <a:r>
              <a:rPr lang="ru-RU" dirty="0" smtClean="0"/>
              <a:t>Учет близости элементов в исходном пространстве.</a:t>
            </a:r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8060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Эмбеддинги</a:t>
            </a:r>
            <a:r>
              <a:rPr lang="ru-RU" dirty="0"/>
              <a:t>: король, королевич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4A3CC-9215-4D44-A91D-3C56E408671D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4102" name="Picture 6" descr="&amp;Kcy;&amp;acy;&amp;rcy;&amp;tcy;&amp;icy;&amp;ncy;&amp;kcy;&amp;icy; &amp;pcy;&amp;ocy; &amp;zcy;&amp;acy;&amp;pcy;&amp;rcy;&amp;ocy;&amp;scy;&amp;ucy; word2vec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5" y="1170135"/>
            <a:ext cx="5094897" cy="295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1170135"/>
            <a:ext cx="8828965" cy="32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7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NER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369219"/>
            <a:ext cx="3373028" cy="326350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Задача </a:t>
            </a:r>
            <a:r>
              <a:rPr lang="en-US" dirty="0"/>
              <a:t>NER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ru-RU" dirty="0"/>
              <a:t>выделение </a:t>
            </a:r>
            <a:r>
              <a:rPr lang="ru-RU" dirty="0" err="1"/>
              <a:t>спанов</a:t>
            </a:r>
            <a:r>
              <a:rPr lang="ru-RU" dirty="0"/>
              <a:t> сущностей в тексте</a:t>
            </a:r>
          </a:p>
          <a:p>
            <a:r>
              <a:rPr lang="ru-RU" dirty="0"/>
              <a:t>В классической постановке (</a:t>
            </a:r>
            <a:r>
              <a:rPr lang="en-US" dirty="0"/>
              <a:t>MUC-6</a:t>
            </a:r>
            <a:r>
              <a:rPr lang="ru-RU" dirty="0"/>
              <a:t>, 1996 год) сущности </a:t>
            </a:r>
            <a:r>
              <a:rPr lang="mr-IN" dirty="0"/>
              <a:t>–</a:t>
            </a:r>
            <a:r>
              <a:rPr lang="ru-RU" dirty="0"/>
              <a:t> персоны, локации и организации</a:t>
            </a:r>
          </a:p>
          <a:p>
            <a:r>
              <a:rPr lang="ru-RU" dirty="0"/>
              <a:t>В разных стандартных корпусах добавляются свои дополнительные типы сущностей -  </a:t>
            </a:r>
            <a:r>
              <a:rPr lang="en-US" dirty="0" err="1"/>
              <a:t>Misc</a:t>
            </a:r>
            <a:r>
              <a:rPr lang="en-US" dirty="0"/>
              <a:t>, </a:t>
            </a:r>
            <a:r>
              <a:rPr lang="ru-RU" dirty="0"/>
              <a:t>даты, денежные суммы и т. п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1677" y="1268016"/>
            <a:ext cx="4300538" cy="34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184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BBYY Corpor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b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e__x0442__x0432__x0435__x0442__x0441__x0442__x0432__x0435__x043d__x043d__x044b__x0439__x0020__x0437__x0430__x0020__x0448__x0430__x0431__x043b__x043e__x043d__x044b_ xmlns="1b68d7a2-7ffc-4e81-91b0-1900f50a0655">
      <UserInfo>
        <DisplayName/>
        <AccountId xsi:nil="true"/>
        <AccountType/>
      </UserInfo>
    </_x041e__x0442__x0432__x0435__x0442__x0441__x0442__x0432__x0435__x043d__x043d__x044b__x0439__x0020__x0437__x0430__x0020__x0448__x0430__x0431__x043b__x043e__x043d__x044b_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BB5050E19F454EB0E9B113FC084074" ma:contentTypeVersion="1" ma:contentTypeDescription="Create a new document." ma:contentTypeScope="" ma:versionID="bdabca07c525c9b86b444886fd4b5023">
  <xsd:schema xmlns:xsd="http://www.w3.org/2001/XMLSchema" xmlns:xs="http://www.w3.org/2001/XMLSchema" xmlns:p="http://schemas.microsoft.com/office/2006/metadata/properties" xmlns:ns2="1b68d7a2-7ffc-4e81-91b0-1900f50a0655" targetNamespace="http://schemas.microsoft.com/office/2006/metadata/properties" ma:root="true" ma:fieldsID="8cfe67294f8c0a7501cdaf04c56c9f0f" ns2:_="">
    <xsd:import namespace="1b68d7a2-7ffc-4e81-91b0-1900f50a0655"/>
    <xsd:element name="properties">
      <xsd:complexType>
        <xsd:sequence>
          <xsd:element name="documentManagement">
            <xsd:complexType>
              <xsd:all>
                <xsd:element ref="ns2:_x041e__x0442__x0432__x0435__x0442__x0441__x0442__x0432__x0435__x043d__x043d__x044b__x0439__x0020__x0437__x0430__x0020__x0448__x0430__x0431__x043b__x043e__x043d__x044b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8d7a2-7ffc-4e81-91b0-1900f50a0655" elementFormDefault="qualified">
    <xsd:import namespace="http://schemas.microsoft.com/office/2006/documentManagement/types"/>
    <xsd:import namespace="http://schemas.microsoft.com/office/infopath/2007/PartnerControls"/>
    <xsd:element name="_x041e__x0442__x0432__x0435__x0442__x0441__x0442__x0432__x0435__x043d__x043d__x044b__x0439__x0020__x0437__x0430__x0020__x0448__x0430__x0431__x043b__x043e__x043d__x044b_" ma:index="8" nillable="true" ma:displayName="Ответственный за шаблоны" ma:list="UserInfo" ma:SharePointGroup="0" ma:internalName="_x041e__x0442__x0432__x0435__x0442__x0441__x0442__x0432__x0435__x043d__x043d__x044b__x0439__x0020__x0437__x0430__x0020__x0448__x0430__x0431__x043b__x043e__x043d__x044b_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EAFB1-D447-42B1-BBD2-F6D2B024BD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4F9C54-F177-4493-BF94-3780F7997C6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b68d7a2-7ffc-4e81-91b0-1900f50a065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BBFE74D-00D6-4588-B06D-E0F570A347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8d7a2-7ffc-4e81-91b0-1900f50a06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37498</TotalTime>
  <Words>1122</Words>
  <Application>Microsoft Office PowerPoint</Application>
  <PresentationFormat>On-screen Show (16:9)</PresentationFormat>
  <Paragraphs>109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Mangal</vt:lpstr>
      <vt:lpstr>Wingdings</vt:lpstr>
      <vt:lpstr>ABBYY Corporate</vt:lpstr>
      <vt:lpstr>Нейросети в NLP</vt:lpstr>
      <vt:lpstr>Содержание</vt:lpstr>
      <vt:lpstr>NLP: что это такое?</vt:lpstr>
      <vt:lpstr>NLP: и с чем его едят?</vt:lpstr>
      <vt:lpstr>Пайплайн NLP: чтобы всех отыскать</vt:lpstr>
      <vt:lpstr>Пайплайн NLP: воедино созвать и единою черною волей сковать</vt:lpstr>
      <vt:lpstr>Эмбеддинги: царь, царевич</vt:lpstr>
      <vt:lpstr>Эмбеддинги: король, королевич</vt:lpstr>
      <vt:lpstr>NER: постановка задачи</vt:lpstr>
      <vt:lpstr>NER: зачем все это нужно?</vt:lpstr>
      <vt:lpstr>NER: в чем подвох?</vt:lpstr>
      <vt:lpstr>NER: метрики и корпуса</vt:lpstr>
      <vt:lpstr>NER: сведение к задаче классификации</vt:lpstr>
      <vt:lpstr>NER: дела давно минувших дней </vt:lpstr>
      <vt:lpstr>NER: преданья старины глубокой</vt:lpstr>
      <vt:lpstr>Шаг в современность –  Char CNN + BLSTM + CRF</vt:lpstr>
      <vt:lpstr>Char CNN + BLSTM + CRF: признаки токена </vt:lpstr>
      <vt:lpstr>Трансформер: эпоха истребления</vt:lpstr>
    </vt:vector>
  </TitlesOfParts>
  <Company>ABBYY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ASvetlichnaya</dc:creator>
  <cp:lastModifiedBy>Ivan Smurov</cp:lastModifiedBy>
  <cp:revision>698</cp:revision>
  <dcterms:created xsi:type="dcterms:W3CDTF">2012-10-11T07:31:41Z</dcterms:created>
  <dcterms:modified xsi:type="dcterms:W3CDTF">2018-11-23T20:10:49Z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0x0101001DBB5050E19F454EB0E9B113FC084074</vt:lpwstr>
  </property>
</Properties>
</file>