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ad068aa5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ad068aa5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Рассказать что это бонус</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ad068aa5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ad068aa5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ad068aa5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ad068aa5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ad068aa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ad068aa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ad068aa5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ad068aa5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ad068aa5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ad068aa5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ad068aa5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ad068aa5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ad068aa5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ad068aa5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ad1521d3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ad1521d3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9Yq67CjDqvw" TargetMode="External"/><Relationship Id="rId4" Type="http://schemas.openxmlformats.org/officeDocument/2006/relationships/image" Target="../media/image3.jpg"/><Relationship Id="rId5" Type="http://schemas.openxmlformats.org/officeDocument/2006/relationships/hyperlink" Target="http://grail.cs.washington.edu/projects/AudioToObama/siggraph17_obama.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hyperlink" Target="https://arxiv.org/pdf/1406.2661.pdf" TargetMode="External"/><Relationship Id="rId7" Type="http://schemas.openxmlformats.org/officeDocument/2006/relationships/image" Target="../media/image4.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hyperlink" Target="https://skymind.ai/wiki/generative-adversarial-network-gan"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DgPaCWJL7XI"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8YyURbmyMvI" TargetMode="Externa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5DaVnriHhPc" TargetMode="Externa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eriklindernoren/Keras-GAN" TargetMode="External"/><Relationship Id="rId4" Type="http://schemas.openxmlformats.org/officeDocument/2006/relationships/hyperlink" Target="https://skymind.ai/wiki/generative-adversarial-network-gan" TargetMode="External"/><Relationship Id="rId5" Type="http://schemas.openxmlformats.org/officeDocument/2006/relationships/hyperlink" Target="https://habr.com/post/278425/" TargetMode="External"/><Relationship Id="rId6" Type="http://schemas.openxmlformats.org/officeDocument/2006/relationships/hyperlink" Target="https://habr.com/post/27542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Generative Adversarial Nets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descr="Synthesizing Obama: Learning Lip Sync from Audio&#10;Supasorn Suwajanakorn, Steven M. Seitz, Ira Kemelmacher-Shlizerman&#10;SIGGRAPH 2017&#10;&#10;Given audio of President Barack Obama, we synthesize a high quality video of him speaking with accurate lip sync, composited into a target video clip. Trained on many hours of his weekly address footage, a recurrent neural network learns the mapping from raw audio features to mouth shapes. Given the mouth shape at each time instant, we synthesize high quality mouth texture, and composite it with proper 3D pose matching to change what he appears to be saying in a target video to match the input audio track&#10;&#10;http://grail.cs.washington.edu/projects/AudioToObama/" id="111" name="Google Shape;111;p22" title="Synthesizing Obama: Learning Lip Sync from Audio">
            <a:hlinkClick r:id="rId3"/>
          </p:cNvPr>
          <p:cNvPicPr preferRelativeResize="0"/>
          <p:nvPr/>
        </p:nvPicPr>
        <p:blipFill>
          <a:blip r:embed="rId4">
            <a:alphaModFix/>
          </a:blip>
          <a:stretch>
            <a:fillRect/>
          </a:stretch>
        </p:blipFill>
        <p:spPr>
          <a:xfrm>
            <a:off x="406650" y="341125"/>
            <a:ext cx="8226125" cy="4461250"/>
          </a:xfrm>
          <a:prstGeom prst="rect">
            <a:avLst/>
          </a:prstGeom>
          <a:noFill/>
          <a:ln>
            <a:noFill/>
          </a:ln>
        </p:spPr>
      </p:pic>
      <p:sp>
        <p:nvSpPr>
          <p:cNvPr id="112" name="Google Shape;112;p22"/>
          <p:cNvSpPr txBox="1"/>
          <p:nvPr/>
        </p:nvSpPr>
        <p:spPr>
          <a:xfrm>
            <a:off x="569325" y="4728850"/>
            <a:ext cx="25098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Оригинальная </a:t>
            </a:r>
            <a:r>
              <a:rPr lang="en" u="sng">
                <a:solidFill>
                  <a:schemeClr val="hlink"/>
                </a:solidFill>
                <a:hlinkClick r:id="rId5"/>
              </a:rPr>
              <a:t>статья</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D_{\theta_d} : img \ \rightarrow \ I\!R \ - дискриминатор" id="59" name="Google Shape;59;p14" title="MathEquation,#ffffff"/>
          <p:cNvPicPr preferRelativeResize="0"/>
          <p:nvPr/>
        </p:nvPicPr>
        <p:blipFill>
          <a:blip r:embed="rId3">
            <a:alphaModFix/>
          </a:blip>
          <a:stretch>
            <a:fillRect/>
          </a:stretch>
        </p:blipFill>
        <p:spPr>
          <a:xfrm>
            <a:off x="151050" y="499650"/>
            <a:ext cx="4807926" cy="324536"/>
          </a:xfrm>
          <a:prstGeom prst="rect">
            <a:avLst/>
          </a:prstGeom>
          <a:noFill/>
          <a:ln>
            <a:noFill/>
          </a:ln>
        </p:spPr>
      </p:pic>
      <p:pic>
        <p:nvPicPr>
          <p:cNvPr descr="z \sim p_z - распределение\ шума " id="60" name="Google Shape;60;p14" title="MathEquation,#ffffff"/>
          <p:cNvPicPr preferRelativeResize="0"/>
          <p:nvPr/>
        </p:nvPicPr>
        <p:blipFill>
          <a:blip r:embed="rId4">
            <a:alphaModFix/>
          </a:blip>
          <a:stretch>
            <a:fillRect/>
          </a:stretch>
        </p:blipFill>
        <p:spPr>
          <a:xfrm>
            <a:off x="151050" y="824175"/>
            <a:ext cx="4327008" cy="324525"/>
          </a:xfrm>
          <a:prstGeom prst="rect">
            <a:avLst/>
          </a:prstGeom>
          <a:noFill/>
          <a:ln>
            <a:noFill/>
          </a:ln>
        </p:spPr>
      </p:pic>
      <p:pic>
        <p:nvPicPr>
          <p:cNvPr descr="Loss = - \mathbb{E}_{x\sim p_{data}}{log(D(x))}\ - \  \mathbb{E}_{z\sim p_{z}}{log(1 - D(G(z))})" id="61" name="Google Shape;61;p14" title="MathEquation,#ffffff"/>
          <p:cNvPicPr preferRelativeResize="0"/>
          <p:nvPr/>
        </p:nvPicPr>
        <p:blipFill>
          <a:blip r:embed="rId5">
            <a:alphaModFix/>
          </a:blip>
          <a:stretch>
            <a:fillRect/>
          </a:stretch>
        </p:blipFill>
        <p:spPr>
          <a:xfrm>
            <a:off x="1329450" y="2397463"/>
            <a:ext cx="6485108" cy="348575"/>
          </a:xfrm>
          <a:prstGeom prst="rect">
            <a:avLst/>
          </a:prstGeom>
          <a:noFill/>
          <a:ln>
            <a:noFill/>
          </a:ln>
        </p:spPr>
      </p:pic>
      <p:sp>
        <p:nvSpPr>
          <p:cNvPr id="62" name="Google Shape;62;p14"/>
          <p:cNvSpPr txBox="1"/>
          <p:nvPr/>
        </p:nvSpPr>
        <p:spPr>
          <a:xfrm>
            <a:off x="220750" y="4647525"/>
            <a:ext cx="41595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Оригинальная </a:t>
            </a:r>
            <a:r>
              <a:rPr lang="en" u="sng">
                <a:solidFill>
                  <a:schemeClr val="hlink"/>
                </a:solidFill>
                <a:hlinkClick r:id="rId6"/>
              </a:rPr>
              <a:t>статья</a:t>
            </a:r>
            <a:endParaRPr>
              <a:solidFill>
                <a:srgbClr val="FFFFFF"/>
              </a:solidFill>
            </a:endParaRPr>
          </a:p>
        </p:txBody>
      </p:sp>
      <p:pic>
        <p:nvPicPr>
          <p:cNvPr descr="G_{\theta_g}: {I\!R}^{n} \rightarrow\  img\ -\ генератор" id="63" name="Google Shape;63;p14" title="MathEquation,#ffffff"/>
          <p:cNvPicPr preferRelativeResize="0"/>
          <p:nvPr/>
        </p:nvPicPr>
        <p:blipFill>
          <a:blip r:embed="rId7">
            <a:alphaModFix/>
          </a:blip>
          <a:stretch>
            <a:fillRect/>
          </a:stretch>
        </p:blipFill>
        <p:spPr>
          <a:xfrm>
            <a:off x="151050" y="92950"/>
            <a:ext cx="4518878" cy="406700"/>
          </a:xfrm>
          <a:prstGeom prst="rect">
            <a:avLst/>
          </a:prstGeom>
          <a:noFill/>
          <a:ln>
            <a:noFill/>
          </a:ln>
        </p:spPr>
      </p:pic>
      <p:pic>
        <p:nvPicPr>
          <p:cNvPr descr="x \sim p_{data} - распределение\ картинок\ (ground\ truth)" id="64" name="Google Shape;64;p14" title="MathEquation,#ffffff"/>
          <p:cNvPicPr preferRelativeResize="0"/>
          <p:nvPr/>
        </p:nvPicPr>
        <p:blipFill>
          <a:blip r:embed="rId8">
            <a:alphaModFix/>
          </a:blip>
          <a:stretch>
            <a:fillRect/>
          </a:stretch>
        </p:blipFill>
        <p:spPr>
          <a:xfrm>
            <a:off x="151050" y="1148700"/>
            <a:ext cx="6656914" cy="32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descr="for\ epoch\ in\ range(epochs):\\&#10;\;\;\;for\ \_\ in\ range(steps):\\&#10;\;\;\;\;\;\;update\ with: &#10; " id="69" name="Google Shape;69;p15" title="MathEquation,#ffffff"/>
          <p:cNvPicPr preferRelativeResize="0"/>
          <p:nvPr/>
        </p:nvPicPr>
        <p:blipFill>
          <a:blip r:embed="rId3">
            <a:alphaModFix/>
          </a:blip>
          <a:stretch>
            <a:fillRect/>
          </a:stretch>
        </p:blipFill>
        <p:spPr>
          <a:xfrm>
            <a:off x="476375" y="302100"/>
            <a:ext cx="3680874" cy="1150275"/>
          </a:xfrm>
          <a:prstGeom prst="rect">
            <a:avLst/>
          </a:prstGeom>
          <a:noFill/>
          <a:ln>
            <a:noFill/>
          </a:ln>
        </p:spPr>
      </p:pic>
      <p:pic>
        <p:nvPicPr>
          <p:cNvPr descr="\nabla_{\theta_{g}}\frac{1}{m}\sum\limits_{i = 1}^{m}log(1 - D(G(z_i)))&#10; " id="70" name="Google Shape;70;p15" title="MathEquation,#ffffff"/>
          <p:cNvPicPr preferRelativeResize="0"/>
          <p:nvPr/>
        </p:nvPicPr>
        <p:blipFill>
          <a:blip r:embed="rId4">
            <a:alphaModFix/>
          </a:blip>
          <a:stretch>
            <a:fillRect/>
          </a:stretch>
        </p:blipFill>
        <p:spPr>
          <a:xfrm>
            <a:off x="766825" y="2625850"/>
            <a:ext cx="3827424" cy="813325"/>
          </a:xfrm>
          <a:prstGeom prst="rect">
            <a:avLst/>
          </a:prstGeom>
          <a:noFill/>
          <a:ln>
            <a:noFill/>
          </a:ln>
        </p:spPr>
      </p:pic>
      <p:pic>
        <p:nvPicPr>
          <p:cNvPr descr="update\ with:&#10; " id="71" name="Google Shape;71;p15" title="MathEquation,#ffffff"/>
          <p:cNvPicPr preferRelativeResize="0"/>
          <p:nvPr/>
        </p:nvPicPr>
        <p:blipFill>
          <a:blip r:embed="rId5">
            <a:alphaModFix/>
          </a:blip>
          <a:stretch>
            <a:fillRect/>
          </a:stretch>
        </p:blipFill>
        <p:spPr>
          <a:xfrm>
            <a:off x="766825" y="2292238"/>
            <a:ext cx="1682560" cy="307075"/>
          </a:xfrm>
          <a:prstGeom prst="rect">
            <a:avLst/>
          </a:prstGeom>
          <a:noFill/>
          <a:ln>
            <a:noFill/>
          </a:ln>
        </p:spPr>
      </p:pic>
      <p:pic>
        <p:nvPicPr>
          <p:cNvPr descr="-\nabla_{\theta_d}\frac{1}{m}\sum\limits_{i=1}^mlogD(x_i) + log(1 - D(G(z_i)))" id="72" name="Google Shape;72;p15" title="MathEquation,#ffffff"/>
          <p:cNvPicPr preferRelativeResize="0"/>
          <p:nvPr/>
        </p:nvPicPr>
        <p:blipFill>
          <a:blip r:embed="rId6">
            <a:alphaModFix/>
          </a:blip>
          <a:stretch>
            <a:fillRect/>
          </a:stretch>
        </p:blipFill>
        <p:spPr>
          <a:xfrm>
            <a:off x="1131225" y="1465650"/>
            <a:ext cx="5707524" cy="813325"/>
          </a:xfrm>
          <a:prstGeom prst="rect">
            <a:avLst/>
          </a:prstGeom>
          <a:noFill/>
          <a:ln>
            <a:noFill/>
          </a:ln>
        </p:spPr>
      </p:pic>
      <p:pic>
        <p:nvPicPr>
          <p:cNvPr descr="-" id="73" name="Google Shape;73;p15" title="MathEquation,#ffffff"/>
          <p:cNvPicPr preferRelativeResize="0"/>
          <p:nvPr/>
        </p:nvPicPr>
        <p:blipFill>
          <a:blip r:embed="rId7">
            <a:alphaModFix/>
          </a:blip>
          <a:stretch>
            <a:fillRect/>
          </a:stretch>
        </p:blipFill>
        <p:spPr>
          <a:xfrm>
            <a:off x="476375" y="2905513"/>
            <a:ext cx="236830" cy="25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type="title"/>
          </p:nvPr>
        </p:nvSpPr>
        <p:spPr>
          <a:xfrm rot="-3497362">
            <a:off x="364686" y="722987"/>
            <a:ext cx="1823528" cy="54474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6"/>
          <p:cNvSpPr txBox="1"/>
          <p:nvPr/>
        </p:nvSpPr>
        <p:spPr>
          <a:xfrm rot="-3009058">
            <a:off x="7048344" y="3322095"/>
            <a:ext cx="2228111" cy="6975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Discriminator</a:t>
            </a:r>
            <a:endParaRPr sz="2400">
              <a:solidFill>
                <a:srgbClr val="FFFFFF"/>
              </a:solidFill>
            </a:endParaRPr>
          </a:p>
          <a:p>
            <a:pPr indent="0" lvl="0" marL="0" rtl="0" algn="l">
              <a:spcBef>
                <a:spcPts val="0"/>
              </a:spcBef>
              <a:spcAft>
                <a:spcPts val="0"/>
              </a:spcAft>
              <a:buNone/>
            </a:pPr>
            <a:r>
              <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descr="GAN schema" id="84" name="Google Shape;84;p17"/>
          <p:cNvPicPr preferRelativeResize="0"/>
          <p:nvPr/>
        </p:nvPicPr>
        <p:blipFill>
          <a:blip r:embed="rId3">
            <a:alphaModFix/>
          </a:blip>
          <a:stretch>
            <a:fillRect/>
          </a:stretch>
        </p:blipFill>
        <p:spPr>
          <a:xfrm>
            <a:off x="0" y="895350"/>
            <a:ext cx="9144000" cy="3352800"/>
          </a:xfrm>
          <a:prstGeom prst="rect">
            <a:avLst/>
          </a:prstGeom>
          <a:noFill/>
          <a:ln>
            <a:noFill/>
          </a:ln>
        </p:spPr>
      </p:pic>
      <p:pic>
        <p:nvPicPr>
          <p:cNvPr descr="Credit: O’Reilly" id="85" name="Google Shape;85;p17" title="MathEquation,#ffffff">
            <a:hlinkClick r:id="rId4"/>
          </p:cNvPr>
          <p:cNvPicPr preferRelativeResize="0"/>
          <p:nvPr/>
        </p:nvPicPr>
        <p:blipFill>
          <a:blip r:embed="rId5">
            <a:alphaModFix/>
          </a:blip>
          <a:stretch>
            <a:fillRect/>
          </a:stretch>
        </p:blipFill>
        <p:spPr>
          <a:xfrm>
            <a:off x="255625" y="4310575"/>
            <a:ext cx="1843624" cy="27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8" title="Pouff - Grocery Trip">
            <a:hlinkClick r:id="rId3"/>
          </p:cNvPr>
          <p:cNvPicPr preferRelativeResize="0"/>
          <p:nvPr/>
        </p:nvPicPr>
        <p:blipFill>
          <a:blip r:embed="rId4">
            <a:alphaModFix/>
          </a:blip>
          <a:stretch>
            <a:fillRect/>
          </a:stretch>
        </p:blipFill>
        <p:spPr>
          <a:xfrm>
            <a:off x="152400" y="152400"/>
            <a:ext cx="8817325" cy="470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descr="I ran Google's Deep Dream A.I. on highlights from Donald Drumpf's presidential candidacy announcement in July 2015, using audio volume to dictate how deep to dream (for each frame). For fun, I used a picture of Cthulhu as a guide image.&#10;&#10;The version over at Vimeo is less compressed and looks better: https://vimeo.com/160327459&#10;&#10;### Implementation details&#10;&#10;- Source video: http://youtube.com/watch?v=f0UB06v7yLY&#10;&#10;- Guide image: http://subgenius.wikia.com/wiki/Cthulhu?file=Cthulhu.jpg&#10;&#10;- Google Deep Dream code based on DeepDreamVideo (http://github.com/graphific/DeepDreamVideo) run on AWS EC2 instance w/GPU acceleration&#10;&#10;- Iterations, octaves, and nesting based on average audio power per frame (nesting: dreams iteratively run on frame output in multiple levels)" id="95" name="Google Shape;95;p19" title="Trump Deep Nightmare: Google's Deep Dream A.I. run against a Donald Trump speech">
            <a:hlinkClick r:id="rId3"/>
          </p:cNvPr>
          <p:cNvPicPr preferRelativeResize="0"/>
          <p:nvPr/>
        </p:nvPicPr>
        <p:blipFill>
          <a:blip r:embed="rId4">
            <a:alphaModFix/>
          </a:blip>
          <a:stretch>
            <a:fillRect/>
          </a:stretch>
        </p:blipFill>
        <p:spPr>
          <a:xfrm>
            <a:off x="325325" y="167175"/>
            <a:ext cx="8493350" cy="480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descr="This work is not endorsed, supported or recommended by Bob Ross Inc. http://www.areben.com This work uses the deep learning techniques of &quot;deep dream&quot; and &quot;wavenet&quot;" id="100" name="Google Shape;100;p20" title="Deeply Artificial Trees (excerpt)">
            <a:hlinkClick r:id="rId3"/>
          </p:cNvPr>
          <p:cNvPicPr preferRelativeResize="0"/>
          <p:nvPr/>
        </p:nvPicPr>
        <p:blipFill>
          <a:blip r:embed="rId4">
            <a:alphaModFix/>
          </a:blip>
          <a:stretch>
            <a:fillRect/>
          </a:stretch>
        </p:blipFill>
        <p:spPr>
          <a:xfrm>
            <a:off x="220750" y="164025"/>
            <a:ext cx="8725724" cy="47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Немного референсов:</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Keras </a:t>
            </a:r>
            <a:r>
              <a:rPr lang="en" u="sng">
                <a:solidFill>
                  <a:schemeClr val="hlink"/>
                </a:solidFill>
                <a:hlinkClick r:id="rId3"/>
              </a:rPr>
              <a:t>implementation</a:t>
            </a:r>
            <a:r>
              <a:rPr lang="en"/>
              <a:t>. </a:t>
            </a:r>
            <a:endParaRPr/>
          </a:p>
          <a:p>
            <a:pPr indent="0" lvl="0" marL="0" rtl="0" algn="l">
              <a:spcBef>
                <a:spcPts val="1600"/>
              </a:spcBef>
              <a:spcAft>
                <a:spcPts val="0"/>
              </a:spcAft>
              <a:buNone/>
            </a:pPr>
            <a:r>
              <a:rPr lang="en" u="sng">
                <a:solidFill>
                  <a:schemeClr val="hlink"/>
                </a:solidFill>
                <a:hlinkClick r:id="rId4"/>
              </a:rPr>
              <a:t>Туториал</a:t>
            </a:r>
            <a:endParaRPr/>
          </a:p>
          <a:p>
            <a:pPr indent="0" lvl="0" marL="0" rtl="0" algn="l">
              <a:spcBef>
                <a:spcPts val="1600"/>
              </a:spcBef>
              <a:spcAft>
                <a:spcPts val="0"/>
              </a:spcAft>
              <a:buNone/>
            </a:pPr>
            <a:r>
              <a:rPr lang="en" u="sng">
                <a:solidFill>
                  <a:schemeClr val="hlink"/>
                </a:solidFill>
                <a:hlinkClick r:id="rId5"/>
              </a:rPr>
              <a:t>Статья</a:t>
            </a:r>
            <a:r>
              <a:rPr lang="en"/>
              <a:t> на Хабре</a:t>
            </a:r>
            <a:endParaRPr/>
          </a:p>
          <a:p>
            <a:pPr indent="0" lvl="0" marL="0" rtl="0" algn="l">
              <a:spcBef>
                <a:spcPts val="1600"/>
              </a:spcBef>
              <a:spcAft>
                <a:spcPts val="1600"/>
              </a:spcAft>
              <a:buNone/>
            </a:pPr>
            <a:r>
              <a:rPr lang="en"/>
              <a:t>Очень хорошая</a:t>
            </a:r>
            <a:r>
              <a:rPr lang="en" u="sng">
                <a:solidFill>
                  <a:schemeClr val="hlink"/>
                </a:solidFill>
                <a:hlinkClick r:id="rId6"/>
              </a:rPr>
              <a:t> статья</a:t>
            </a:r>
            <a:r>
              <a:rPr lang="en"/>
              <a:t> на Хабре</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