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15EB3E-F149-45BA-86F7-A41C637EC8D9}">
  <a:tblStyle styleId="{4F15EB3E-F149-45BA-86F7-A41C637EC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e809e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e809e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e5c74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e5c74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e5c74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e5c74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e5c744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e5c744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e5c744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e5c744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e5c744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e5c744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e5c744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e5c744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e5c744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e5c744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e5c744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e5c744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e809ec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e809ec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e5c744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e5c744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e809ec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e809ec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e5c744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e5c744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e5c744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e5c744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e5c744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fe5c744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e5c7445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fe5c744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e5c744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fe5c744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e5c744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e5c744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fe5c7445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fe5c7445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fe5c7445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fe5c744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e809ec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e809ec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e809ecf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e809ecf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e809ecf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e809ecf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e809ec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e809ec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e809ecf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e809ecf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e809ec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e809ec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e809ec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e809ec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1185300" y="2433875"/>
            <a:ext cx="67734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EA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1</a:t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EA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NLP</a:t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901" y="840025"/>
            <a:ext cx="171220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311700" y="34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Meaning from context</a:t>
            </a:r>
            <a:endParaRPr/>
          </a:p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the meaning of word </a:t>
            </a:r>
            <a:r>
              <a:rPr b="1" lang="ru"/>
              <a:t>bicycle</a:t>
            </a:r>
            <a:r>
              <a:rPr lang="ru"/>
              <a:t>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Marie rode a </a:t>
            </a:r>
            <a:r>
              <a:rPr b="1" lang="ru"/>
              <a:t>b</a:t>
            </a:r>
            <a:r>
              <a:rPr b="1" lang="ru"/>
              <a:t>icycle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Bicycle</a:t>
            </a:r>
            <a:r>
              <a:rPr lang="ru"/>
              <a:t> wheel was punctured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b="1" lang="ru"/>
              <a:t>bicycle</a:t>
            </a:r>
            <a:r>
              <a:rPr lang="ru"/>
              <a:t> has a beautiful white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After these sentences we can say that bicycle is something what you can ride, it has wheel and frame.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How can we put this information into the vector?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Meaning from context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see that there is some distribution on contexts given 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For example word “wheel” occurs more frequently with word bicycle than word “Moon”.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What other words fit these examples?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Marie rode a </a:t>
            </a:r>
            <a:r>
              <a:rPr lang="ru" u="sng"/>
              <a:t>_____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/>
              <a:t>_____</a:t>
            </a:r>
            <a:r>
              <a:rPr lang="ru"/>
              <a:t> wheel was punctured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 u="sng"/>
              <a:t>_____</a:t>
            </a:r>
            <a:r>
              <a:rPr lang="ru"/>
              <a:t> has a beautiful white frame.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idx="1" type="body"/>
          </p:nvPr>
        </p:nvSpPr>
        <p:spPr>
          <a:xfrm>
            <a:off x="311700" y="102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What other words fit these examples?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Marie rode a </a:t>
            </a:r>
            <a:r>
              <a:rPr lang="ru" u="sng"/>
              <a:t>_____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/>
              <a:t>_____</a:t>
            </a:r>
            <a:r>
              <a:rPr lang="ru"/>
              <a:t> wheel was punctured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The </a:t>
            </a:r>
            <a:r>
              <a:rPr lang="ru" u="sng"/>
              <a:t>_____</a:t>
            </a:r>
            <a:r>
              <a:rPr lang="ru"/>
              <a:t> has a beautiful white frame.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6"/>
          <p:cNvSpPr txBox="1"/>
          <p:nvPr>
            <p:ph type="title"/>
          </p:nvPr>
        </p:nvSpPr>
        <p:spPr>
          <a:xfrm>
            <a:off x="311700" y="34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Meaning from context</a:t>
            </a:r>
            <a:endParaRPr/>
          </a:p>
        </p:txBody>
      </p:sp>
      <p:graphicFrame>
        <p:nvGraphicFramePr>
          <p:cNvPr id="166" name="Google Shape;166;p36"/>
          <p:cNvGraphicFramePr/>
          <p:nvPr/>
        </p:nvGraphicFramePr>
        <p:xfrm>
          <a:off x="668300" y="27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{4F15EB3E-F149-45BA-86F7-A41C637EC8D9}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Horse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Meaning from context</a:t>
            </a:r>
            <a:endParaRPr/>
          </a:p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Does vector similarity means semantic similarity?</a:t>
            </a:r>
            <a:endParaRPr/>
          </a:p>
        </p:txBody>
      </p:sp>
      <p:graphicFrame>
        <p:nvGraphicFramePr>
          <p:cNvPr id="173" name="Google Shape;173;p37"/>
          <p:cNvGraphicFramePr/>
          <p:nvPr/>
        </p:nvGraphicFramePr>
        <p:xfrm>
          <a:off x="619775" y="24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{4F15EB3E-F149-45BA-86F7-A41C637EC8D9}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Horse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Distributional hypothesis (Firth, 1957)</a:t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Words that are used and occur in the same contexts tend to purport similar meanings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Meaning from context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can count co-occurrences of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Having a corpus (bunch of texts) for each word we calculate vector: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Each word in vocabulary has it’s own index j.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v(word_i)[ j ] = count(co-occurrences word_i with word_j)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Example: v(word) = [12,1,2,0,5,...]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Context embeddings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1152475"/>
            <a:ext cx="85206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v(word) = [12,1,2,0,5,...]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This is a big vector (vocabulary size)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We can squeeze it with dimensional reduction methods </a:t>
            </a:r>
            <a:endParaRPr/>
          </a:p>
        </p:txBody>
      </p:sp>
      <p:sp>
        <p:nvSpPr>
          <p:cNvPr id="192" name="Google Shape;192;p40"/>
          <p:cNvSpPr/>
          <p:nvPr/>
        </p:nvSpPr>
        <p:spPr>
          <a:xfrm>
            <a:off x="3442150" y="2571750"/>
            <a:ext cx="450600" cy="24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0"/>
          <p:cNvSpPr txBox="1"/>
          <p:nvPr/>
        </p:nvSpPr>
        <p:spPr>
          <a:xfrm rot="5400000">
            <a:off x="3008950" y="3590850"/>
            <a:ext cx="1372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[12,1,2,0,5...]</a:t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>
            <a:off x="5417750" y="3181950"/>
            <a:ext cx="284100" cy="12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40"/>
          <p:cNvCxnSpPr>
            <a:endCxn id="194" idx="1"/>
          </p:cNvCxnSpPr>
          <p:nvPr/>
        </p:nvCxnSpPr>
        <p:spPr>
          <a:xfrm>
            <a:off x="3913550" y="3784800"/>
            <a:ext cx="1504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40"/>
          <p:cNvSpPr txBox="1"/>
          <p:nvPr/>
        </p:nvSpPr>
        <p:spPr>
          <a:xfrm>
            <a:off x="4052125" y="3479850"/>
            <a:ext cx="1178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Dimensional reduction</a:t>
            </a:r>
            <a:endParaRPr/>
          </a:p>
        </p:txBody>
      </p:sp>
      <p:sp>
        <p:nvSpPr>
          <p:cNvPr id="197" name="Google Shape;197;p40"/>
          <p:cNvSpPr txBox="1"/>
          <p:nvPr/>
        </p:nvSpPr>
        <p:spPr>
          <a:xfrm rot="5400000">
            <a:off x="5048550" y="3632700"/>
            <a:ext cx="108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[5.5,4.3,...]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Bag-of-words</a:t>
            </a:r>
            <a:endParaRPr/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Bag-of-words is a model where a text is represented as as bag (multiset) of its words.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We do not consider word order here.</a:t>
            </a:r>
            <a:endParaRPr/>
          </a:p>
          <a:p>
            <a:pPr indent="0" lvl="0" marL="13970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Sentence: "John"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"likes"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"watch"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"Mary"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"likes"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"too"</a:t>
            </a:r>
            <a:endParaRPr sz="1050">
              <a:solidFill>
                <a:srgbClr val="BA212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BoW 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:1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"likes"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:2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:1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"watch"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:1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:2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"Mary"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:1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"too"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:1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N-gram Bag-of-words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Instead of words we do the same with n-grams:</a:t>
            </a:r>
            <a:endParaRPr/>
          </a:p>
          <a:p>
            <a:pPr indent="0" lvl="0" marL="13970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"John likes"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"likes to"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"to watch"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"watch movies"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"Mary likes"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"likes movies"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BA212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"movies too"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Singular Value Decomposition (SVD)</a:t>
            </a:r>
            <a:endParaRPr/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 (m x n) - real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 (m x m) - orthogonal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   (m x n)- diagonal matrix with non-negative real numbers </a:t>
            </a:r>
            <a:br>
              <a:rPr lang="ru"/>
            </a:br>
            <a:r>
              <a:rPr lang="ru"/>
              <a:t>on the diagonal (singular values)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</a:t>
            </a:r>
            <a:r>
              <a:rPr lang="ru"/>
              <a:t> (m x m) - orthogonal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75" y="1255325"/>
            <a:ext cx="141475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100" y="1255325"/>
            <a:ext cx="107200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700" y="2447925"/>
            <a:ext cx="2190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NLP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Word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Meaning from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Bag-of-words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Latent semantic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TF-IDF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Singular Value Decomposition (SVD)</a:t>
            </a:r>
            <a:endParaRPr/>
          </a:p>
        </p:txBody>
      </p:sp>
      <p:pic>
        <p:nvPicPr>
          <p:cNvPr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0" y="887400"/>
            <a:ext cx="3705201" cy="33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75" y="1276125"/>
            <a:ext cx="141475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Latent Semantic Analysis (LSA)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X be the matrix where      is i-th term (word) and      is j-th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X (vocab_size x corpus_size)</a:t>
            </a:r>
            <a:endParaRPr/>
          </a:p>
        </p:txBody>
      </p:sp>
      <p:pic>
        <p:nvPicPr>
          <p:cNvPr id="232" name="Google Shape;2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851025"/>
            <a:ext cx="30861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275" y="1269150"/>
            <a:ext cx="1798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000" y="1269150"/>
            <a:ext cx="20401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Latent Semantic Analysis (LSA)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Dot product        gives correlation between two terms in the corpus, analogically with documents.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Let’s use SVD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take k biggest singular vectors you will get </a:t>
            </a:r>
            <a:br>
              <a:rPr lang="ru"/>
            </a:br>
            <a:r>
              <a:rPr lang="ru"/>
              <a:t>the rank k approximation to X with the smallest error (Frobenius norm)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Now we can treat terms and documents as semantic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Finally we have small representations for terms and documents with meaning</a:t>
            </a:r>
            <a:br>
              <a:rPr lang="ru"/>
            </a:br>
            <a:r>
              <a:rPr lang="ru"/>
              <a:t>We can compute similarity with cosine metric.</a:t>
            </a:r>
            <a:endParaRPr/>
          </a:p>
        </p:txBody>
      </p:sp>
      <p:pic>
        <p:nvPicPr>
          <p:cNvPr id="241" name="Google Shape;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625" y="1241425"/>
            <a:ext cx="36343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50" y="2045550"/>
            <a:ext cx="137829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Latent Semantic Analysis (LSA)</a:t>
            </a:r>
            <a:endParaRPr/>
          </a:p>
        </p:txBody>
      </p:sp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808150"/>
            <a:ext cx="46958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222222"/>
                </a:solidFill>
                <a:highlight>
                  <a:srgbClr val="FFFFFF"/>
                </a:highlight>
              </a:rPr>
              <a:t>Term frequency–inverse document frequency.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We want to represent sentence or document with a vector, based on words we see in this document (also n-grams)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frequency: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     is number of times term t occurs in document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Such view is needed to prevent a bias towards long documents</a:t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975" y="1152475"/>
            <a:ext cx="3592050" cy="6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925" y="1762675"/>
            <a:ext cx="340493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69" name="Google Shape;26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Inverse document frequency: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 - total number of documents in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Denominator is the number of documents where t appears</a:t>
            </a:r>
            <a:endParaRPr/>
          </a:p>
        </p:txBody>
      </p:sp>
      <p:pic>
        <p:nvPicPr>
          <p:cNvPr id="270" name="Google Shape;2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98" y="1152475"/>
            <a:ext cx="2891525" cy="5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pic>
        <p:nvPicPr>
          <p:cNvPr id="276" name="Google Shape;2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00" y="1017725"/>
            <a:ext cx="3357925" cy="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25" y="2074425"/>
            <a:ext cx="3592050" cy="6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623" y="2031700"/>
            <a:ext cx="2891525" cy="5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Processing (NLP)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This is a subfield of computer science about how to program computers to deal with natural languages (English, Russian...).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concept of human intelligence is largely related to language understanding. For example, Turing test. So, </a:t>
            </a:r>
            <a:r>
              <a:rPr lang="ru"/>
              <a:t>people have long wanted to make the machine speak.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1950 - first attempts, rule based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1980-2010 Statistical methods + first ML methods such as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2010s Neural networks + few s</a:t>
            </a:r>
            <a:r>
              <a:rPr lang="ru"/>
              <a:t>tatistical</a:t>
            </a:r>
            <a:r>
              <a:rPr lang="ru"/>
              <a:t> 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tasks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Machine Translation</a:t>
            </a:r>
            <a:br>
              <a:rPr lang="ru"/>
            </a:br>
            <a:r>
              <a:rPr lang="ru"/>
              <a:t>Between different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Language modeling</a:t>
            </a:r>
            <a:br>
              <a:rPr lang="ru"/>
            </a:br>
            <a:r>
              <a:rPr lang="ru"/>
              <a:t>Model which can predict probability of sentence, or word, given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Part of speech tagging </a:t>
            </a:r>
            <a:br>
              <a:rPr lang="ru"/>
            </a:br>
            <a:r>
              <a:rPr lang="ru"/>
              <a:t>Determine part of speech for each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Parsing</a:t>
            </a:r>
            <a:br>
              <a:rPr lang="ru"/>
            </a:br>
            <a:r>
              <a:rPr lang="ru"/>
              <a:t>Determine parse tree for sentence which shows relations between words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NLP tasks (2)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Natural language generation</a:t>
            </a:r>
            <a:br>
              <a:rPr lang="ru"/>
            </a:br>
            <a:r>
              <a:rPr lang="ru"/>
              <a:t>Convert some information (images, digits) into human readable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Named entity recognition</a:t>
            </a:r>
            <a:br>
              <a:rPr lang="ru"/>
            </a:br>
            <a:r>
              <a:rPr lang="ru"/>
              <a:t>Determine which items in text map to proper classes. For example, people or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Question answering</a:t>
            </a:r>
            <a:br>
              <a:rPr lang="ru"/>
            </a:br>
            <a:r>
              <a:rPr lang="ru"/>
              <a:t>Given a human language question, determine its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Topic modeling </a:t>
            </a:r>
            <a:br>
              <a:rPr lang="ru"/>
            </a:br>
            <a:r>
              <a:rPr lang="ru"/>
              <a:t>Extract topics and determine which relate to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589225"/>
            <a:ext cx="85206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To deal with NLP tasks we need somehow represent words and texts in computer adapted way.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 representations</a:t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can regard word as a discrete symbol.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One-hot vectors of dictionary size (ex. 500,000).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mother = [0.</a:t>
            </a:r>
            <a:r>
              <a:rPr lang="ru"/>
              <a:t>..0,1,0...0</a:t>
            </a:r>
            <a:r>
              <a:rPr lang="ru"/>
              <a:t>]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cat = [1,0...0]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problems</a:t>
            </a:r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These vectors do not contain meaning.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There is no natural similarity measure between two such vectors.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Each word is orthogonal for all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</a:rPr>
              <a:t>How can we put the meaning into the vector?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