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51EFB1-C6BE-4915-ADA0-E74CAC395169}">
  <a:tblStyle styleId="{FE51EFB1-C6BE-4915-ADA0-E74CAC395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e3c51d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e3c51d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e3c51d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e3c51d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e3c51d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e3c51d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e3c51d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e3c51d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e3c51d8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e3c51d8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e3c51d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e3c51d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e3c51d8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e3c51d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e3c51d8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e3c51d8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e3c51d8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e3c51d8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e3c51d8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e3c51d8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e3c51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e3c51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e3c51d8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e3c51d8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e3c51d8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e3c51d8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e3c51d8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e3c51d8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e3c51d8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e3c51d8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e3c51d8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e3c51d8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e3c51d8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e3c51d8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e3c51d8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e3c51d8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e3c51d8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e3c51d8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e3c51d8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e3c51d8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7e3c51d8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7e3c51d8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e3c51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e3c51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7e3c51d8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7e3c51d8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7e3c51d8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7e3c51d8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7e3c51d8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7e3c51d8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7e3c51d8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7e3c51d8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7e3c51d8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7e3c51d8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7e3c51d8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7e3c51d8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7e3c51d8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7e3c51d8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e3c51d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e3c51d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e3c51d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e3c51d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e3c51d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e3c51d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e3c51d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e3c51d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e3c51d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e3c51d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e3c51d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e3c51d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Probability estimation: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want to estimate sentence probabilities using same idea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have large corpus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want to be able to estimate probability of a sentence that </a:t>
            </a:r>
            <a:r>
              <a:rPr b="1" lang="ru"/>
              <a:t>we have never seen before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	The Ftaghn  credled raftangly spattengly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              Ftagn ranght kdufbfnms msnlkvrl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5502650" y="3836325"/>
            <a:ext cx="7362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 flipH="1" rot="10800000">
            <a:off x="4892575" y="4141425"/>
            <a:ext cx="13464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6417750" y="3867875"/>
            <a:ext cx="2346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 = 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Probability estimation: sentences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always have small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have many sentences that occure in training set 0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Probability estimation: sentences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always have small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 have many sentences that occure in training set 0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Solution: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estimate sentence probability as combination of probabilities of its smaller parts: </a:t>
            </a:r>
            <a:r>
              <a:rPr b="1" lang="ru"/>
              <a:t>N-gram Language model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Probability estimation: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want to get 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 sleep</a:t>
            </a:r>
            <a:r>
              <a:rPr lang="ru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Idea #1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 sleep</a:t>
            </a:r>
            <a:r>
              <a:rPr lang="ru"/>
              <a:t>) =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(w1 = </a:t>
            </a:r>
            <a:r>
              <a:rPr lang="ru">
                <a:solidFill>
                  <a:srgbClr val="6AA84F"/>
                </a:solidFill>
              </a:rPr>
              <a:t>I</a:t>
            </a:r>
            <a:r>
              <a:rPr lang="ru"/>
              <a:t>, w2 = </a:t>
            </a:r>
            <a:r>
              <a:rPr lang="ru">
                <a:solidFill>
                  <a:srgbClr val="6AA84F"/>
                </a:solidFill>
              </a:rPr>
              <a:t>want</a:t>
            </a:r>
            <a:r>
              <a:rPr lang="ru"/>
              <a:t>, w3 = </a:t>
            </a:r>
            <a:r>
              <a:rPr lang="ru">
                <a:solidFill>
                  <a:srgbClr val="6AA84F"/>
                </a:solidFill>
              </a:rPr>
              <a:t>to</a:t>
            </a:r>
            <a:r>
              <a:rPr lang="ru"/>
              <a:t>, w4 = </a:t>
            </a:r>
            <a:r>
              <a:rPr lang="ru">
                <a:solidFill>
                  <a:srgbClr val="6AA84F"/>
                </a:solidFill>
              </a:rPr>
              <a:t>sleep</a:t>
            </a:r>
            <a:r>
              <a:rPr lang="ru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P(X, Y) = P(Y| X) P(X)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 sleep</a:t>
            </a:r>
            <a:r>
              <a:rPr lang="ru"/>
              <a:t>) =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sleep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 =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=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sleep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to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want </a:t>
            </a:r>
            <a:r>
              <a:rPr lang="ru"/>
              <a:t>| </a:t>
            </a:r>
            <a:r>
              <a:rPr lang="ru">
                <a:solidFill>
                  <a:srgbClr val="6AA84F"/>
                </a:solidFill>
              </a:rPr>
              <a:t>I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Probability estimation: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 sleep</a:t>
            </a:r>
            <a:r>
              <a:rPr lang="ru"/>
              <a:t>) =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sleep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 =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= 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sleep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 to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to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I want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want </a:t>
            </a:r>
            <a:r>
              <a:rPr lang="ru"/>
              <a:t>| </a:t>
            </a:r>
            <a:r>
              <a:rPr lang="ru">
                <a:solidFill>
                  <a:srgbClr val="6AA84F"/>
                </a:solidFill>
              </a:rPr>
              <a:t>I</a:t>
            </a:r>
            <a:r>
              <a:rPr lang="ru"/>
              <a:t>)・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I</a:t>
            </a:r>
            <a:r>
              <a:rPr lang="ru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Problem: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we still need to estimate probabilities of huge prefixes: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A cute little sheep was enjoying its life</a:t>
            </a:r>
            <a:r>
              <a:rPr lang="ru"/>
              <a:t>) =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FF"/>
                </a:solidFill>
              </a:rPr>
              <a:t>P</a:t>
            </a:r>
            <a:r>
              <a:rPr lang="ru"/>
              <a:t>(</a:t>
            </a:r>
            <a:r>
              <a:rPr lang="ru">
                <a:solidFill>
                  <a:srgbClr val="6AA84F"/>
                </a:solidFill>
              </a:rPr>
              <a:t>life</a:t>
            </a:r>
            <a:r>
              <a:rPr lang="ru"/>
              <a:t> | </a:t>
            </a:r>
            <a:r>
              <a:rPr lang="ru">
                <a:solidFill>
                  <a:srgbClr val="6AA84F"/>
                </a:solidFill>
              </a:rPr>
              <a:t>A cute little sheep was enjoying its</a:t>
            </a:r>
            <a:r>
              <a:rPr lang="ru"/>
              <a:t>)・...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Probability estimation: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Solution: </a:t>
            </a:r>
            <a:r>
              <a:rPr b="1" lang="ru"/>
              <a:t>Independence assumption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next word depends only on </a:t>
            </a:r>
            <a:r>
              <a:rPr b="1" lang="ru"/>
              <a:t>n</a:t>
            </a:r>
            <a:r>
              <a:rPr lang="ru"/>
              <a:t> previous words: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trigram model:</a:t>
            </a:r>
            <a:r>
              <a:rPr lang="ru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bigram model: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unigram model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25" y="2646325"/>
            <a:ext cx="4616026" cy="5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725" y="3216164"/>
            <a:ext cx="4018050" cy="49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725" y="3770475"/>
            <a:ext cx="3508335" cy="4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Probability estimation: sentences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Finally estimating probabilities: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0" y="1738425"/>
            <a:ext cx="5360424" cy="4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000" y="2421413"/>
            <a:ext cx="3135425" cy="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100" y="4113374"/>
            <a:ext cx="7443524" cy="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N-gram LM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The  fox  runs  fast  to  the  __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300" y="807400"/>
            <a:ext cx="2941275" cy="21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9"/>
          <p:cNvCxnSpPr/>
          <p:nvPr/>
        </p:nvCxnSpPr>
        <p:spPr>
          <a:xfrm>
            <a:off x="390700" y="1890425"/>
            <a:ext cx="14514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9"/>
          <p:cNvSpPr/>
          <p:nvPr/>
        </p:nvSpPr>
        <p:spPr>
          <a:xfrm rot="5400000">
            <a:off x="2315525" y="1648525"/>
            <a:ext cx="305100" cy="1188600"/>
          </a:xfrm>
          <a:prstGeom prst="rightBrace">
            <a:avLst>
              <a:gd fmla="val 8333" name="adj1"/>
              <a:gd fmla="val 50877" name="adj2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9721"/>
            <a:ext cx="7454199" cy="87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N-gram LM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033"/>
            <a:ext cx="7454199" cy="879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0"/>
          <p:cNvCxnSpPr/>
          <p:nvPr/>
        </p:nvCxnSpPr>
        <p:spPr>
          <a:xfrm flipH="1" rot="10800000">
            <a:off x="4755825" y="2376450"/>
            <a:ext cx="15252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0"/>
          <p:cNvSpPr txBox="1"/>
          <p:nvPr/>
        </p:nvSpPr>
        <p:spPr>
          <a:xfrm>
            <a:off x="2599550" y="2844225"/>
            <a:ext cx="3460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What if we didn’t see this prefix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in training set at all?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N-gram LM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033"/>
            <a:ext cx="7454199" cy="879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1"/>
          <p:cNvCxnSpPr/>
          <p:nvPr/>
        </p:nvCxnSpPr>
        <p:spPr>
          <a:xfrm flipH="1" rot="10800000">
            <a:off x="4755825" y="2376450"/>
            <a:ext cx="15252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1"/>
          <p:cNvSpPr txBox="1"/>
          <p:nvPr/>
        </p:nvSpPr>
        <p:spPr>
          <a:xfrm>
            <a:off x="2599550" y="2844225"/>
            <a:ext cx="3460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What if we didn’t see this prefix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in training set at all?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59150" y="38980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Solution: </a:t>
            </a:r>
            <a:r>
              <a:rPr b="1" lang="ru" sz="1800">
                <a:solidFill>
                  <a:schemeClr val="dk2"/>
                </a:solidFill>
              </a:rPr>
              <a:t>backoff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00" y="3872362"/>
            <a:ext cx="3983699" cy="7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>
            <a:off x="6417650" y="2055925"/>
            <a:ext cx="1104600" cy="39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6661300" y="4239975"/>
            <a:ext cx="703200" cy="39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models estimate </a:t>
            </a:r>
            <a:r>
              <a:rPr b="1" lang="ru"/>
              <a:t>probabilities</a:t>
            </a:r>
            <a:r>
              <a:rPr lang="ru"/>
              <a:t> of various </a:t>
            </a:r>
            <a:r>
              <a:rPr b="1" lang="ru"/>
              <a:t>tokens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or estimate </a:t>
            </a:r>
            <a:r>
              <a:rPr b="1" lang="ru"/>
              <a:t>probability</a:t>
            </a:r>
            <a:r>
              <a:rPr lang="ru"/>
              <a:t> of </a:t>
            </a:r>
            <a:r>
              <a:rPr b="1" lang="ru"/>
              <a:t>token sequences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sentences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score language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Cross-entropy / perplexity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score sentences from validation set using our LM: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Put LM into another NLP system and see if this works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(this is too complicated)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50" y="2625375"/>
            <a:ext cx="3556675" cy="6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Bigram language model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331575"/>
            <a:ext cx="85206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AA84F"/>
                </a:solidFill>
              </a:rPr>
              <a:t>The</a:t>
            </a:r>
            <a:r>
              <a:rPr lang="ru"/>
              <a:t> __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Bigram language model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331575"/>
            <a:ext cx="437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AA84F"/>
                </a:solidFill>
              </a:rPr>
              <a:t>The</a:t>
            </a:r>
            <a:r>
              <a:rPr lang="ru"/>
              <a:t> __</a:t>
            </a:r>
            <a:endParaRPr/>
          </a:p>
        </p:txBody>
      </p:sp>
      <p:cxnSp>
        <p:nvCxnSpPr>
          <p:cNvPr id="218" name="Google Shape;218;p34"/>
          <p:cNvCxnSpPr/>
          <p:nvPr/>
        </p:nvCxnSpPr>
        <p:spPr>
          <a:xfrm>
            <a:off x="969200" y="1836450"/>
            <a:ext cx="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4"/>
          <p:cNvSpPr txBox="1"/>
          <p:nvPr/>
        </p:nvSpPr>
        <p:spPr>
          <a:xfrm>
            <a:off x="485350" y="2520150"/>
            <a:ext cx="22194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cat      0.35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dog     0.3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man    0.15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fox      0.05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clock   0.0006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onion  0.00004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go       0.00000000012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443275" y="2571750"/>
            <a:ext cx="2093100" cy="167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Bigram language model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331575"/>
            <a:ext cx="437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AA84F"/>
                </a:solidFill>
              </a:rPr>
              <a:t>The</a:t>
            </a:r>
            <a:r>
              <a:rPr lang="ru"/>
              <a:t> </a:t>
            </a:r>
            <a:r>
              <a:rPr lang="ru">
                <a:solidFill>
                  <a:srgbClr val="38761D"/>
                </a:solidFill>
              </a:rPr>
              <a:t>cat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Bigram language model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331575"/>
            <a:ext cx="437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The </a:t>
            </a:r>
            <a:r>
              <a:rPr lang="ru">
                <a:solidFill>
                  <a:srgbClr val="38761D"/>
                </a:solidFill>
              </a:rPr>
              <a:t>cat </a:t>
            </a:r>
            <a:r>
              <a:rPr lang="ru"/>
              <a:t>__</a:t>
            </a:r>
            <a:endParaRPr/>
          </a:p>
        </p:txBody>
      </p:sp>
      <p:cxnSp>
        <p:nvCxnSpPr>
          <p:cNvPr id="233" name="Google Shape;233;p36"/>
          <p:cNvCxnSpPr/>
          <p:nvPr/>
        </p:nvCxnSpPr>
        <p:spPr>
          <a:xfrm>
            <a:off x="1337350" y="1836450"/>
            <a:ext cx="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6"/>
          <p:cNvSpPr/>
          <p:nvPr/>
        </p:nvSpPr>
        <p:spPr>
          <a:xfrm>
            <a:off x="537950" y="2571750"/>
            <a:ext cx="2156400" cy="167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/>
        </p:nvSpPr>
        <p:spPr>
          <a:xfrm>
            <a:off x="537950" y="2571750"/>
            <a:ext cx="22194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lays</a:t>
            </a:r>
            <a:r>
              <a:rPr lang="ru">
                <a:solidFill>
                  <a:schemeClr val="dk2"/>
                </a:solidFill>
              </a:rPr>
              <a:t>      0.44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sits       0.12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runs     0.06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run       0.0002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stays    0.0006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onion    0.000009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go         0.000000000012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Bigram language model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331575"/>
            <a:ext cx="43704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The </a:t>
            </a:r>
            <a:r>
              <a:rPr lang="ru">
                <a:solidFill>
                  <a:srgbClr val="38761D"/>
                </a:solidFill>
              </a:rPr>
              <a:t>cat lays </a:t>
            </a:r>
            <a:r>
              <a:rPr lang="ru"/>
              <a:t>__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Neural </a:t>
            </a:r>
            <a:r>
              <a:rPr lang="ru"/>
              <a:t>LM</a:t>
            </a:r>
            <a:endParaRPr/>
          </a:p>
        </p:txBody>
      </p:sp>
      <p:sp>
        <p:nvSpPr>
          <p:cNvPr id="247" name="Google Shape;24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18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Neural LM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2767850" y="3445775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9"/>
          <p:cNvCxnSpPr/>
          <p:nvPr/>
        </p:nvCxnSpPr>
        <p:spPr>
          <a:xfrm flipH="1" rot="10800000">
            <a:off x="4453550" y="306705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9"/>
          <p:cNvSpPr/>
          <p:nvPr/>
        </p:nvSpPr>
        <p:spPr>
          <a:xfrm>
            <a:off x="2767850" y="2571925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9"/>
          <p:cNvCxnSpPr/>
          <p:nvPr/>
        </p:nvCxnSpPr>
        <p:spPr>
          <a:xfrm flipH="1" rot="10800000">
            <a:off x="4453550" y="2190425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9"/>
          <p:cNvSpPr txBox="1"/>
          <p:nvPr/>
        </p:nvSpPr>
        <p:spPr>
          <a:xfrm>
            <a:off x="1122000" y="423465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The fox runs              fast</a:t>
            </a:r>
            <a:r>
              <a:rPr lang="ru" sz="1800">
                <a:solidFill>
                  <a:schemeClr val="dk2"/>
                </a:solidFill>
              </a:rPr>
              <a:t>          </a:t>
            </a:r>
            <a:r>
              <a:rPr lang="ru" sz="1800">
                <a:solidFill>
                  <a:schemeClr val="dk2"/>
                </a:solidFill>
              </a:rPr>
              <a:t>to          the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8" name="Google Shape;258;p39"/>
          <p:cNvCxnSpPr/>
          <p:nvPr/>
        </p:nvCxnSpPr>
        <p:spPr>
          <a:xfrm flipH="1" rot="10800000">
            <a:off x="3535625" y="398730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9"/>
          <p:cNvCxnSpPr/>
          <p:nvPr/>
        </p:nvCxnSpPr>
        <p:spPr>
          <a:xfrm flipH="1" rot="10800000">
            <a:off x="4453550" y="398730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9"/>
          <p:cNvCxnSpPr/>
          <p:nvPr/>
        </p:nvCxnSpPr>
        <p:spPr>
          <a:xfrm flipH="1" rot="10800000">
            <a:off x="5371475" y="398730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3414825" y="2004750"/>
            <a:ext cx="21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9"/>
          <p:cNvSpPr/>
          <p:nvPr/>
        </p:nvSpPr>
        <p:spPr>
          <a:xfrm>
            <a:off x="3462075" y="1300025"/>
            <a:ext cx="1998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3730175" y="1595525"/>
            <a:ext cx="1998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4051075" y="1479125"/>
            <a:ext cx="1998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4371975" y="1095725"/>
            <a:ext cx="199800" cy="8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4640075" y="1825925"/>
            <a:ext cx="199800" cy="1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4908175" y="1868025"/>
            <a:ext cx="199800" cy="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5176275" y="1715625"/>
            <a:ext cx="1998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 rot="-5400000">
            <a:off x="41532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forest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39"/>
          <p:cNvSpPr txBox="1"/>
          <p:nvPr/>
        </p:nvSpPr>
        <p:spPr>
          <a:xfrm rot="-5400000">
            <a:off x="32831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hole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" name="Google Shape;271;p39"/>
          <p:cNvSpPr txBox="1"/>
          <p:nvPr/>
        </p:nvSpPr>
        <p:spPr>
          <a:xfrm rot="-5400000">
            <a:off x="35845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rabbit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39"/>
          <p:cNvSpPr txBox="1"/>
          <p:nvPr/>
        </p:nvSpPr>
        <p:spPr>
          <a:xfrm rot="-5400000">
            <a:off x="3832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man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39"/>
          <p:cNvSpPr txBox="1"/>
          <p:nvPr/>
        </p:nvSpPr>
        <p:spPr>
          <a:xfrm rot="-5400000">
            <a:off x="4421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clock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39"/>
          <p:cNvSpPr txBox="1"/>
          <p:nvPr/>
        </p:nvSpPr>
        <p:spPr>
          <a:xfrm rot="-5400000">
            <a:off x="46164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egg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39"/>
          <p:cNvSpPr txBox="1"/>
          <p:nvPr/>
        </p:nvSpPr>
        <p:spPr>
          <a:xfrm rot="-5400000">
            <a:off x="49575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road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6086175" y="153042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Output distribution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6401850" y="2536613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NN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6401850" y="344577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Embeddings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958700" y="4488475"/>
            <a:ext cx="1682700" cy="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Neural 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problem with unseen 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problem with zero probabilities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Remaining problems: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markov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word processing depends on its position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501425" y="407465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The fox    runs    fast   to  the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1589775" y="4137775"/>
            <a:ext cx="15147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2299675" y="4074650"/>
            <a:ext cx="15147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18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Neural LM</a:t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2767800" y="3445775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41"/>
          <p:cNvCxnSpPr/>
          <p:nvPr/>
        </p:nvCxnSpPr>
        <p:spPr>
          <a:xfrm flipH="1" rot="10800000">
            <a:off x="4453550" y="306705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41"/>
          <p:cNvSpPr/>
          <p:nvPr/>
        </p:nvSpPr>
        <p:spPr>
          <a:xfrm>
            <a:off x="2767850" y="2571925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1"/>
          <p:cNvCxnSpPr/>
          <p:nvPr/>
        </p:nvCxnSpPr>
        <p:spPr>
          <a:xfrm flipH="1" rot="10800000">
            <a:off x="4453550" y="2190425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1"/>
          <p:cNvSpPr txBox="1"/>
          <p:nvPr/>
        </p:nvSpPr>
        <p:spPr>
          <a:xfrm>
            <a:off x="3129750" y="4412425"/>
            <a:ext cx="2652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The fox runs  fast to the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 flipH="1" rot="10800000">
            <a:off x="4453550" y="398730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1"/>
          <p:cNvCxnSpPr/>
          <p:nvPr/>
        </p:nvCxnSpPr>
        <p:spPr>
          <a:xfrm>
            <a:off x="3414825" y="2004750"/>
            <a:ext cx="21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/>
          <p:nvPr/>
        </p:nvSpPr>
        <p:spPr>
          <a:xfrm>
            <a:off x="3462075" y="1300025"/>
            <a:ext cx="1998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3730175" y="1595525"/>
            <a:ext cx="1998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4051075" y="1479125"/>
            <a:ext cx="1998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4371975" y="1095725"/>
            <a:ext cx="199800" cy="8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4640075" y="1825925"/>
            <a:ext cx="199800" cy="1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908175" y="1868025"/>
            <a:ext cx="199800" cy="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5176275" y="1715625"/>
            <a:ext cx="1998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 txBox="1"/>
          <p:nvPr/>
        </p:nvSpPr>
        <p:spPr>
          <a:xfrm rot="-5400000">
            <a:off x="41532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forest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41"/>
          <p:cNvSpPr txBox="1"/>
          <p:nvPr/>
        </p:nvSpPr>
        <p:spPr>
          <a:xfrm rot="-5400000">
            <a:off x="32831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hole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41"/>
          <p:cNvSpPr txBox="1"/>
          <p:nvPr/>
        </p:nvSpPr>
        <p:spPr>
          <a:xfrm rot="-5400000">
            <a:off x="35845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rabbit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41"/>
          <p:cNvSpPr txBox="1"/>
          <p:nvPr/>
        </p:nvSpPr>
        <p:spPr>
          <a:xfrm rot="-5400000">
            <a:off x="3832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man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41"/>
          <p:cNvSpPr txBox="1"/>
          <p:nvPr/>
        </p:nvSpPr>
        <p:spPr>
          <a:xfrm rot="-5400000">
            <a:off x="4421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clock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3" name="Google Shape;313;p41"/>
          <p:cNvSpPr txBox="1"/>
          <p:nvPr/>
        </p:nvSpPr>
        <p:spPr>
          <a:xfrm rot="-5400000">
            <a:off x="46164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egg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41"/>
          <p:cNvSpPr txBox="1"/>
          <p:nvPr/>
        </p:nvSpPr>
        <p:spPr>
          <a:xfrm rot="-5400000">
            <a:off x="49575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road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6086175" y="153042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Output distribution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6401850" y="2536613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NN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6401850" y="344577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RNN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Language model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377" y="1114625"/>
            <a:ext cx="4872102" cy="36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18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Neural LM</a:t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2767800" y="3418413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2"/>
          <p:cNvCxnSpPr/>
          <p:nvPr/>
        </p:nvCxnSpPr>
        <p:spPr>
          <a:xfrm flipH="1" rot="10800000">
            <a:off x="4453550" y="3039688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2"/>
          <p:cNvSpPr/>
          <p:nvPr/>
        </p:nvSpPr>
        <p:spPr>
          <a:xfrm>
            <a:off x="2767850" y="2517188"/>
            <a:ext cx="3376500" cy="4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2"/>
          <p:cNvCxnSpPr/>
          <p:nvPr/>
        </p:nvCxnSpPr>
        <p:spPr>
          <a:xfrm flipH="1" rot="10800000">
            <a:off x="4453550" y="2083725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2"/>
          <p:cNvSpPr txBox="1"/>
          <p:nvPr/>
        </p:nvSpPr>
        <p:spPr>
          <a:xfrm>
            <a:off x="3129750" y="4412425"/>
            <a:ext cx="2652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The fox runs  fast to the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28" name="Google Shape;328;p42"/>
          <p:cNvCxnSpPr/>
          <p:nvPr/>
        </p:nvCxnSpPr>
        <p:spPr>
          <a:xfrm flipH="1" rot="10800000">
            <a:off x="4453550" y="3987300"/>
            <a:ext cx="51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2"/>
          <p:cNvCxnSpPr/>
          <p:nvPr/>
        </p:nvCxnSpPr>
        <p:spPr>
          <a:xfrm>
            <a:off x="3414825" y="2004750"/>
            <a:ext cx="211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2"/>
          <p:cNvSpPr/>
          <p:nvPr/>
        </p:nvSpPr>
        <p:spPr>
          <a:xfrm>
            <a:off x="3462075" y="1300025"/>
            <a:ext cx="1998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3730175" y="1595525"/>
            <a:ext cx="1998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4051075" y="1479125"/>
            <a:ext cx="1998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4371975" y="1095725"/>
            <a:ext cx="199800" cy="8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4640075" y="1825925"/>
            <a:ext cx="199800" cy="1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4908175" y="1868025"/>
            <a:ext cx="199800" cy="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5176275" y="1715625"/>
            <a:ext cx="1998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 rot="-5400000">
            <a:off x="41532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forest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8" name="Google Shape;338;p42"/>
          <p:cNvSpPr txBox="1"/>
          <p:nvPr/>
        </p:nvSpPr>
        <p:spPr>
          <a:xfrm rot="-5400000">
            <a:off x="32831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hole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42"/>
          <p:cNvSpPr txBox="1"/>
          <p:nvPr/>
        </p:nvSpPr>
        <p:spPr>
          <a:xfrm rot="-5400000">
            <a:off x="35845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rabbit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42"/>
          <p:cNvSpPr txBox="1"/>
          <p:nvPr/>
        </p:nvSpPr>
        <p:spPr>
          <a:xfrm rot="-5400000">
            <a:off x="3832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man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1" name="Google Shape;341;p42"/>
          <p:cNvSpPr txBox="1"/>
          <p:nvPr/>
        </p:nvSpPr>
        <p:spPr>
          <a:xfrm rot="-5400000">
            <a:off x="44213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clock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42"/>
          <p:cNvSpPr txBox="1"/>
          <p:nvPr/>
        </p:nvSpPr>
        <p:spPr>
          <a:xfrm rot="-5400000">
            <a:off x="461642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egg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p42"/>
          <p:cNvSpPr txBox="1"/>
          <p:nvPr/>
        </p:nvSpPr>
        <p:spPr>
          <a:xfrm rot="-5400000">
            <a:off x="4957575" y="541150"/>
            <a:ext cx="637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road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6086175" y="153042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Output distribution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6401850" y="2536613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NN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6401850" y="3445775"/>
            <a:ext cx="216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FF"/>
                </a:solidFill>
              </a:rPr>
              <a:t>С</a:t>
            </a:r>
            <a:r>
              <a:rPr lang="ru">
                <a:solidFill>
                  <a:srgbClr val="9900FF"/>
                </a:solidFill>
              </a:rPr>
              <a:t>NN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47" name="Google Shape;347;p42"/>
          <p:cNvSpPr/>
          <p:nvPr/>
        </p:nvSpPr>
        <p:spPr>
          <a:xfrm>
            <a:off x="3104450" y="4476575"/>
            <a:ext cx="1462500" cy="46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3661875" y="4412425"/>
            <a:ext cx="1377900" cy="46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4008725" y="4474050"/>
            <a:ext cx="1251900" cy="5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4544925" y="4319625"/>
            <a:ext cx="1462500" cy="46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2852025" y="3973625"/>
            <a:ext cx="141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Concatenate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LM for Embeddings</a:t>
            </a:r>
            <a:endParaRPr/>
          </a:p>
        </p:txBody>
      </p:sp>
      <p:sp>
        <p:nvSpPr>
          <p:cNvPr id="357" name="Google Shape;3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Why not to get embeddings from language model?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Sentence embeddings</a:t>
            </a:r>
            <a:endParaRPr/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2523225" y="2731625"/>
            <a:ext cx="8574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RNN</a:t>
            </a:r>
            <a:endParaRPr/>
          </a:p>
        </p:txBody>
      </p:sp>
      <p:pic>
        <p:nvPicPr>
          <p:cNvPr id="364" name="Google Shape;3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3829"/>
            <a:ext cx="8520599" cy="1222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44"/>
          <p:cNvCxnSpPr/>
          <p:nvPr/>
        </p:nvCxnSpPr>
        <p:spPr>
          <a:xfrm>
            <a:off x="4976700" y="2326925"/>
            <a:ext cx="452400" cy="12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4"/>
          <p:cNvSpPr/>
          <p:nvPr/>
        </p:nvSpPr>
        <p:spPr>
          <a:xfrm rot="-5400000">
            <a:off x="2920400" y="958200"/>
            <a:ext cx="189300" cy="4954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"/>
          <p:cNvSpPr txBox="1"/>
          <p:nvPr/>
        </p:nvSpPr>
        <p:spPr>
          <a:xfrm>
            <a:off x="3756600" y="1689200"/>
            <a:ext cx="2198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Generate next sentence word-by-word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311700" y="1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LM examples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5178600" y="4842175"/>
            <a:ext cx="39654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/>
              <a:t>http://karpathy.github.io/2015/05/21/rnn-effectiveness/</a:t>
            </a:r>
            <a:endParaRPr sz="1200"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50" y="668575"/>
            <a:ext cx="7346549" cy="41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311700" y="1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LM examples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5178600" y="4842175"/>
            <a:ext cx="39654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/>
              <a:t>http://karpathy.github.io/2015/05/21/rnn-effectiveness/</a:t>
            </a:r>
            <a:endParaRPr sz="1200"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75" y="683050"/>
            <a:ext cx="5214051" cy="41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2940"/>
          <a:stretch/>
        </p:blipFill>
        <p:spPr>
          <a:xfrm>
            <a:off x="57575" y="1762825"/>
            <a:ext cx="9143999" cy="18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6474300" y="4852700"/>
            <a:ext cx="26697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/>
              <a:t>https://arxiv.org/pdf/1506.02078.pdf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8"/>
          <p:cNvPicPr preferRelativeResize="0"/>
          <p:nvPr/>
        </p:nvPicPr>
        <p:blipFill rotWithShape="1">
          <a:blip r:embed="rId3">
            <a:alphaModFix/>
          </a:blip>
          <a:srcRect b="0" l="0" r="0" t="1768"/>
          <a:stretch/>
        </p:blipFill>
        <p:spPr>
          <a:xfrm>
            <a:off x="0" y="490100"/>
            <a:ext cx="9144000" cy="25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6474300" y="4852700"/>
            <a:ext cx="26697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/>
              <a:t>https://arxiv.org/pdf/1506.02078.pdf</a:t>
            </a:r>
            <a:endParaRPr sz="1200"/>
          </a:p>
        </p:txBody>
      </p:sp>
      <p:pic>
        <p:nvPicPr>
          <p:cNvPr id="394" name="Google Shape;3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00" y="3195350"/>
            <a:ext cx="76962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Language model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46893"/>
          <a:stretch/>
        </p:blipFill>
        <p:spPr>
          <a:xfrm>
            <a:off x="1000775" y="1552200"/>
            <a:ext cx="2945150" cy="27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46068"/>
          <a:stretch/>
        </p:blipFill>
        <p:spPr>
          <a:xfrm>
            <a:off x="5144623" y="1552200"/>
            <a:ext cx="2900115" cy="27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Language model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39997"/>
          <a:stretch/>
        </p:blipFill>
        <p:spPr>
          <a:xfrm>
            <a:off x="2891750" y="1328126"/>
            <a:ext cx="2897750" cy="30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Language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Token probability</a:t>
            </a:r>
            <a:r>
              <a:rPr lang="ru"/>
              <a:t>:</a:t>
            </a:r>
            <a:r>
              <a:rPr b="1" lang="ru"/>
              <a:t> </a:t>
            </a:r>
            <a:r>
              <a:rPr lang="ru"/>
              <a:t>how likely this token is to occur after a sequence of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 I am going to </a:t>
            </a:r>
            <a:r>
              <a:rPr lang="ru">
                <a:solidFill>
                  <a:srgbClr val="980000"/>
                </a:solidFill>
              </a:rPr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Sentence probability</a:t>
            </a:r>
            <a:r>
              <a:rPr lang="ru"/>
              <a:t>: how likely this sentence is to occur in natural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            P(I am going to sleep) &gt; P(I am sleep going to)</a:t>
            </a:r>
            <a:endParaRPr/>
          </a:p>
        </p:txBody>
      </p:sp>
      <p:cxnSp>
        <p:nvCxnSpPr>
          <p:cNvPr id="87" name="Google Shape;87;p18"/>
          <p:cNvCxnSpPr/>
          <p:nvPr/>
        </p:nvCxnSpPr>
        <p:spPr>
          <a:xfrm flipH="1" rot="10800000">
            <a:off x="2652150" y="2015150"/>
            <a:ext cx="5259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8"/>
          <p:cNvCxnSpPr/>
          <p:nvPr/>
        </p:nvCxnSpPr>
        <p:spPr>
          <a:xfrm>
            <a:off x="2657388" y="2457050"/>
            <a:ext cx="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8"/>
          <p:cNvCxnSpPr/>
          <p:nvPr/>
        </p:nvCxnSpPr>
        <p:spPr>
          <a:xfrm>
            <a:off x="2641650" y="2457050"/>
            <a:ext cx="5049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3241200" y="1794200"/>
            <a:ext cx="1136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sleep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241200" y="2236100"/>
            <a:ext cx="1136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study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241200" y="2629225"/>
            <a:ext cx="1136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school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54300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Language models</a:t>
            </a:r>
            <a:endParaRPr sz="3000"/>
          </a:p>
        </p:txBody>
      </p:sp>
      <p:cxnSp>
        <p:nvCxnSpPr>
          <p:cNvPr id="98" name="Google Shape;98;p19"/>
          <p:cNvCxnSpPr/>
          <p:nvPr/>
        </p:nvCxnSpPr>
        <p:spPr>
          <a:xfrm flipH="1">
            <a:off x="2873050" y="1619126"/>
            <a:ext cx="1556700" cy="13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/>
          <p:nvPr/>
        </p:nvCxnSpPr>
        <p:spPr>
          <a:xfrm>
            <a:off x="4572000" y="1608247"/>
            <a:ext cx="13725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1753200" y="3166734"/>
            <a:ext cx="2003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2"/>
                </a:solidFill>
              </a:rPr>
              <a:t>Count-based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465700" y="3166732"/>
            <a:ext cx="1372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Neural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Count-based LM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Probability estimation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57650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Let’s count different Bertie Bott’s tastes in ten sweets pack: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01275" y="197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{FE51EFB1-C6BE-4915-ADA0-E74CAC395169}</a:tableStyleId>
              </a:tblPr>
              <a:tblGrid>
                <a:gridCol w="1277350"/>
                <a:gridCol w="1277350"/>
                <a:gridCol w="1277350"/>
                <a:gridCol w="1161650"/>
                <a:gridCol w="972300"/>
                <a:gridCol w="1698100"/>
                <a:gridCol w="1277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Banana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Black pepper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Cinnamon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Lemon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Dirt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Earthworm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Grass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887" y="3665275"/>
            <a:ext cx="3604225" cy="11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