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1" r:id="rId2"/>
    <p:sldId id="303" r:id="rId3"/>
    <p:sldId id="439" r:id="rId4"/>
    <p:sldId id="485" r:id="rId5"/>
    <p:sldId id="445" r:id="rId6"/>
    <p:sldId id="474" r:id="rId7"/>
    <p:sldId id="489" r:id="rId8"/>
    <p:sldId id="465" r:id="rId9"/>
    <p:sldId id="488" r:id="rId10"/>
    <p:sldId id="490" r:id="rId11"/>
    <p:sldId id="491" r:id="rId12"/>
    <p:sldId id="495" r:id="rId13"/>
    <p:sldId id="492" r:id="rId14"/>
    <p:sldId id="493" r:id="rId15"/>
    <p:sldId id="480" r:id="rId16"/>
    <p:sldId id="487" r:id="rId17"/>
    <p:sldId id="494" r:id="rId18"/>
    <p:sldId id="4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a y M i l k y" initials="WayMilky" lastIdx="1" clrIdx="0">
    <p:extLst>
      <p:ext uri="{19B8F6BF-5375-455C-9EA6-DF929625EA0E}">
        <p15:presenceInfo xmlns:p15="http://schemas.microsoft.com/office/powerpoint/2012/main" userId="41211450d3c350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C39"/>
    <a:srgbClr val="146057"/>
    <a:srgbClr val="5F90C1"/>
    <a:srgbClr val="95C759"/>
    <a:srgbClr val="1F6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 autoAdjust="0"/>
    <p:restoredTop sz="86017" autoAdjust="0"/>
  </p:normalViewPr>
  <p:slideViewPr>
    <p:cSldViewPr snapToGrid="0" showGuides="1">
      <p:cViewPr varScale="1">
        <p:scale>
          <a:sx n="80" d="100"/>
          <a:sy n="80" d="100"/>
        </p:scale>
        <p:origin x="696" y="42"/>
      </p:cViewPr>
      <p:guideLst>
        <p:guide pos="3840"/>
        <p:guide orient="horz" pos="21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1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EA8A94C-4767-459E-B7A4-75A8E8BB1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44D3C-DAE6-4897-9AFA-866AF43240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ABD7-04FC-49D2-802D-E77BC6DC31E2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A7D08D-932F-42F2-AD6F-8B602C27B8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9EBD06-4FB0-4CC2-908A-9958E41FD7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C33DC-AFAD-4702-9210-F5F0185DF99E}" type="slidenum">
              <a:rPr lang="zh-CN" altLang="en-US" sz="1800" smtClean="0"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00270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E037-616D-4F5E-89D9-3D7226D9FF3F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FE91A-46E6-44A9-AC48-D92E1266B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012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E91A-46E6-44A9-AC48-D92E1266BA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27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E91A-46E6-44A9-AC48-D92E1266BA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42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E91A-46E6-44A9-AC48-D92E1266BA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9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E91A-46E6-44A9-AC48-D92E1266BA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26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E91A-46E6-44A9-AC48-D92E1266BA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13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E91A-46E6-44A9-AC48-D92E1266BA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45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E91A-46E6-44A9-AC48-D92E1266BA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52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756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E91A-46E6-44A9-AC48-D92E1266BA9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26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E91A-46E6-44A9-AC48-D92E1266BA9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1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E91A-46E6-44A9-AC48-D92E1266BA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99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E91A-46E6-44A9-AC48-D92E1266BA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47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E91A-46E6-44A9-AC48-D92E1266BA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7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E91A-46E6-44A9-AC48-D92E1266BA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62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目录参考</a:t>
            </a:r>
            <a:r>
              <a:rPr lang="en-US" altLang="zh-CN" dirty="0"/>
              <a:t>rcore-v3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改写参考</a:t>
            </a:r>
            <a:r>
              <a:rPr lang="en-US" altLang="zh-CN" dirty="0" err="1"/>
              <a:t>ucore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242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E91A-46E6-44A9-AC48-D92E1266BA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0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E91A-46E6-44A9-AC48-D92E1266BA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1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057984" y="2226751"/>
            <a:ext cx="10076033" cy="2511505"/>
          </a:xfrm>
          <a:prstGeom prst="rect">
            <a:avLst/>
          </a:prstGeom>
        </p:spPr>
        <p:txBody>
          <a:bodyPr/>
          <a:lstStyle/>
          <a:p>
            <a:r>
              <a:rPr lang="id-ID" dirty="0"/>
              <a:t>x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583317"/>
            <a:ext cx="12192000" cy="309177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B2693-B6A1-446F-86DD-DBA638F591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>
      <p:transition spd="slow" advTm="100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1656846216.gitbook.io/rcore-tutorial-c-version1/" TargetMode="Externa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5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hyperlink" Target="http://hm1229.top/book/%E7%8E%AF%E5%A2%83%E9%83%A8%E7%BD%B2.html" TargetMode="External"/><Relationship Id="rId4" Type="http://schemas.openxmlformats.org/officeDocument/2006/relationships/hyperlink" Target="https://nankai.gitbook.io/ucore-os-on-risc-v64/" TargetMode="Externa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1790865014.gitbook.io/ucore-step-by-step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rcore-os.github.io/rCore-Tutorial-Book-v3/chapter0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10625455" y="3470275"/>
            <a:ext cx="1566545" cy="155702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8857615" y="4124325"/>
            <a:ext cx="3334385" cy="270764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9392920" y="3868420"/>
            <a:ext cx="457200" cy="4572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7134686" y="-1335"/>
            <a:ext cx="2390777" cy="239077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8417560" y="248285"/>
            <a:ext cx="1233805" cy="116713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8074660" y="1684020"/>
            <a:ext cx="3093720" cy="516064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9392920" y="546735"/>
            <a:ext cx="1504950" cy="257810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75471" y="2528266"/>
            <a:ext cx="11137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计算机系统综合实验集成和改进</a:t>
            </a:r>
            <a:endParaRPr lang="en-US" sz="60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1840" y="3647440"/>
            <a:ext cx="6160770" cy="50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北京理工大学   计算机学院  毕业设计 中期答辩</a:t>
            </a:r>
            <a:endParaRPr lang="id-ID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767525" y="4745558"/>
            <a:ext cx="2555271" cy="35559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       </a:t>
            </a:r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答辩人：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李雯</a:t>
            </a:r>
            <a:endParaRPr 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10111105" y="1177925"/>
            <a:ext cx="457200" cy="4572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6912610" y="2985770"/>
            <a:ext cx="1504950" cy="257810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 rot="5400000" flipV="1">
            <a:off x="6983095" y="4596130"/>
            <a:ext cx="457200" cy="4572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: 圆角 24"/>
          <p:cNvSpPr/>
          <p:nvPr/>
        </p:nvSpPr>
        <p:spPr>
          <a:xfrm>
            <a:off x="751840" y="6197772"/>
            <a:ext cx="2570956" cy="35559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汇报时间：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2022.4.12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7C497AB-D1EB-4B36-BE06-0480264AE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9994" y="331258"/>
            <a:ext cx="7849196" cy="2197008"/>
          </a:xfrm>
          <a:prstGeom prst="rect">
            <a:avLst/>
          </a:prstGeom>
          <a:noFill/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97AB8356-FD88-46DE-82D7-6375A125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z="2000" smtClean="0"/>
              <a:t>1</a:t>
            </a:fld>
            <a:endParaRPr lang="zh-CN" altLang="en-US" sz="20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53AF0BB-0966-4C8C-91DB-1CA98715CA29}"/>
              </a:ext>
            </a:extLst>
          </p:cNvPr>
          <p:cNvSpPr/>
          <p:nvPr/>
        </p:nvSpPr>
        <p:spPr>
          <a:xfrm>
            <a:off x="744477" y="5471665"/>
            <a:ext cx="2578319" cy="35559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导师</a:t>
            </a:r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陆慧梅、向勇</a:t>
            </a:r>
            <a:endParaRPr 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0" y="836014"/>
            <a:ext cx="1219200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81634" y="326474"/>
            <a:ext cx="2939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Experiment 1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简单批处理</a:t>
            </a:r>
            <a:endParaRPr sz="20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E361D-F4BB-4EC2-B096-8CAFB0A8E4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2000" smtClean="0"/>
              <a:t>10</a:t>
            </a:fld>
            <a:endParaRPr lang="en-US" altLang="zh-CN" sz="2000" dirty="0"/>
          </a:p>
        </p:txBody>
      </p:sp>
      <p:pic>
        <p:nvPicPr>
          <p:cNvPr id="22" name="图片 13">
            <a:extLst>
              <a:ext uri="{FF2B5EF4-FFF2-40B4-BE49-F238E27FC236}">
                <a16:creationId xmlns:a16="http://schemas.microsoft.com/office/drawing/2014/main" id="{43E513E4-731A-4EC7-8003-C7899E39B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078165" y="75155"/>
            <a:ext cx="2158502" cy="79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AF4F7FF-6C44-4B14-B0C0-9D5E3FA74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32" y="1007466"/>
            <a:ext cx="5486440" cy="52578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776F8A-8A84-44D0-AFEF-00D945570C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08"/>
          <a:stretch/>
        </p:blipFill>
        <p:spPr>
          <a:xfrm>
            <a:off x="5785223" y="1129559"/>
            <a:ext cx="6162720" cy="36996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72324F-A064-478C-B0AE-F98DDB1F7104}"/>
              </a:ext>
            </a:extLst>
          </p:cNvPr>
          <p:cNvSpPr txBox="1"/>
          <p:nvPr/>
        </p:nvSpPr>
        <p:spPr>
          <a:xfrm>
            <a:off x="6747434" y="5084107"/>
            <a:ext cx="47034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用户态程序：</a:t>
            </a:r>
            <a:r>
              <a:rPr lang="en-US" altLang="zh-CN" sz="2000" dirty="0" err="1"/>
              <a:t>hello_world</a:t>
            </a:r>
            <a:r>
              <a:rPr lang="zh-CN" altLang="en-US" sz="2000" dirty="0"/>
              <a:t>（打印功能）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简单批处理：多个用户程序依次执行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内存布局： 用户栈 和 内核栈</a:t>
            </a:r>
          </a:p>
        </p:txBody>
      </p:sp>
    </p:spTree>
    <p:extLst>
      <p:ext uri="{BB962C8B-B14F-4D97-AF65-F5344CB8AC3E}">
        <p14:creationId xmlns:p14="http://schemas.microsoft.com/office/powerpoint/2010/main" val="341884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0" y="836014"/>
            <a:ext cx="1219200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81634" y="326474"/>
            <a:ext cx="2939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Experiment 2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分时多任务</a:t>
            </a:r>
            <a:endParaRPr sz="20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E361D-F4BB-4EC2-B096-8CAFB0A8E4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2000" smtClean="0"/>
              <a:t>11</a:t>
            </a:fld>
            <a:endParaRPr lang="en-US" altLang="zh-CN" sz="2000" dirty="0"/>
          </a:p>
        </p:txBody>
      </p:sp>
      <p:pic>
        <p:nvPicPr>
          <p:cNvPr id="22" name="图片 13">
            <a:extLst>
              <a:ext uri="{FF2B5EF4-FFF2-40B4-BE49-F238E27FC236}">
                <a16:creationId xmlns:a16="http://schemas.microsoft.com/office/drawing/2014/main" id="{43E513E4-731A-4EC7-8003-C7899E39B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078165" y="75155"/>
            <a:ext cx="2158502" cy="79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F302A9-7106-45A4-96BD-D665EF071326}"/>
              </a:ext>
            </a:extLst>
          </p:cNvPr>
          <p:cNvSpPr txBox="1"/>
          <p:nvPr/>
        </p:nvSpPr>
        <p:spPr>
          <a:xfrm>
            <a:off x="149559" y="1079274"/>
            <a:ext cx="113312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功能：由 操作系统 控制每个程序只能运行一个时间片，到时间了自动切换多道程序加载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3CDD5F-D106-4299-A4F5-F8D5C3690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224" y="1596874"/>
            <a:ext cx="5384563" cy="51333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B7AA67-0608-4664-A4DB-9005CCEAA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199" y="1472244"/>
            <a:ext cx="3299012" cy="53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5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0" y="836014"/>
            <a:ext cx="1219200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81634" y="326474"/>
            <a:ext cx="2939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Experiment 2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分时多任务</a:t>
            </a:r>
            <a:endParaRPr sz="20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E361D-F4BB-4EC2-B096-8CAFB0A8E4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2000" smtClean="0"/>
              <a:t>12</a:t>
            </a:fld>
            <a:endParaRPr lang="en-US" altLang="zh-CN" sz="2000" dirty="0"/>
          </a:p>
        </p:txBody>
      </p:sp>
      <p:pic>
        <p:nvPicPr>
          <p:cNvPr id="22" name="图片 13">
            <a:extLst>
              <a:ext uri="{FF2B5EF4-FFF2-40B4-BE49-F238E27FC236}">
                <a16:creationId xmlns:a16="http://schemas.microsoft.com/office/drawing/2014/main" id="{43E513E4-731A-4EC7-8003-C7899E39B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078165" y="75155"/>
            <a:ext cx="2158502" cy="79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F302A9-7106-45A4-96BD-D665EF071326}"/>
              </a:ext>
            </a:extLst>
          </p:cNvPr>
          <p:cNvSpPr txBox="1"/>
          <p:nvPr/>
        </p:nvSpPr>
        <p:spPr>
          <a:xfrm>
            <a:off x="3395375" y="205465"/>
            <a:ext cx="50434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sbicall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sbi_settimer</a:t>
            </a:r>
            <a:r>
              <a:rPr lang="en-US" altLang="zh-CN" sz="2000" dirty="0"/>
              <a:t>) </a:t>
            </a:r>
            <a:r>
              <a:rPr lang="en-US" altLang="zh-CN" sz="2000" dirty="0">
                <a:sym typeface="Wingdings" panose="05000000000000000000" pitchFamily="2" charset="2"/>
              </a:rPr>
              <a:t> timer  loader task 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0B8E0D-40DB-4D57-81FB-6430E50FE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" y="1281978"/>
            <a:ext cx="3475594" cy="53705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5AC913-78D8-45FB-BCBA-0E3CC5970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843" y="1725618"/>
            <a:ext cx="4781585" cy="47149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9AF2E8-D7F4-4261-8B31-6F20A302A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3022" y="929012"/>
            <a:ext cx="5835482" cy="58991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A24E15-9682-4EAA-8860-DF6C37EA14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6157" y="2366322"/>
            <a:ext cx="2743220" cy="25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0" y="836014"/>
            <a:ext cx="1219200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81634" y="326474"/>
            <a:ext cx="268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Experiment3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内存管理</a:t>
            </a:r>
            <a:endParaRPr sz="20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E361D-F4BB-4EC2-B096-8CAFB0A8E4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2000" smtClean="0"/>
              <a:t>13</a:t>
            </a:fld>
            <a:endParaRPr lang="en-US" altLang="zh-CN" sz="2000" dirty="0"/>
          </a:p>
        </p:txBody>
      </p:sp>
      <p:pic>
        <p:nvPicPr>
          <p:cNvPr id="22" name="图片 13">
            <a:extLst>
              <a:ext uri="{FF2B5EF4-FFF2-40B4-BE49-F238E27FC236}">
                <a16:creationId xmlns:a16="http://schemas.microsoft.com/office/drawing/2014/main" id="{43E513E4-731A-4EC7-8003-C7899E39B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078165" y="75155"/>
            <a:ext cx="2158502" cy="79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C4A2E5-0F0A-47F2-9729-C0E5049ACDE4}"/>
              </a:ext>
            </a:extLst>
          </p:cNvPr>
          <p:cNvSpPr txBox="1"/>
          <p:nvPr/>
        </p:nvSpPr>
        <p:spPr>
          <a:xfrm>
            <a:off x="281634" y="1118111"/>
            <a:ext cx="92052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内存管理，核心是虚拟地址和物理地址空间的管理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支持功能：动态内存分配、物理页帧管理、虚拟地址管理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rCore</a:t>
            </a:r>
            <a:r>
              <a:rPr lang="en-US" altLang="zh-CN" dirty="0"/>
              <a:t>-</a:t>
            </a:r>
            <a:r>
              <a:rPr lang="zh-CN" altLang="en-US" dirty="0"/>
              <a:t>实验指导书（</a:t>
            </a:r>
            <a:r>
              <a:rPr lang="en-US" altLang="zh-CN" dirty="0"/>
              <a:t>active</a:t>
            </a:r>
            <a:r>
              <a:rPr lang="zh-CN" altLang="en-US" dirty="0"/>
              <a:t>）</a:t>
            </a:r>
            <a:r>
              <a:rPr lang="en-US" altLang="zh-CN" dirty="0">
                <a:hlinkClick r:id="rId5"/>
              </a:rPr>
              <a:t>https://1656846216.gitbook.io/rcore-tutorial-c-version1/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3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0" y="836014"/>
            <a:ext cx="1219200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81634" y="326474"/>
            <a:ext cx="1893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Part2 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进展说明</a:t>
            </a:r>
            <a:endParaRPr sz="20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E361D-F4BB-4EC2-B096-8CAFB0A8E4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2000" smtClean="0"/>
              <a:t>14</a:t>
            </a:fld>
            <a:endParaRPr lang="en-US" altLang="zh-CN" sz="2000" dirty="0"/>
          </a:p>
        </p:txBody>
      </p:sp>
      <p:pic>
        <p:nvPicPr>
          <p:cNvPr id="22" name="图片 13">
            <a:extLst>
              <a:ext uri="{FF2B5EF4-FFF2-40B4-BE49-F238E27FC236}">
                <a16:creationId xmlns:a16="http://schemas.microsoft.com/office/drawing/2014/main" id="{43E513E4-731A-4EC7-8003-C7899E39B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078165" y="75155"/>
            <a:ext cx="2158502" cy="79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F95D411-D9FF-4926-BD66-86102E32040E}"/>
              </a:ext>
            </a:extLst>
          </p:cNvPr>
          <p:cNvSpPr/>
          <p:nvPr/>
        </p:nvSpPr>
        <p:spPr>
          <a:xfrm>
            <a:off x="281634" y="1131160"/>
            <a:ext cx="11226248" cy="511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Week1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：       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2.23-3.1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开题报告及开题答辩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Week2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、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3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： 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3.2-3.15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环境部署、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rCore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 RV64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裸机实验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0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外文翻译（上）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Week4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：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	 3.16-3.22 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rCore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1 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实验记录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外文翻译（下）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Week5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：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	 3.23-3.29 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rCore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1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、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2 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实验记录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Week6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：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	 3.30-4.5  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中期梳理、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rCore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2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、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Week7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：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	 4.5-4.12  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中期报告、中期答辩、实验指导书（前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2.5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节）、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rCore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87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660775" y="2748121"/>
            <a:ext cx="5560060" cy="1642110"/>
            <a:chOff x="2999" y="3074"/>
            <a:chExt cx="4425" cy="2586"/>
          </a:xfrm>
        </p:grpSpPr>
        <p:sp>
          <p:nvSpPr>
            <p:cNvPr id="27" name="文本框 26"/>
            <p:cNvSpPr txBox="1"/>
            <p:nvPr/>
          </p:nvSpPr>
          <p:spPr>
            <a:xfrm>
              <a:off x="2999" y="3074"/>
              <a:ext cx="442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下一步规划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999" y="4739"/>
              <a:ext cx="4425" cy="9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next planning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-76835" y="339090"/>
            <a:ext cx="3093720" cy="5160645"/>
            <a:chOff x="12716" y="2652"/>
            <a:chExt cx="4872" cy="8127"/>
          </a:xfrm>
        </p:grpSpPr>
        <p:sp>
          <p:nvSpPr>
            <p:cNvPr id="22" name="等腰三角形 21"/>
            <p:cNvSpPr/>
            <p:nvPr/>
          </p:nvSpPr>
          <p:spPr>
            <a:xfrm>
              <a:off x="14792" y="6092"/>
              <a:ext cx="720" cy="7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V="1">
              <a:off x="12716" y="2652"/>
              <a:ext cx="4872" cy="8127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5716270" y="1169500"/>
            <a:ext cx="2159635" cy="1040765"/>
            <a:chOff x="9751" y="3725"/>
            <a:chExt cx="2510" cy="1092"/>
          </a:xfrm>
        </p:grpSpPr>
        <p:grpSp>
          <p:nvGrpSpPr>
            <p:cNvPr id="37" name="Group 123"/>
            <p:cNvGrpSpPr/>
            <p:nvPr/>
          </p:nvGrpSpPr>
          <p:grpSpPr>
            <a:xfrm>
              <a:off x="9751" y="3725"/>
              <a:ext cx="1374" cy="1092"/>
              <a:chOff x="7170738" y="4168775"/>
              <a:chExt cx="817563" cy="62071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38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1261" y="3876"/>
              <a:ext cx="1000" cy="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cxnSp>
        <p:nvCxnSpPr>
          <p:cNvPr id="29" name="直接连接符 28"/>
          <p:cNvCxnSpPr/>
          <p:nvPr/>
        </p:nvCxnSpPr>
        <p:spPr>
          <a:xfrm flipV="1">
            <a:off x="270510" y="-26670"/>
            <a:ext cx="1504950" cy="257810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>
            <a:off x="988695" y="604520"/>
            <a:ext cx="457200" cy="4572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0539095" y="4209415"/>
            <a:ext cx="1504950" cy="257810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等腰三角形 31"/>
          <p:cNvSpPr/>
          <p:nvPr/>
        </p:nvSpPr>
        <p:spPr>
          <a:xfrm rot="5400000" flipV="1">
            <a:off x="10609580" y="5819775"/>
            <a:ext cx="457200" cy="4572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0" y="4948555"/>
            <a:ext cx="1591945" cy="190944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34"/>
          <p:cNvSpPr/>
          <p:nvPr/>
        </p:nvSpPr>
        <p:spPr>
          <a:xfrm>
            <a:off x="895985" y="5248275"/>
            <a:ext cx="821690" cy="93218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20A0189-C31B-46E0-8D15-D78EDA2A3073}"/>
              </a:ext>
            </a:extLst>
          </p:cNvPr>
          <p:cNvGrpSpPr/>
          <p:nvPr/>
        </p:nvGrpSpPr>
        <p:grpSpPr>
          <a:xfrm>
            <a:off x="4288155" y="4892040"/>
            <a:ext cx="3799840" cy="607695"/>
            <a:chOff x="2247" y="2899"/>
            <a:chExt cx="5984" cy="95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8523823-8405-4197-91AF-743AC52F44EE}"/>
                </a:ext>
              </a:extLst>
            </p:cNvPr>
            <p:cNvGrpSpPr/>
            <p:nvPr/>
          </p:nvGrpSpPr>
          <p:grpSpPr>
            <a:xfrm>
              <a:off x="2247" y="2899"/>
              <a:ext cx="943" cy="943"/>
              <a:chOff x="703019" y="1687270"/>
              <a:chExt cx="990601" cy="990601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Circle">
                <a:extLst>
                  <a:ext uri="{FF2B5EF4-FFF2-40B4-BE49-F238E27FC236}">
                    <a16:creationId xmlns:a16="http://schemas.microsoft.com/office/drawing/2014/main" id="{AAC247BD-79DD-4DCE-BDF3-5508E9E8080D}"/>
                  </a:ext>
                </a:extLst>
              </p:cNvPr>
              <p:cNvSpPr/>
              <p:nvPr/>
            </p:nvSpPr>
            <p:spPr>
              <a:xfrm>
                <a:off x="703019" y="1687270"/>
                <a:ext cx="990601" cy="990601"/>
              </a:xfrm>
              <a:prstGeom prst="ellipse">
                <a:avLst/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600" b="1">
                    <a:solidFill>
                      <a:srgbClr val="727171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800" dirty="0">
                  <a:cs typeface="+mn-ea"/>
                  <a:sym typeface="+mn-lt"/>
                </a:endParaRPr>
              </a:p>
            </p:txBody>
          </p:sp>
          <p:sp>
            <p:nvSpPr>
              <p:cNvPr id="45" name="Shape">
                <a:extLst>
                  <a:ext uri="{FF2B5EF4-FFF2-40B4-BE49-F238E27FC236}">
                    <a16:creationId xmlns:a16="http://schemas.microsoft.com/office/drawing/2014/main" id="{C5D6BCF7-43DE-4937-BC47-29FB8D236910}"/>
                  </a:ext>
                </a:extLst>
              </p:cNvPr>
              <p:cNvSpPr/>
              <p:nvPr/>
            </p:nvSpPr>
            <p:spPr>
              <a:xfrm>
                <a:off x="946063" y="1924056"/>
                <a:ext cx="508001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6" h="21600" extrusionOk="0">
                    <a:moveTo>
                      <a:pt x="11502" y="10309"/>
                    </a:moveTo>
                    <a:cubicBezTo>
                      <a:pt x="11767" y="10309"/>
                      <a:pt x="11981" y="10090"/>
                      <a:pt x="11981" y="9818"/>
                    </a:cubicBezTo>
                    <a:cubicBezTo>
                      <a:pt x="11981" y="9547"/>
                      <a:pt x="11767" y="9327"/>
                      <a:pt x="11502" y="9327"/>
                    </a:cubicBezTo>
                    <a:cubicBezTo>
                      <a:pt x="11237" y="9327"/>
                      <a:pt x="11022" y="9547"/>
                      <a:pt x="11022" y="9818"/>
                    </a:cubicBezTo>
                    <a:cubicBezTo>
                      <a:pt x="11022" y="10090"/>
                      <a:pt x="11237" y="10309"/>
                      <a:pt x="11502" y="10309"/>
                    </a:cubicBezTo>
                    <a:moveTo>
                      <a:pt x="15818" y="4909"/>
                    </a:moveTo>
                    <a:cubicBezTo>
                      <a:pt x="16083" y="4909"/>
                      <a:pt x="16297" y="5129"/>
                      <a:pt x="16297" y="5400"/>
                    </a:cubicBezTo>
                    <a:cubicBezTo>
                      <a:pt x="16297" y="5672"/>
                      <a:pt x="16083" y="5891"/>
                      <a:pt x="15818" y="5891"/>
                    </a:cubicBezTo>
                    <a:cubicBezTo>
                      <a:pt x="15553" y="5891"/>
                      <a:pt x="15338" y="5672"/>
                      <a:pt x="15338" y="5400"/>
                    </a:cubicBezTo>
                    <a:cubicBezTo>
                      <a:pt x="15338" y="5129"/>
                      <a:pt x="15553" y="4909"/>
                      <a:pt x="15818" y="4909"/>
                    </a:cubicBezTo>
                    <a:moveTo>
                      <a:pt x="15818" y="6873"/>
                    </a:moveTo>
                    <a:cubicBezTo>
                      <a:pt x="16612" y="6873"/>
                      <a:pt x="17256" y="6213"/>
                      <a:pt x="17256" y="5400"/>
                    </a:cubicBezTo>
                    <a:cubicBezTo>
                      <a:pt x="17256" y="4587"/>
                      <a:pt x="16612" y="3928"/>
                      <a:pt x="15818" y="3928"/>
                    </a:cubicBezTo>
                    <a:cubicBezTo>
                      <a:pt x="15023" y="3928"/>
                      <a:pt x="14379" y="4587"/>
                      <a:pt x="14379" y="5400"/>
                    </a:cubicBezTo>
                    <a:cubicBezTo>
                      <a:pt x="14379" y="6213"/>
                      <a:pt x="15023" y="6873"/>
                      <a:pt x="15818" y="6873"/>
                    </a:cubicBezTo>
                    <a:moveTo>
                      <a:pt x="12941" y="11782"/>
                    </a:moveTo>
                    <a:cubicBezTo>
                      <a:pt x="13206" y="11782"/>
                      <a:pt x="13420" y="11562"/>
                      <a:pt x="13420" y="11291"/>
                    </a:cubicBezTo>
                    <a:cubicBezTo>
                      <a:pt x="13420" y="11020"/>
                      <a:pt x="13206" y="10800"/>
                      <a:pt x="12941" y="10800"/>
                    </a:cubicBezTo>
                    <a:cubicBezTo>
                      <a:pt x="12675" y="10800"/>
                      <a:pt x="12461" y="11020"/>
                      <a:pt x="12461" y="11291"/>
                    </a:cubicBezTo>
                    <a:cubicBezTo>
                      <a:pt x="12461" y="11562"/>
                      <a:pt x="12675" y="11782"/>
                      <a:pt x="12941" y="11782"/>
                    </a:cubicBezTo>
                    <a:moveTo>
                      <a:pt x="10063" y="7855"/>
                    </a:moveTo>
                    <a:cubicBezTo>
                      <a:pt x="9798" y="7855"/>
                      <a:pt x="9584" y="8074"/>
                      <a:pt x="9584" y="8346"/>
                    </a:cubicBezTo>
                    <a:cubicBezTo>
                      <a:pt x="9584" y="8617"/>
                      <a:pt x="9798" y="8836"/>
                      <a:pt x="10063" y="8836"/>
                    </a:cubicBezTo>
                    <a:cubicBezTo>
                      <a:pt x="10328" y="8836"/>
                      <a:pt x="10543" y="8617"/>
                      <a:pt x="10543" y="8346"/>
                    </a:cubicBezTo>
                    <a:cubicBezTo>
                      <a:pt x="10543" y="8074"/>
                      <a:pt x="10328" y="7855"/>
                      <a:pt x="10063" y="7855"/>
                    </a:cubicBezTo>
                    <a:moveTo>
                      <a:pt x="1718" y="19842"/>
                    </a:moveTo>
                    <a:lnTo>
                      <a:pt x="3451" y="15392"/>
                    </a:lnTo>
                    <a:cubicBezTo>
                      <a:pt x="3684" y="15833"/>
                      <a:pt x="3973" y="16253"/>
                      <a:pt x="4312" y="16642"/>
                    </a:cubicBezTo>
                    <a:cubicBezTo>
                      <a:pt x="4824" y="17230"/>
                      <a:pt x="5418" y="17711"/>
                      <a:pt x="6061" y="18068"/>
                    </a:cubicBezTo>
                    <a:cubicBezTo>
                      <a:pt x="6061" y="18068"/>
                      <a:pt x="1718" y="19842"/>
                      <a:pt x="1718" y="19842"/>
                    </a:cubicBezTo>
                    <a:close/>
                    <a:moveTo>
                      <a:pt x="3717" y="12060"/>
                    </a:moveTo>
                    <a:lnTo>
                      <a:pt x="0" y="21600"/>
                    </a:lnTo>
                    <a:lnTo>
                      <a:pt x="9319" y="17795"/>
                    </a:lnTo>
                    <a:cubicBezTo>
                      <a:pt x="9153" y="17815"/>
                      <a:pt x="8987" y="17824"/>
                      <a:pt x="8822" y="17824"/>
                    </a:cubicBezTo>
                    <a:cubicBezTo>
                      <a:pt x="5971" y="17824"/>
                      <a:pt x="3389" y="15002"/>
                      <a:pt x="3717" y="12060"/>
                    </a:cubicBezTo>
                    <a:moveTo>
                      <a:pt x="16115" y="10657"/>
                    </a:moveTo>
                    <a:cubicBezTo>
                      <a:pt x="15925" y="10851"/>
                      <a:pt x="15627" y="11171"/>
                      <a:pt x="15280" y="11542"/>
                    </a:cubicBezTo>
                    <a:cubicBezTo>
                      <a:pt x="14662" y="12204"/>
                      <a:pt x="13712" y="13221"/>
                      <a:pt x="13147" y="13753"/>
                    </a:cubicBezTo>
                    <a:lnTo>
                      <a:pt x="7665" y="8141"/>
                    </a:lnTo>
                    <a:cubicBezTo>
                      <a:pt x="8185" y="7563"/>
                      <a:pt x="9179" y="6590"/>
                      <a:pt x="9825" y="5958"/>
                    </a:cubicBezTo>
                    <a:cubicBezTo>
                      <a:pt x="10188" y="5603"/>
                      <a:pt x="10500" y="5298"/>
                      <a:pt x="10690" y="5103"/>
                    </a:cubicBezTo>
                    <a:cubicBezTo>
                      <a:pt x="13284" y="2447"/>
                      <a:pt x="18271" y="993"/>
                      <a:pt x="20136" y="982"/>
                    </a:cubicBezTo>
                    <a:cubicBezTo>
                      <a:pt x="20132" y="2572"/>
                      <a:pt x="18824" y="7884"/>
                      <a:pt x="16115" y="10657"/>
                    </a:cubicBezTo>
                    <a:moveTo>
                      <a:pt x="12477" y="14563"/>
                    </a:moveTo>
                    <a:cubicBezTo>
                      <a:pt x="12127" y="15873"/>
                      <a:pt x="11665" y="17072"/>
                      <a:pt x="11154" y="18035"/>
                    </a:cubicBezTo>
                    <a:cubicBezTo>
                      <a:pt x="10943" y="17454"/>
                      <a:pt x="10642" y="16798"/>
                      <a:pt x="10214" y="16110"/>
                    </a:cubicBezTo>
                    <a:cubicBezTo>
                      <a:pt x="10035" y="15823"/>
                      <a:pt x="9728" y="15656"/>
                      <a:pt x="9405" y="15656"/>
                    </a:cubicBezTo>
                    <a:cubicBezTo>
                      <a:pt x="9329" y="15656"/>
                      <a:pt x="9252" y="15665"/>
                      <a:pt x="9176" y="15684"/>
                    </a:cubicBezTo>
                    <a:cubicBezTo>
                      <a:pt x="8990" y="15731"/>
                      <a:pt x="8799" y="15755"/>
                      <a:pt x="8610" y="15755"/>
                    </a:cubicBezTo>
                    <a:cubicBezTo>
                      <a:pt x="7905" y="15755"/>
                      <a:pt x="7217" y="15432"/>
                      <a:pt x="6621" y="14822"/>
                    </a:cubicBezTo>
                    <a:cubicBezTo>
                      <a:pt x="5861" y="14043"/>
                      <a:pt x="5561" y="13114"/>
                      <a:pt x="5779" y="12206"/>
                    </a:cubicBezTo>
                    <a:cubicBezTo>
                      <a:pt x="5877" y="11797"/>
                      <a:pt x="5709" y="11370"/>
                      <a:pt x="5363" y="11144"/>
                    </a:cubicBezTo>
                    <a:cubicBezTo>
                      <a:pt x="4690" y="10706"/>
                      <a:pt x="4050" y="10398"/>
                      <a:pt x="3482" y="10183"/>
                    </a:cubicBezTo>
                    <a:cubicBezTo>
                      <a:pt x="4423" y="9658"/>
                      <a:pt x="5594" y="9186"/>
                      <a:pt x="6874" y="8827"/>
                    </a:cubicBezTo>
                    <a:cubicBezTo>
                      <a:pt x="6900" y="8820"/>
                      <a:pt x="6921" y="8803"/>
                      <a:pt x="6946" y="8793"/>
                    </a:cubicBezTo>
                    <a:lnTo>
                      <a:pt x="12510" y="14490"/>
                    </a:lnTo>
                    <a:cubicBezTo>
                      <a:pt x="12501" y="14515"/>
                      <a:pt x="12484" y="14536"/>
                      <a:pt x="12477" y="14563"/>
                    </a:cubicBezTo>
                    <a:moveTo>
                      <a:pt x="20922" y="167"/>
                    </a:moveTo>
                    <a:cubicBezTo>
                      <a:pt x="20813" y="55"/>
                      <a:pt x="20545" y="0"/>
                      <a:pt x="20157" y="0"/>
                    </a:cubicBezTo>
                    <a:cubicBezTo>
                      <a:pt x="18131" y="0"/>
                      <a:pt x="12842" y="1511"/>
                      <a:pt x="10012" y="4409"/>
                    </a:cubicBezTo>
                    <a:cubicBezTo>
                      <a:pt x="9345" y="5092"/>
                      <a:pt x="7134" y="7175"/>
                      <a:pt x="6621" y="7880"/>
                    </a:cubicBezTo>
                    <a:cubicBezTo>
                      <a:pt x="4961" y="8346"/>
                      <a:pt x="2544" y="9277"/>
                      <a:pt x="1196" y="10657"/>
                    </a:cubicBezTo>
                    <a:cubicBezTo>
                      <a:pt x="1196" y="10657"/>
                      <a:pt x="2841" y="10663"/>
                      <a:pt x="4848" y="11972"/>
                    </a:cubicBezTo>
                    <a:cubicBezTo>
                      <a:pt x="4556" y="13190"/>
                      <a:pt x="4926" y="14475"/>
                      <a:pt x="5943" y="15516"/>
                    </a:cubicBezTo>
                    <a:cubicBezTo>
                      <a:pt x="6735" y="16327"/>
                      <a:pt x="7672" y="16737"/>
                      <a:pt x="8610" y="16737"/>
                    </a:cubicBezTo>
                    <a:cubicBezTo>
                      <a:pt x="8876" y="16737"/>
                      <a:pt x="9142" y="16704"/>
                      <a:pt x="9405" y="16637"/>
                    </a:cubicBezTo>
                    <a:cubicBezTo>
                      <a:pt x="10683" y="18692"/>
                      <a:pt x="10690" y="20376"/>
                      <a:pt x="10690" y="20376"/>
                    </a:cubicBezTo>
                    <a:cubicBezTo>
                      <a:pt x="12038" y="18996"/>
                      <a:pt x="12948" y="16521"/>
                      <a:pt x="13402" y="14822"/>
                    </a:cubicBezTo>
                    <a:cubicBezTo>
                      <a:pt x="14091" y="14297"/>
                      <a:pt x="16126" y="12034"/>
                      <a:pt x="16793" y="11351"/>
                    </a:cubicBezTo>
                    <a:cubicBezTo>
                      <a:pt x="20164" y="7900"/>
                      <a:pt x="21600" y="861"/>
                      <a:pt x="20922" y="167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 dirty="0">
                  <a:cs typeface="+mn-ea"/>
                  <a:sym typeface="+mn-lt"/>
                </a:endParaRPr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1E2E0C6-5C14-43FE-9309-80B57C73CF20}"/>
                </a:ext>
              </a:extLst>
            </p:cNvPr>
            <p:cNvSpPr/>
            <p:nvPr/>
          </p:nvSpPr>
          <p:spPr>
            <a:xfrm>
              <a:off x="3578" y="3129"/>
              <a:ext cx="4653" cy="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未来规划和时间安排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31AF4-7E99-4F0B-A03A-456A0B64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z="2000" smtClean="0"/>
              <a:t>15</a:t>
            </a:fld>
            <a:endParaRPr lang="zh-CN" altLang="en-US" sz="2000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58F8F7E-FB31-4667-AD79-5E6DB4FF1353}"/>
              </a:ext>
            </a:extLst>
          </p:cNvPr>
          <p:cNvCxnSpPr>
            <a:cxnSpLocks/>
          </p:cNvCxnSpPr>
          <p:nvPr/>
        </p:nvCxnSpPr>
        <p:spPr>
          <a:xfrm>
            <a:off x="0" y="521640"/>
            <a:ext cx="1193015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98F2295B-6154-457E-A3DB-0A0B8C2CEADC}"/>
              </a:ext>
            </a:extLst>
          </p:cNvPr>
          <p:cNvSpPr/>
          <p:nvPr/>
        </p:nvSpPr>
        <p:spPr>
          <a:xfrm>
            <a:off x="11189937" y="98444"/>
            <a:ext cx="842478" cy="858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4CE8BCBB-54DE-4684-B1FA-BB6580C2F7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6" t="13354" r="71773" b="9026"/>
          <a:stretch/>
        </p:blipFill>
        <p:spPr>
          <a:xfrm>
            <a:off x="11071846" y="13335"/>
            <a:ext cx="1120154" cy="1028098"/>
          </a:xfrm>
          <a:prstGeom prst="rect">
            <a:avLst/>
          </a:prstGeom>
        </p:spPr>
      </p:pic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E21BD1F4-C505-4879-A6E7-B3C7D1ECEB85}"/>
              </a:ext>
            </a:extLst>
          </p:cNvPr>
          <p:cNvSpPr/>
          <p:nvPr/>
        </p:nvSpPr>
        <p:spPr>
          <a:xfrm>
            <a:off x="10146030" y="3813492"/>
            <a:ext cx="457200" cy="4572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B2E7DAD-E637-4618-B1CC-5C09F710B9DE}"/>
              </a:ext>
            </a:extLst>
          </p:cNvPr>
          <p:cNvCxnSpPr/>
          <p:nvPr/>
        </p:nvCxnSpPr>
        <p:spPr>
          <a:xfrm flipV="1">
            <a:off x="8827770" y="1629092"/>
            <a:ext cx="3093720" cy="516064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6AC3D-567D-404A-8A2F-1E871FAA9CE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2000" smtClean="0"/>
              <a:t>16</a:t>
            </a:fld>
            <a:endParaRPr lang="en-US" altLang="zh-CN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5184EE-7B9A-4C21-925C-5907255C6B20}"/>
              </a:ext>
            </a:extLst>
          </p:cNvPr>
          <p:cNvSpPr/>
          <p:nvPr/>
        </p:nvSpPr>
        <p:spPr>
          <a:xfrm>
            <a:off x="281634" y="326474"/>
            <a:ext cx="2191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Planning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未来规划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DEE972-0758-4F4B-92F2-02D6E4EB5FBA}"/>
              </a:ext>
            </a:extLst>
          </p:cNvPr>
          <p:cNvCxnSpPr/>
          <p:nvPr/>
        </p:nvCxnSpPr>
        <p:spPr>
          <a:xfrm>
            <a:off x="0" y="836014"/>
            <a:ext cx="1219200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3">
            <a:extLst>
              <a:ext uri="{FF2B5EF4-FFF2-40B4-BE49-F238E27FC236}">
                <a16:creationId xmlns:a16="http://schemas.microsoft.com/office/drawing/2014/main" id="{D83E5361-B7F4-4C43-9A96-E2259DE0C8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078165" y="75155"/>
            <a:ext cx="2158502" cy="79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2E7045-074C-4A15-B46D-CE25F1556B96}"/>
              </a:ext>
            </a:extLst>
          </p:cNvPr>
          <p:cNvSpPr/>
          <p:nvPr/>
        </p:nvSpPr>
        <p:spPr>
          <a:xfrm>
            <a:off x="281634" y="1197805"/>
            <a:ext cx="11226248" cy="3730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Week8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：       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4.13-4.19    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rCore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3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、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4           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实验指导书 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论文框架构思（打草稿）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Week9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：       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4.20-4.26    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rCore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4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          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     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实验指导书 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论文框架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Week10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：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	 4.27-5.3       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rCore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5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               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实验指导书 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论文内容填充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Week11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：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	 5.4-5.10       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rCore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5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、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6           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实验指导书 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论文内容填充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Week12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：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	 5.11-5.17     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rCore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6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                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实验指导书 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论文内容填充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Week13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：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	 5.18-5.24     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rCore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7                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实验指导书 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论文内容填充、修改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Week14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：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	 5.25-5.31     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rCore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7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、指导书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的总体完善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+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论文查重修改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Week15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：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	 6.1-6.8         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准备答辩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PPT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、毕设提交材料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623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0" y="836014"/>
            <a:ext cx="1219200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81634" y="326474"/>
            <a:ext cx="2149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Part2 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问题和困难</a:t>
            </a:r>
            <a:endParaRPr sz="20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E361D-F4BB-4EC2-B096-8CAFB0A8E4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2000" smtClean="0"/>
              <a:t>17</a:t>
            </a:fld>
            <a:endParaRPr lang="en-US" altLang="zh-CN" sz="2000" dirty="0"/>
          </a:p>
        </p:txBody>
      </p:sp>
      <p:pic>
        <p:nvPicPr>
          <p:cNvPr id="22" name="图片 13">
            <a:extLst>
              <a:ext uri="{FF2B5EF4-FFF2-40B4-BE49-F238E27FC236}">
                <a16:creationId xmlns:a16="http://schemas.microsoft.com/office/drawing/2014/main" id="{43E513E4-731A-4EC7-8003-C7899E39B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078165" y="75155"/>
            <a:ext cx="2158502" cy="79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F95D411-D9FF-4926-BD66-86102E32040E}"/>
              </a:ext>
            </a:extLst>
          </p:cNvPr>
          <p:cNvSpPr/>
          <p:nvPr/>
        </p:nvSpPr>
        <p:spPr>
          <a:xfrm>
            <a:off x="281634" y="1131160"/>
            <a:ext cx="11226248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中断处理（硬件中断、软件中断、时钟中断）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异常捕获和处理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Rust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语法不熟悉，看懂代码需要一点时间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Makefile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、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linker script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 语法不熟悉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888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10625455" y="3470275"/>
            <a:ext cx="1566545" cy="155702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8857615" y="4124325"/>
            <a:ext cx="3334385" cy="270764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9392920" y="3868420"/>
            <a:ext cx="457200" cy="4572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7134686" y="-51439"/>
            <a:ext cx="2390777" cy="239077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8417560" y="248285"/>
            <a:ext cx="1233805" cy="116713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8074660" y="1684020"/>
            <a:ext cx="3093720" cy="516064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9392920" y="546735"/>
            <a:ext cx="1504950" cy="257810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69390" y="4124325"/>
            <a:ext cx="3731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感谢聆听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10111105" y="1177925"/>
            <a:ext cx="457200" cy="4572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6912610" y="2985770"/>
            <a:ext cx="1504950" cy="257810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 rot="5400000" flipV="1">
            <a:off x="6983095" y="4596130"/>
            <a:ext cx="457200" cy="4572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D1ADE1-ED09-42AD-91AC-62E2BED0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z="2000" smtClean="0"/>
              <a:t>18</a:t>
            </a:fld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40829C-26C0-4ADE-98AD-2CE68BCEC5B9}"/>
              </a:ext>
            </a:extLst>
          </p:cNvPr>
          <p:cNvSpPr txBox="1"/>
          <p:nvPr/>
        </p:nvSpPr>
        <p:spPr>
          <a:xfrm>
            <a:off x="169390" y="2607943"/>
            <a:ext cx="798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敬请老师们批评指正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9DB5BEC-3741-4907-B207-42E577EB33CA}"/>
              </a:ext>
            </a:extLst>
          </p:cNvPr>
          <p:cNvSpPr/>
          <p:nvPr/>
        </p:nvSpPr>
        <p:spPr>
          <a:xfrm>
            <a:off x="306902" y="5788922"/>
            <a:ext cx="1947190" cy="32304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答辩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人</a:t>
            </a:r>
            <a:r>
              <a:rPr lang="zh-CN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李雯</a:t>
            </a:r>
            <a:endParaRPr 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C9554B4-0FCF-4F2A-94D1-FF0708E66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9994" y="331258"/>
            <a:ext cx="7849196" cy="21970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B05E1C8-D317-400F-BF57-8EFFF1B863FD}"/>
              </a:ext>
            </a:extLst>
          </p:cNvPr>
          <p:cNvCxnSpPr>
            <a:cxnSpLocks/>
          </p:cNvCxnSpPr>
          <p:nvPr/>
        </p:nvCxnSpPr>
        <p:spPr>
          <a:xfrm>
            <a:off x="0" y="521640"/>
            <a:ext cx="1193015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2FFAC24-A7E0-476F-8ACF-9A601A03A9A4}"/>
              </a:ext>
            </a:extLst>
          </p:cNvPr>
          <p:cNvSpPr/>
          <p:nvPr/>
        </p:nvSpPr>
        <p:spPr>
          <a:xfrm>
            <a:off x="11189937" y="98444"/>
            <a:ext cx="842478" cy="858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08015" y="811660"/>
            <a:ext cx="260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96732" y="2091651"/>
            <a:ext cx="7313930" cy="610870"/>
            <a:chOff x="1772" y="3033"/>
            <a:chExt cx="11518" cy="962"/>
          </a:xfrm>
        </p:grpSpPr>
        <p:sp>
          <p:nvSpPr>
            <p:cNvPr id="23" name="文本框 22"/>
            <p:cNvSpPr txBox="1"/>
            <p:nvPr/>
          </p:nvSpPr>
          <p:spPr>
            <a:xfrm>
              <a:off x="1772" y="3033"/>
              <a:ext cx="947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99" y="3074"/>
              <a:ext cx="10291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rCore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实验的集成和改进 概况说明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96732" y="3593426"/>
            <a:ext cx="4333875" cy="609600"/>
            <a:chOff x="1772" y="3033"/>
            <a:chExt cx="6825" cy="960"/>
          </a:xfrm>
        </p:grpSpPr>
        <p:sp>
          <p:nvSpPr>
            <p:cNvPr id="5" name="文本框 4"/>
            <p:cNvSpPr txBox="1"/>
            <p:nvPr/>
          </p:nvSpPr>
          <p:spPr>
            <a:xfrm>
              <a:off x="1772" y="3033"/>
              <a:ext cx="947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999" y="3074"/>
              <a:ext cx="559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当前实验进展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96732" y="5107901"/>
            <a:ext cx="4872355" cy="609600"/>
            <a:chOff x="1772" y="3033"/>
            <a:chExt cx="7673" cy="960"/>
          </a:xfrm>
        </p:grpSpPr>
        <p:sp>
          <p:nvSpPr>
            <p:cNvPr id="9" name="文本框 8"/>
            <p:cNvSpPr txBox="1"/>
            <p:nvPr/>
          </p:nvSpPr>
          <p:spPr>
            <a:xfrm>
              <a:off x="1772" y="3033"/>
              <a:ext cx="947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99" y="3074"/>
              <a:ext cx="644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下一步规划</a:t>
              </a:r>
            </a:p>
          </p:txBody>
        </p:sp>
      </p:grpSp>
      <p:sp>
        <p:nvSpPr>
          <p:cNvPr id="21" name="等腰三角形 20"/>
          <p:cNvSpPr/>
          <p:nvPr/>
        </p:nvSpPr>
        <p:spPr>
          <a:xfrm>
            <a:off x="8857615" y="4149725"/>
            <a:ext cx="3334385" cy="270764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9392920" y="3868420"/>
            <a:ext cx="457200" cy="4572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8074660" y="1372870"/>
            <a:ext cx="3280249" cy="5471796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>
            <a:off x="10625455" y="3495675"/>
            <a:ext cx="1566545" cy="155702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C74719C-EABD-4FA4-B6A9-091D04B20D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6" t="13354" r="71773" b="9026"/>
          <a:stretch/>
        </p:blipFill>
        <p:spPr>
          <a:xfrm>
            <a:off x="11071846" y="13335"/>
            <a:ext cx="1120154" cy="1028098"/>
          </a:xfrm>
          <a:prstGeom prst="rect">
            <a:avLst/>
          </a:prstGeom>
        </p:spPr>
      </p:pic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D9FFB7F1-F621-4CA4-BD68-4DD6CBC0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z="2000" smtClean="0"/>
              <a:t>2</a:t>
            </a:fld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179811" y="1262380"/>
            <a:ext cx="8412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rCore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实验的集成和改进 说明</a:t>
            </a:r>
          </a:p>
          <a:p>
            <a:pPr algn="ctr"/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-76835" y="339090"/>
            <a:ext cx="3093720" cy="5160645"/>
            <a:chOff x="12716" y="2652"/>
            <a:chExt cx="4872" cy="8127"/>
          </a:xfrm>
        </p:grpSpPr>
        <p:sp>
          <p:nvSpPr>
            <p:cNvPr id="22" name="等腰三角形 21"/>
            <p:cNvSpPr/>
            <p:nvPr/>
          </p:nvSpPr>
          <p:spPr>
            <a:xfrm>
              <a:off x="14792" y="6092"/>
              <a:ext cx="720" cy="7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V="1">
              <a:off x="12716" y="2652"/>
              <a:ext cx="4872" cy="8127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2073674" y="1334659"/>
            <a:ext cx="1074655" cy="768183"/>
            <a:chOff x="11012" y="3876"/>
            <a:chExt cx="1249" cy="806"/>
          </a:xfrm>
        </p:grpSpPr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11012" y="4028"/>
              <a:ext cx="40" cy="45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261" y="3876"/>
              <a:ext cx="1000" cy="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cxnSp>
        <p:nvCxnSpPr>
          <p:cNvPr id="29" name="直接连接符 28"/>
          <p:cNvCxnSpPr/>
          <p:nvPr/>
        </p:nvCxnSpPr>
        <p:spPr>
          <a:xfrm flipV="1">
            <a:off x="270510" y="-26670"/>
            <a:ext cx="1504950" cy="257810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>
            <a:off x="988695" y="604520"/>
            <a:ext cx="457200" cy="4572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0022467" y="4209415"/>
            <a:ext cx="1504950" cy="257810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等腰三角形 31"/>
          <p:cNvSpPr/>
          <p:nvPr/>
        </p:nvSpPr>
        <p:spPr>
          <a:xfrm rot="5400000" flipV="1">
            <a:off x="10092952" y="5819775"/>
            <a:ext cx="457200" cy="4572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0" y="4948555"/>
            <a:ext cx="1591945" cy="190944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34"/>
          <p:cNvSpPr/>
          <p:nvPr/>
        </p:nvSpPr>
        <p:spPr>
          <a:xfrm>
            <a:off x="895985" y="5248275"/>
            <a:ext cx="821690" cy="93218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20A0189-C31B-46E0-8D15-D78EDA2A3073}"/>
              </a:ext>
            </a:extLst>
          </p:cNvPr>
          <p:cNvGrpSpPr/>
          <p:nvPr/>
        </p:nvGrpSpPr>
        <p:grpSpPr>
          <a:xfrm>
            <a:off x="3987800" y="2944264"/>
            <a:ext cx="2261235" cy="607695"/>
            <a:chOff x="2247" y="2899"/>
            <a:chExt cx="3561" cy="95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8523823-8405-4197-91AF-743AC52F44EE}"/>
                </a:ext>
              </a:extLst>
            </p:cNvPr>
            <p:cNvGrpSpPr/>
            <p:nvPr/>
          </p:nvGrpSpPr>
          <p:grpSpPr>
            <a:xfrm>
              <a:off x="2247" y="2899"/>
              <a:ext cx="943" cy="943"/>
              <a:chOff x="703019" y="1687270"/>
              <a:chExt cx="990601" cy="990601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Circle">
                <a:extLst>
                  <a:ext uri="{FF2B5EF4-FFF2-40B4-BE49-F238E27FC236}">
                    <a16:creationId xmlns:a16="http://schemas.microsoft.com/office/drawing/2014/main" id="{AAC247BD-79DD-4DCE-BDF3-5508E9E8080D}"/>
                  </a:ext>
                </a:extLst>
              </p:cNvPr>
              <p:cNvSpPr/>
              <p:nvPr/>
            </p:nvSpPr>
            <p:spPr>
              <a:xfrm>
                <a:off x="703019" y="1687270"/>
                <a:ext cx="990601" cy="990601"/>
              </a:xfrm>
              <a:prstGeom prst="ellipse">
                <a:avLst/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600" b="1">
                    <a:solidFill>
                      <a:srgbClr val="727171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800" dirty="0">
                  <a:cs typeface="+mn-ea"/>
                  <a:sym typeface="+mn-lt"/>
                </a:endParaRPr>
              </a:p>
            </p:txBody>
          </p:sp>
          <p:sp>
            <p:nvSpPr>
              <p:cNvPr id="45" name="Shape">
                <a:extLst>
                  <a:ext uri="{FF2B5EF4-FFF2-40B4-BE49-F238E27FC236}">
                    <a16:creationId xmlns:a16="http://schemas.microsoft.com/office/drawing/2014/main" id="{C5D6BCF7-43DE-4937-BC47-29FB8D236910}"/>
                  </a:ext>
                </a:extLst>
              </p:cNvPr>
              <p:cNvSpPr/>
              <p:nvPr/>
            </p:nvSpPr>
            <p:spPr>
              <a:xfrm>
                <a:off x="946063" y="1924056"/>
                <a:ext cx="508001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6" h="21600" extrusionOk="0">
                    <a:moveTo>
                      <a:pt x="11502" y="10309"/>
                    </a:moveTo>
                    <a:cubicBezTo>
                      <a:pt x="11767" y="10309"/>
                      <a:pt x="11981" y="10090"/>
                      <a:pt x="11981" y="9818"/>
                    </a:cubicBezTo>
                    <a:cubicBezTo>
                      <a:pt x="11981" y="9547"/>
                      <a:pt x="11767" y="9327"/>
                      <a:pt x="11502" y="9327"/>
                    </a:cubicBezTo>
                    <a:cubicBezTo>
                      <a:pt x="11237" y="9327"/>
                      <a:pt x="11022" y="9547"/>
                      <a:pt x="11022" y="9818"/>
                    </a:cubicBezTo>
                    <a:cubicBezTo>
                      <a:pt x="11022" y="10090"/>
                      <a:pt x="11237" y="10309"/>
                      <a:pt x="11502" y="10309"/>
                    </a:cubicBezTo>
                    <a:moveTo>
                      <a:pt x="15818" y="4909"/>
                    </a:moveTo>
                    <a:cubicBezTo>
                      <a:pt x="16083" y="4909"/>
                      <a:pt x="16297" y="5129"/>
                      <a:pt x="16297" y="5400"/>
                    </a:cubicBezTo>
                    <a:cubicBezTo>
                      <a:pt x="16297" y="5672"/>
                      <a:pt x="16083" y="5891"/>
                      <a:pt x="15818" y="5891"/>
                    </a:cubicBezTo>
                    <a:cubicBezTo>
                      <a:pt x="15553" y="5891"/>
                      <a:pt x="15338" y="5672"/>
                      <a:pt x="15338" y="5400"/>
                    </a:cubicBezTo>
                    <a:cubicBezTo>
                      <a:pt x="15338" y="5129"/>
                      <a:pt x="15553" y="4909"/>
                      <a:pt x="15818" y="4909"/>
                    </a:cubicBezTo>
                    <a:moveTo>
                      <a:pt x="15818" y="6873"/>
                    </a:moveTo>
                    <a:cubicBezTo>
                      <a:pt x="16612" y="6873"/>
                      <a:pt x="17256" y="6213"/>
                      <a:pt x="17256" y="5400"/>
                    </a:cubicBezTo>
                    <a:cubicBezTo>
                      <a:pt x="17256" y="4587"/>
                      <a:pt x="16612" y="3928"/>
                      <a:pt x="15818" y="3928"/>
                    </a:cubicBezTo>
                    <a:cubicBezTo>
                      <a:pt x="15023" y="3928"/>
                      <a:pt x="14379" y="4587"/>
                      <a:pt x="14379" y="5400"/>
                    </a:cubicBezTo>
                    <a:cubicBezTo>
                      <a:pt x="14379" y="6213"/>
                      <a:pt x="15023" y="6873"/>
                      <a:pt x="15818" y="6873"/>
                    </a:cubicBezTo>
                    <a:moveTo>
                      <a:pt x="12941" y="11782"/>
                    </a:moveTo>
                    <a:cubicBezTo>
                      <a:pt x="13206" y="11782"/>
                      <a:pt x="13420" y="11562"/>
                      <a:pt x="13420" y="11291"/>
                    </a:cubicBezTo>
                    <a:cubicBezTo>
                      <a:pt x="13420" y="11020"/>
                      <a:pt x="13206" y="10800"/>
                      <a:pt x="12941" y="10800"/>
                    </a:cubicBezTo>
                    <a:cubicBezTo>
                      <a:pt x="12675" y="10800"/>
                      <a:pt x="12461" y="11020"/>
                      <a:pt x="12461" y="11291"/>
                    </a:cubicBezTo>
                    <a:cubicBezTo>
                      <a:pt x="12461" y="11562"/>
                      <a:pt x="12675" y="11782"/>
                      <a:pt x="12941" y="11782"/>
                    </a:cubicBezTo>
                    <a:moveTo>
                      <a:pt x="10063" y="7855"/>
                    </a:moveTo>
                    <a:cubicBezTo>
                      <a:pt x="9798" y="7855"/>
                      <a:pt x="9584" y="8074"/>
                      <a:pt x="9584" y="8346"/>
                    </a:cubicBezTo>
                    <a:cubicBezTo>
                      <a:pt x="9584" y="8617"/>
                      <a:pt x="9798" y="8836"/>
                      <a:pt x="10063" y="8836"/>
                    </a:cubicBezTo>
                    <a:cubicBezTo>
                      <a:pt x="10328" y="8836"/>
                      <a:pt x="10543" y="8617"/>
                      <a:pt x="10543" y="8346"/>
                    </a:cubicBezTo>
                    <a:cubicBezTo>
                      <a:pt x="10543" y="8074"/>
                      <a:pt x="10328" y="7855"/>
                      <a:pt x="10063" y="7855"/>
                    </a:cubicBezTo>
                    <a:moveTo>
                      <a:pt x="1718" y="19842"/>
                    </a:moveTo>
                    <a:lnTo>
                      <a:pt x="3451" y="15392"/>
                    </a:lnTo>
                    <a:cubicBezTo>
                      <a:pt x="3684" y="15833"/>
                      <a:pt x="3973" y="16253"/>
                      <a:pt x="4312" y="16642"/>
                    </a:cubicBezTo>
                    <a:cubicBezTo>
                      <a:pt x="4824" y="17230"/>
                      <a:pt x="5418" y="17711"/>
                      <a:pt x="6061" y="18068"/>
                    </a:cubicBezTo>
                    <a:cubicBezTo>
                      <a:pt x="6061" y="18068"/>
                      <a:pt x="1718" y="19842"/>
                      <a:pt x="1718" y="19842"/>
                    </a:cubicBezTo>
                    <a:close/>
                    <a:moveTo>
                      <a:pt x="3717" y="12060"/>
                    </a:moveTo>
                    <a:lnTo>
                      <a:pt x="0" y="21600"/>
                    </a:lnTo>
                    <a:lnTo>
                      <a:pt x="9319" y="17795"/>
                    </a:lnTo>
                    <a:cubicBezTo>
                      <a:pt x="9153" y="17815"/>
                      <a:pt x="8987" y="17824"/>
                      <a:pt x="8822" y="17824"/>
                    </a:cubicBezTo>
                    <a:cubicBezTo>
                      <a:pt x="5971" y="17824"/>
                      <a:pt x="3389" y="15002"/>
                      <a:pt x="3717" y="12060"/>
                    </a:cubicBezTo>
                    <a:moveTo>
                      <a:pt x="16115" y="10657"/>
                    </a:moveTo>
                    <a:cubicBezTo>
                      <a:pt x="15925" y="10851"/>
                      <a:pt x="15627" y="11171"/>
                      <a:pt x="15280" y="11542"/>
                    </a:cubicBezTo>
                    <a:cubicBezTo>
                      <a:pt x="14662" y="12204"/>
                      <a:pt x="13712" y="13221"/>
                      <a:pt x="13147" y="13753"/>
                    </a:cubicBezTo>
                    <a:lnTo>
                      <a:pt x="7665" y="8141"/>
                    </a:lnTo>
                    <a:cubicBezTo>
                      <a:pt x="8185" y="7563"/>
                      <a:pt x="9179" y="6590"/>
                      <a:pt x="9825" y="5958"/>
                    </a:cubicBezTo>
                    <a:cubicBezTo>
                      <a:pt x="10188" y="5603"/>
                      <a:pt x="10500" y="5298"/>
                      <a:pt x="10690" y="5103"/>
                    </a:cubicBezTo>
                    <a:cubicBezTo>
                      <a:pt x="13284" y="2447"/>
                      <a:pt x="18271" y="993"/>
                      <a:pt x="20136" y="982"/>
                    </a:cubicBezTo>
                    <a:cubicBezTo>
                      <a:pt x="20132" y="2572"/>
                      <a:pt x="18824" y="7884"/>
                      <a:pt x="16115" y="10657"/>
                    </a:cubicBezTo>
                    <a:moveTo>
                      <a:pt x="12477" y="14563"/>
                    </a:moveTo>
                    <a:cubicBezTo>
                      <a:pt x="12127" y="15873"/>
                      <a:pt x="11665" y="17072"/>
                      <a:pt x="11154" y="18035"/>
                    </a:cubicBezTo>
                    <a:cubicBezTo>
                      <a:pt x="10943" y="17454"/>
                      <a:pt x="10642" y="16798"/>
                      <a:pt x="10214" y="16110"/>
                    </a:cubicBezTo>
                    <a:cubicBezTo>
                      <a:pt x="10035" y="15823"/>
                      <a:pt x="9728" y="15656"/>
                      <a:pt x="9405" y="15656"/>
                    </a:cubicBezTo>
                    <a:cubicBezTo>
                      <a:pt x="9329" y="15656"/>
                      <a:pt x="9252" y="15665"/>
                      <a:pt x="9176" y="15684"/>
                    </a:cubicBezTo>
                    <a:cubicBezTo>
                      <a:pt x="8990" y="15731"/>
                      <a:pt x="8799" y="15755"/>
                      <a:pt x="8610" y="15755"/>
                    </a:cubicBezTo>
                    <a:cubicBezTo>
                      <a:pt x="7905" y="15755"/>
                      <a:pt x="7217" y="15432"/>
                      <a:pt x="6621" y="14822"/>
                    </a:cubicBezTo>
                    <a:cubicBezTo>
                      <a:pt x="5861" y="14043"/>
                      <a:pt x="5561" y="13114"/>
                      <a:pt x="5779" y="12206"/>
                    </a:cubicBezTo>
                    <a:cubicBezTo>
                      <a:pt x="5877" y="11797"/>
                      <a:pt x="5709" y="11370"/>
                      <a:pt x="5363" y="11144"/>
                    </a:cubicBezTo>
                    <a:cubicBezTo>
                      <a:pt x="4690" y="10706"/>
                      <a:pt x="4050" y="10398"/>
                      <a:pt x="3482" y="10183"/>
                    </a:cubicBezTo>
                    <a:cubicBezTo>
                      <a:pt x="4423" y="9658"/>
                      <a:pt x="5594" y="9186"/>
                      <a:pt x="6874" y="8827"/>
                    </a:cubicBezTo>
                    <a:cubicBezTo>
                      <a:pt x="6900" y="8820"/>
                      <a:pt x="6921" y="8803"/>
                      <a:pt x="6946" y="8793"/>
                    </a:cubicBezTo>
                    <a:lnTo>
                      <a:pt x="12510" y="14490"/>
                    </a:lnTo>
                    <a:cubicBezTo>
                      <a:pt x="12501" y="14515"/>
                      <a:pt x="12484" y="14536"/>
                      <a:pt x="12477" y="14563"/>
                    </a:cubicBezTo>
                    <a:moveTo>
                      <a:pt x="20922" y="167"/>
                    </a:moveTo>
                    <a:cubicBezTo>
                      <a:pt x="20813" y="55"/>
                      <a:pt x="20545" y="0"/>
                      <a:pt x="20157" y="0"/>
                    </a:cubicBezTo>
                    <a:cubicBezTo>
                      <a:pt x="18131" y="0"/>
                      <a:pt x="12842" y="1511"/>
                      <a:pt x="10012" y="4409"/>
                    </a:cubicBezTo>
                    <a:cubicBezTo>
                      <a:pt x="9345" y="5092"/>
                      <a:pt x="7134" y="7175"/>
                      <a:pt x="6621" y="7880"/>
                    </a:cubicBezTo>
                    <a:cubicBezTo>
                      <a:pt x="4961" y="8346"/>
                      <a:pt x="2544" y="9277"/>
                      <a:pt x="1196" y="10657"/>
                    </a:cubicBezTo>
                    <a:cubicBezTo>
                      <a:pt x="1196" y="10657"/>
                      <a:pt x="2841" y="10663"/>
                      <a:pt x="4848" y="11972"/>
                    </a:cubicBezTo>
                    <a:cubicBezTo>
                      <a:pt x="4556" y="13190"/>
                      <a:pt x="4926" y="14475"/>
                      <a:pt x="5943" y="15516"/>
                    </a:cubicBezTo>
                    <a:cubicBezTo>
                      <a:pt x="6735" y="16327"/>
                      <a:pt x="7672" y="16737"/>
                      <a:pt x="8610" y="16737"/>
                    </a:cubicBezTo>
                    <a:cubicBezTo>
                      <a:pt x="8876" y="16737"/>
                      <a:pt x="9142" y="16704"/>
                      <a:pt x="9405" y="16637"/>
                    </a:cubicBezTo>
                    <a:cubicBezTo>
                      <a:pt x="10683" y="18692"/>
                      <a:pt x="10690" y="20376"/>
                      <a:pt x="10690" y="20376"/>
                    </a:cubicBezTo>
                    <a:cubicBezTo>
                      <a:pt x="12038" y="18996"/>
                      <a:pt x="12948" y="16521"/>
                      <a:pt x="13402" y="14822"/>
                    </a:cubicBezTo>
                    <a:cubicBezTo>
                      <a:pt x="14091" y="14297"/>
                      <a:pt x="16126" y="12034"/>
                      <a:pt x="16793" y="11351"/>
                    </a:cubicBezTo>
                    <a:cubicBezTo>
                      <a:pt x="20164" y="7900"/>
                      <a:pt x="21600" y="861"/>
                      <a:pt x="20922" y="167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 dirty="0">
                  <a:cs typeface="+mn-ea"/>
                  <a:sym typeface="+mn-lt"/>
                </a:endParaRPr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1E2E0C6-5C14-43FE-9309-80B57C73CF20}"/>
                </a:ext>
              </a:extLst>
            </p:cNvPr>
            <p:cNvSpPr/>
            <p:nvPr/>
          </p:nvSpPr>
          <p:spPr>
            <a:xfrm>
              <a:off x="3578" y="3129"/>
              <a:ext cx="2230" cy="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项目介绍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41FC72E-6284-4A15-B5A7-2D61EF966785}"/>
              </a:ext>
            </a:extLst>
          </p:cNvPr>
          <p:cNvGrpSpPr/>
          <p:nvPr/>
        </p:nvGrpSpPr>
        <p:grpSpPr>
          <a:xfrm>
            <a:off x="4006000" y="3969291"/>
            <a:ext cx="2261235" cy="607695"/>
            <a:chOff x="2247" y="2899"/>
            <a:chExt cx="3561" cy="957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AE06ACC-7D83-4489-AA87-940CEEB4C4C9}"/>
                </a:ext>
              </a:extLst>
            </p:cNvPr>
            <p:cNvGrpSpPr/>
            <p:nvPr/>
          </p:nvGrpSpPr>
          <p:grpSpPr>
            <a:xfrm>
              <a:off x="2247" y="2899"/>
              <a:ext cx="943" cy="943"/>
              <a:chOff x="703019" y="1687270"/>
              <a:chExt cx="990601" cy="990601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Circle">
                <a:extLst>
                  <a:ext uri="{FF2B5EF4-FFF2-40B4-BE49-F238E27FC236}">
                    <a16:creationId xmlns:a16="http://schemas.microsoft.com/office/drawing/2014/main" id="{BED3AF4C-C61C-4535-BAD4-A6B78327EF0A}"/>
                  </a:ext>
                </a:extLst>
              </p:cNvPr>
              <p:cNvSpPr/>
              <p:nvPr/>
            </p:nvSpPr>
            <p:spPr>
              <a:xfrm>
                <a:off x="703019" y="1687270"/>
                <a:ext cx="990601" cy="990601"/>
              </a:xfrm>
              <a:prstGeom prst="ellipse">
                <a:avLst/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600" b="1">
                    <a:solidFill>
                      <a:srgbClr val="727171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800" dirty="0">
                  <a:cs typeface="+mn-ea"/>
                  <a:sym typeface="+mn-lt"/>
                </a:endParaRPr>
              </a:p>
            </p:txBody>
          </p:sp>
          <p:sp>
            <p:nvSpPr>
              <p:cNvPr id="50" name="Shape">
                <a:extLst>
                  <a:ext uri="{FF2B5EF4-FFF2-40B4-BE49-F238E27FC236}">
                    <a16:creationId xmlns:a16="http://schemas.microsoft.com/office/drawing/2014/main" id="{2C218636-2ECD-424C-A163-F041E0399B8F}"/>
                  </a:ext>
                </a:extLst>
              </p:cNvPr>
              <p:cNvSpPr/>
              <p:nvPr/>
            </p:nvSpPr>
            <p:spPr>
              <a:xfrm>
                <a:off x="946063" y="1924056"/>
                <a:ext cx="508001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6" h="21600" extrusionOk="0">
                    <a:moveTo>
                      <a:pt x="11502" y="10309"/>
                    </a:moveTo>
                    <a:cubicBezTo>
                      <a:pt x="11767" y="10309"/>
                      <a:pt x="11981" y="10090"/>
                      <a:pt x="11981" y="9818"/>
                    </a:cubicBezTo>
                    <a:cubicBezTo>
                      <a:pt x="11981" y="9547"/>
                      <a:pt x="11767" y="9327"/>
                      <a:pt x="11502" y="9327"/>
                    </a:cubicBezTo>
                    <a:cubicBezTo>
                      <a:pt x="11237" y="9327"/>
                      <a:pt x="11022" y="9547"/>
                      <a:pt x="11022" y="9818"/>
                    </a:cubicBezTo>
                    <a:cubicBezTo>
                      <a:pt x="11022" y="10090"/>
                      <a:pt x="11237" y="10309"/>
                      <a:pt x="11502" y="10309"/>
                    </a:cubicBezTo>
                    <a:moveTo>
                      <a:pt x="15818" y="4909"/>
                    </a:moveTo>
                    <a:cubicBezTo>
                      <a:pt x="16083" y="4909"/>
                      <a:pt x="16297" y="5129"/>
                      <a:pt x="16297" y="5400"/>
                    </a:cubicBezTo>
                    <a:cubicBezTo>
                      <a:pt x="16297" y="5672"/>
                      <a:pt x="16083" y="5891"/>
                      <a:pt x="15818" y="5891"/>
                    </a:cubicBezTo>
                    <a:cubicBezTo>
                      <a:pt x="15553" y="5891"/>
                      <a:pt x="15338" y="5672"/>
                      <a:pt x="15338" y="5400"/>
                    </a:cubicBezTo>
                    <a:cubicBezTo>
                      <a:pt x="15338" y="5129"/>
                      <a:pt x="15553" y="4909"/>
                      <a:pt x="15818" y="4909"/>
                    </a:cubicBezTo>
                    <a:moveTo>
                      <a:pt x="15818" y="6873"/>
                    </a:moveTo>
                    <a:cubicBezTo>
                      <a:pt x="16612" y="6873"/>
                      <a:pt x="17256" y="6213"/>
                      <a:pt x="17256" y="5400"/>
                    </a:cubicBezTo>
                    <a:cubicBezTo>
                      <a:pt x="17256" y="4587"/>
                      <a:pt x="16612" y="3928"/>
                      <a:pt x="15818" y="3928"/>
                    </a:cubicBezTo>
                    <a:cubicBezTo>
                      <a:pt x="15023" y="3928"/>
                      <a:pt x="14379" y="4587"/>
                      <a:pt x="14379" y="5400"/>
                    </a:cubicBezTo>
                    <a:cubicBezTo>
                      <a:pt x="14379" y="6213"/>
                      <a:pt x="15023" y="6873"/>
                      <a:pt x="15818" y="6873"/>
                    </a:cubicBezTo>
                    <a:moveTo>
                      <a:pt x="12941" y="11782"/>
                    </a:moveTo>
                    <a:cubicBezTo>
                      <a:pt x="13206" y="11782"/>
                      <a:pt x="13420" y="11562"/>
                      <a:pt x="13420" y="11291"/>
                    </a:cubicBezTo>
                    <a:cubicBezTo>
                      <a:pt x="13420" y="11020"/>
                      <a:pt x="13206" y="10800"/>
                      <a:pt x="12941" y="10800"/>
                    </a:cubicBezTo>
                    <a:cubicBezTo>
                      <a:pt x="12675" y="10800"/>
                      <a:pt x="12461" y="11020"/>
                      <a:pt x="12461" y="11291"/>
                    </a:cubicBezTo>
                    <a:cubicBezTo>
                      <a:pt x="12461" y="11562"/>
                      <a:pt x="12675" y="11782"/>
                      <a:pt x="12941" y="11782"/>
                    </a:cubicBezTo>
                    <a:moveTo>
                      <a:pt x="10063" y="7855"/>
                    </a:moveTo>
                    <a:cubicBezTo>
                      <a:pt x="9798" y="7855"/>
                      <a:pt x="9584" y="8074"/>
                      <a:pt x="9584" y="8346"/>
                    </a:cubicBezTo>
                    <a:cubicBezTo>
                      <a:pt x="9584" y="8617"/>
                      <a:pt x="9798" y="8836"/>
                      <a:pt x="10063" y="8836"/>
                    </a:cubicBezTo>
                    <a:cubicBezTo>
                      <a:pt x="10328" y="8836"/>
                      <a:pt x="10543" y="8617"/>
                      <a:pt x="10543" y="8346"/>
                    </a:cubicBezTo>
                    <a:cubicBezTo>
                      <a:pt x="10543" y="8074"/>
                      <a:pt x="10328" y="7855"/>
                      <a:pt x="10063" y="7855"/>
                    </a:cubicBezTo>
                    <a:moveTo>
                      <a:pt x="1718" y="19842"/>
                    </a:moveTo>
                    <a:lnTo>
                      <a:pt x="3451" y="15392"/>
                    </a:lnTo>
                    <a:cubicBezTo>
                      <a:pt x="3684" y="15833"/>
                      <a:pt x="3973" y="16253"/>
                      <a:pt x="4312" y="16642"/>
                    </a:cubicBezTo>
                    <a:cubicBezTo>
                      <a:pt x="4824" y="17230"/>
                      <a:pt x="5418" y="17711"/>
                      <a:pt x="6061" y="18068"/>
                    </a:cubicBezTo>
                    <a:cubicBezTo>
                      <a:pt x="6061" y="18068"/>
                      <a:pt x="1718" y="19842"/>
                      <a:pt x="1718" y="19842"/>
                    </a:cubicBezTo>
                    <a:close/>
                    <a:moveTo>
                      <a:pt x="3717" y="12060"/>
                    </a:moveTo>
                    <a:lnTo>
                      <a:pt x="0" y="21600"/>
                    </a:lnTo>
                    <a:lnTo>
                      <a:pt x="9319" y="17795"/>
                    </a:lnTo>
                    <a:cubicBezTo>
                      <a:pt x="9153" y="17815"/>
                      <a:pt x="8987" y="17824"/>
                      <a:pt x="8822" y="17824"/>
                    </a:cubicBezTo>
                    <a:cubicBezTo>
                      <a:pt x="5971" y="17824"/>
                      <a:pt x="3389" y="15002"/>
                      <a:pt x="3717" y="12060"/>
                    </a:cubicBezTo>
                    <a:moveTo>
                      <a:pt x="16115" y="10657"/>
                    </a:moveTo>
                    <a:cubicBezTo>
                      <a:pt x="15925" y="10851"/>
                      <a:pt x="15627" y="11171"/>
                      <a:pt x="15280" y="11542"/>
                    </a:cubicBezTo>
                    <a:cubicBezTo>
                      <a:pt x="14662" y="12204"/>
                      <a:pt x="13712" y="13221"/>
                      <a:pt x="13147" y="13753"/>
                    </a:cubicBezTo>
                    <a:lnTo>
                      <a:pt x="7665" y="8141"/>
                    </a:lnTo>
                    <a:cubicBezTo>
                      <a:pt x="8185" y="7563"/>
                      <a:pt x="9179" y="6590"/>
                      <a:pt x="9825" y="5958"/>
                    </a:cubicBezTo>
                    <a:cubicBezTo>
                      <a:pt x="10188" y="5603"/>
                      <a:pt x="10500" y="5298"/>
                      <a:pt x="10690" y="5103"/>
                    </a:cubicBezTo>
                    <a:cubicBezTo>
                      <a:pt x="13284" y="2447"/>
                      <a:pt x="18271" y="993"/>
                      <a:pt x="20136" y="982"/>
                    </a:cubicBezTo>
                    <a:cubicBezTo>
                      <a:pt x="20132" y="2572"/>
                      <a:pt x="18824" y="7884"/>
                      <a:pt x="16115" y="10657"/>
                    </a:cubicBezTo>
                    <a:moveTo>
                      <a:pt x="12477" y="14563"/>
                    </a:moveTo>
                    <a:cubicBezTo>
                      <a:pt x="12127" y="15873"/>
                      <a:pt x="11665" y="17072"/>
                      <a:pt x="11154" y="18035"/>
                    </a:cubicBezTo>
                    <a:cubicBezTo>
                      <a:pt x="10943" y="17454"/>
                      <a:pt x="10642" y="16798"/>
                      <a:pt x="10214" y="16110"/>
                    </a:cubicBezTo>
                    <a:cubicBezTo>
                      <a:pt x="10035" y="15823"/>
                      <a:pt x="9728" y="15656"/>
                      <a:pt x="9405" y="15656"/>
                    </a:cubicBezTo>
                    <a:cubicBezTo>
                      <a:pt x="9329" y="15656"/>
                      <a:pt x="9252" y="15665"/>
                      <a:pt x="9176" y="15684"/>
                    </a:cubicBezTo>
                    <a:cubicBezTo>
                      <a:pt x="8990" y="15731"/>
                      <a:pt x="8799" y="15755"/>
                      <a:pt x="8610" y="15755"/>
                    </a:cubicBezTo>
                    <a:cubicBezTo>
                      <a:pt x="7905" y="15755"/>
                      <a:pt x="7217" y="15432"/>
                      <a:pt x="6621" y="14822"/>
                    </a:cubicBezTo>
                    <a:cubicBezTo>
                      <a:pt x="5861" y="14043"/>
                      <a:pt x="5561" y="13114"/>
                      <a:pt x="5779" y="12206"/>
                    </a:cubicBezTo>
                    <a:cubicBezTo>
                      <a:pt x="5877" y="11797"/>
                      <a:pt x="5709" y="11370"/>
                      <a:pt x="5363" y="11144"/>
                    </a:cubicBezTo>
                    <a:cubicBezTo>
                      <a:pt x="4690" y="10706"/>
                      <a:pt x="4050" y="10398"/>
                      <a:pt x="3482" y="10183"/>
                    </a:cubicBezTo>
                    <a:cubicBezTo>
                      <a:pt x="4423" y="9658"/>
                      <a:pt x="5594" y="9186"/>
                      <a:pt x="6874" y="8827"/>
                    </a:cubicBezTo>
                    <a:cubicBezTo>
                      <a:pt x="6900" y="8820"/>
                      <a:pt x="6921" y="8803"/>
                      <a:pt x="6946" y="8793"/>
                    </a:cubicBezTo>
                    <a:lnTo>
                      <a:pt x="12510" y="14490"/>
                    </a:lnTo>
                    <a:cubicBezTo>
                      <a:pt x="12501" y="14515"/>
                      <a:pt x="12484" y="14536"/>
                      <a:pt x="12477" y="14563"/>
                    </a:cubicBezTo>
                    <a:moveTo>
                      <a:pt x="20922" y="167"/>
                    </a:moveTo>
                    <a:cubicBezTo>
                      <a:pt x="20813" y="55"/>
                      <a:pt x="20545" y="0"/>
                      <a:pt x="20157" y="0"/>
                    </a:cubicBezTo>
                    <a:cubicBezTo>
                      <a:pt x="18131" y="0"/>
                      <a:pt x="12842" y="1511"/>
                      <a:pt x="10012" y="4409"/>
                    </a:cubicBezTo>
                    <a:cubicBezTo>
                      <a:pt x="9345" y="5092"/>
                      <a:pt x="7134" y="7175"/>
                      <a:pt x="6621" y="7880"/>
                    </a:cubicBezTo>
                    <a:cubicBezTo>
                      <a:pt x="4961" y="8346"/>
                      <a:pt x="2544" y="9277"/>
                      <a:pt x="1196" y="10657"/>
                    </a:cubicBezTo>
                    <a:cubicBezTo>
                      <a:pt x="1196" y="10657"/>
                      <a:pt x="2841" y="10663"/>
                      <a:pt x="4848" y="11972"/>
                    </a:cubicBezTo>
                    <a:cubicBezTo>
                      <a:pt x="4556" y="13190"/>
                      <a:pt x="4926" y="14475"/>
                      <a:pt x="5943" y="15516"/>
                    </a:cubicBezTo>
                    <a:cubicBezTo>
                      <a:pt x="6735" y="16327"/>
                      <a:pt x="7672" y="16737"/>
                      <a:pt x="8610" y="16737"/>
                    </a:cubicBezTo>
                    <a:cubicBezTo>
                      <a:pt x="8876" y="16737"/>
                      <a:pt x="9142" y="16704"/>
                      <a:pt x="9405" y="16637"/>
                    </a:cubicBezTo>
                    <a:cubicBezTo>
                      <a:pt x="10683" y="18692"/>
                      <a:pt x="10690" y="20376"/>
                      <a:pt x="10690" y="20376"/>
                    </a:cubicBezTo>
                    <a:cubicBezTo>
                      <a:pt x="12038" y="18996"/>
                      <a:pt x="12948" y="16521"/>
                      <a:pt x="13402" y="14822"/>
                    </a:cubicBezTo>
                    <a:cubicBezTo>
                      <a:pt x="14091" y="14297"/>
                      <a:pt x="16126" y="12034"/>
                      <a:pt x="16793" y="11351"/>
                    </a:cubicBezTo>
                    <a:cubicBezTo>
                      <a:pt x="20164" y="7900"/>
                      <a:pt x="21600" y="861"/>
                      <a:pt x="20922" y="167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 dirty="0">
                  <a:cs typeface="+mn-ea"/>
                  <a:sym typeface="+mn-lt"/>
                </a:endParaRPr>
              </a:p>
            </p:txBody>
          </p: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1466A18-D23E-4135-8BDA-99152AA276E9}"/>
                </a:ext>
              </a:extLst>
            </p:cNvPr>
            <p:cNvSpPr/>
            <p:nvPr/>
          </p:nvSpPr>
          <p:spPr>
            <a:xfrm>
              <a:off x="3578" y="3129"/>
              <a:ext cx="2230" cy="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概况说明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FFC95C3-46C1-4A5E-9FF5-6D1252AB40A8}"/>
              </a:ext>
            </a:extLst>
          </p:cNvPr>
          <p:cNvGrpSpPr/>
          <p:nvPr/>
        </p:nvGrpSpPr>
        <p:grpSpPr>
          <a:xfrm>
            <a:off x="3987800" y="4948555"/>
            <a:ext cx="2261235" cy="607695"/>
            <a:chOff x="2247" y="2899"/>
            <a:chExt cx="3561" cy="95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0CFD651-BEAD-42AD-BB98-34F86EA2D71A}"/>
                </a:ext>
              </a:extLst>
            </p:cNvPr>
            <p:cNvGrpSpPr/>
            <p:nvPr/>
          </p:nvGrpSpPr>
          <p:grpSpPr>
            <a:xfrm>
              <a:off x="2247" y="2899"/>
              <a:ext cx="943" cy="943"/>
              <a:chOff x="703019" y="1687270"/>
              <a:chExt cx="990601" cy="990601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Circle">
                <a:extLst>
                  <a:ext uri="{FF2B5EF4-FFF2-40B4-BE49-F238E27FC236}">
                    <a16:creationId xmlns:a16="http://schemas.microsoft.com/office/drawing/2014/main" id="{3FDF765C-360F-4617-9685-EFB6A3C129C3}"/>
                  </a:ext>
                </a:extLst>
              </p:cNvPr>
              <p:cNvSpPr/>
              <p:nvPr/>
            </p:nvSpPr>
            <p:spPr>
              <a:xfrm>
                <a:off x="703019" y="1687270"/>
                <a:ext cx="990601" cy="990601"/>
              </a:xfrm>
              <a:prstGeom prst="ellipse">
                <a:avLst/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600" b="1">
                    <a:solidFill>
                      <a:srgbClr val="727171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800" dirty="0">
                  <a:cs typeface="+mn-ea"/>
                  <a:sym typeface="+mn-lt"/>
                </a:endParaRPr>
              </a:p>
            </p:txBody>
          </p:sp>
          <p:sp>
            <p:nvSpPr>
              <p:cNvPr id="55" name="Shape">
                <a:extLst>
                  <a:ext uri="{FF2B5EF4-FFF2-40B4-BE49-F238E27FC236}">
                    <a16:creationId xmlns:a16="http://schemas.microsoft.com/office/drawing/2014/main" id="{CE29BD79-A616-4522-9094-D456AD84AABF}"/>
                  </a:ext>
                </a:extLst>
              </p:cNvPr>
              <p:cNvSpPr/>
              <p:nvPr/>
            </p:nvSpPr>
            <p:spPr>
              <a:xfrm>
                <a:off x="946063" y="1924056"/>
                <a:ext cx="508001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6" h="21600" extrusionOk="0">
                    <a:moveTo>
                      <a:pt x="11502" y="10309"/>
                    </a:moveTo>
                    <a:cubicBezTo>
                      <a:pt x="11767" y="10309"/>
                      <a:pt x="11981" y="10090"/>
                      <a:pt x="11981" y="9818"/>
                    </a:cubicBezTo>
                    <a:cubicBezTo>
                      <a:pt x="11981" y="9547"/>
                      <a:pt x="11767" y="9327"/>
                      <a:pt x="11502" y="9327"/>
                    </a:cubicBezTo>
                    <a:cubicBezTo>
                      <a:pt x="11237" y="9327"/>
                      <a:pt x="11022" y="9547"/>
                      <a:pt x="11022" y="9818"/>
                    </a:cubicBezTo>
                    <a:cubicBezTo>
                      <a:pt x="11022" y="10090"/>
                      <a:pt x="11237" y="10309"/>
                      <a:pt x="11502" y="10309"/>
                    </a:cubicBezTo>
                    <a:moveTo>
                      <a:pt x="15818" y="4909"/>
                    </a:moveTo>
                    <a:cubicBezTo>
                      <a:pt x="16083" y="4909"/>
                      <a:pt x="16297" y="5129"/>
                      <a:pt x="16297" y="5400"/>
                    </a:cubicBezTo>
                    <a:cubicBezTo>
                      <a:pt x="16297" y="5672"/>
                      <a:pt x="16083" y="5891"/>
                      <a:pt x="15818" y="5891"/>
                    </a:cubicBezTo>
                    <a:cubicBezTo>
                      <a:pt x="15553" y="5891"/>
                      <a:pt x="15338" y="5672"/>
                      <a:pt x="15338" y="5400"/>
                    </a:cubicBezTo>
                    <a:cubicBezTo>
                      <a:pt x="15338" y="5129"/>
                      <a:pt x="15553" y="4909"/>
                      <a:pt x="15818" y="4909"/>
                    </a:cubicBezTo>
                    <a:moveTo>
                      <a:pt x="15818" y="6873"/>
                    </a:moveTo>
                    <a:cubicBezTo>
                      <a:pt x="16612" y="6873"/>
                      <a:pt x="17256" y="6213"/>
                      <a:pt x="17256" y="5400"/>
                    </a:cubicBezTo>
                    <a:cubicBezTo>
                      <a:pt x="17256" y="4587"/>
                      <a:pt x="16612" y="3928"/>
                      <a:pt x="15818" y="3928"/>
                    </a:cubicBezTo>
                    <a:cubicBezTo>
                      <a:pt x="15023" y="3928"/>
                      <a:pt x="14379" y="4587"/>
                      <a:pt x="14379" y="5400"/>
                    </a:cubicBezTo>
                    <a:cubicBezTo>
                      <a:pt x="14379" y="6213"/>
                      <a:pt x="15023" y="6873"/>
                      <a:pt x="15818" y="6873"/>
                    </a:cubicBezTo>
                    <a:moveTo>
                      <a:pt x="12941" y="11782"/>
                    </a:moveTo>
                    <a:cubicBezTo>
                      <a:pt x="13206" y="11782"/>
                      <a:pt x="13420" y="11562"/>
                      <a:pt x="13420" y="11291"/>
                    </a:cubicBezTo>
                    <a:cubicBezTo>
                      <a:pt x="13420" y="11020"/>
                      <a:pt x="13206" y="10800"/>
                      <a:pt x="12941" y="10800"/>
                    </a:cubicBezTo>
                    <a:cubicBezTo>
                      <a:pt x="12675" y="10800"/>
                      <a:pt x="12461" y="11020"/>
                      <a:pt x="12461" y="11291"/>
                    </a:cubicBezTo>
                    <a:cubicBezTo>
                      <a:pt x="12461" y="11562"/>
                      <a:pt x="12675" y="11782"/>
                      <a:pt x="12941" y="11782"/>
                    </a:cubicBezTo>
                    <a:moveTo>
                      <a:pt x="10063" y="7855"/>
                    </a:moveTo>
                    <a:cubicBezTo>
                      <a:pt x="9798" y="7855"/>
                      <a:pt x="9584" y="8074"/>
                      <a:pt x="9584" y="8346"/>
                    </a:cubicBezTo>
                    <a:cubicBezTo>
                      <a:pt x="9584" y="8617"/>
                      <a:pt x="9798" y="8836"/>
                      <a:pt x="10063" y="8836"/>
                    </a:cubicBezTo>
                    <a:cubicBezTo>
                      <a:pt x="10328" y="8836"/>
                      <a:pt x="10543" y="8617"/>
                      <a:pt x="10543" y="8346"/>
                    </a:cubicBezTo>
                    <a:cubicBezTo>
                      <a:pt x="10543" y="8074"/>
                      <a:pt x="10328" y="7855"/>
                      <a:pt x="10063" y="7855"/>
                    </a:cubicBezTo>
                    <a:moveTo>
                      <a:pt x="1718" y="19842"/>
                    </a:moveTo>
                    <a:lnTo>
                      <a:pt x="3451" y="15392"/>
                    </a:lnTo>
                    <a:cubicBezTo>
                      <a:pt x="3684" y="15833"/>
                      <a:pt x="3973" y="16253"/>
                      <a:pt x="4312" y="16642"/>
                    </a:cubicBezTo>
                    <a:cubicBezTo>
                      <a:pt x="4824" y="17230"/>
                      <a:pt x="5418" y="17711"/>
                      <a:pt x="6061" y="18068"/>
                    </a:cubicBezTo>
                    <a:cubicBezTo>
                      <a:pt x="6061" y="18068"/>
                      <a:pt x="1718" y="19842"/>
                      <a:pt x="1718" y="19842"/>
                    </a:cubicBezTo>
                    <a:close/>
                    <a:moveTo>
                      <a:pt x="3717" y="12060"/>
                    </a:moveTo>
                    <a:lnTo>
                      <a:pt x="0" y="21600"/>
                    </a:lnTo>
                    <a:lnTo>
                      <a:pt x="9319" y="17795"/>
                    </a:lnTo>
                    <a:cubicBezTo>
                      <a:pt x="9153" y="17815"/>
                      <a:pt x="8987" y="17824"/>
                      <a:pt x="8822" y="17824"/>
                    </a:cubicBezTo>
                    <a:cubicBezTo>
                      <a:pt x="5971" y="17824"/>
                      <a:pt x="3389" y="15002"/>
                      <a:pt x="3717" y="12060"/>
                    </a:cubicBezTo>
                    <a:moveTo>
                      <a:pt x="16115" y="10657"/>
                    </a:moveTo>
                    <a:cubicBezTo>
                      <a:pt x="15925" y="10851"/>
                      <a:pt x="15627" y="11171"/>
                      <a:pt x="15280" y="11542"/>
                    </a:cubicBezTo>
                    <a:cubicBezTo>
                      <a:pt x="14662" y="12204"/>
                      <a:pt x="13712" y="13221"/>
                      <a:pt x="13147" y="13753"/>
                    </a:cubicBezTo>
                    <a:lnTo>
                      <a:pt x="7665" y="8141"/>
                    </a:lnTo>
                    <a:cubicBezTo>
                      <a:pt x="8185" y="7563"/>
                      <a:pt x="9179" y="6590"/>
                      <a:pt x="9825" y="5958"/>
                    </a:cubicBezTo>
                    <a:cubicBezTo>
                      <a:pt x="10188" y="5603"/>
                      <a:pt x="10500" y="5298"/>
                      <a:pt x="10690" y="5103"/>
                    </a:cubicBezTo>
                    <a:cubicBezTo>
                      <a:pt x="13284" y="2447"/>
                      <a:pt x="18271" y="993"/>
                      <a:pt x="20136" y="982"/>
                    </a:cubicBezTo>
                    <a:cubicBezTo>
                      <a:pt x="20132" y="2572"/>
                      <a:pt x="18824" y="7884"/>
                      <a:pt x="16115" y="10657"/>
                    </a:cubicBezTo>
                    <a:moveTo>
                      <a:pt x="12477" y="14563"/>
                    </a:moveTo>
                    <a:cubicBezTo>
                      <a:pt x="12127" y="15873"/>
                      <a:pt x="11665" y="17072"/>
                      <a:pt x="11154" y="18035"/>
                    </a:cubicBezTo>
                    <a:cubicBezTo>
                      <a:pt x="10943" y="17454"/>
                      <a:pt x="10642" y="16798"/>
                      <a:pt x="10214" y="16110"/>
                    </a:cubicBezTo>
                    <a:cubicBezTo>
                      <a:pt x="10035" y="15823"/>
                      <a:pt x="9728" y="15656"/>
                      <a:pt x="9405" y="15656"/>
                    </a:cubicBezTo>
                    <a:cubicBezTo>
                      <a:pt x="9329" y="15656"/>
                      <a:pt x="9252" y="15665"/>
                      <a:pt x="9176" y="15684"/>
                    </a:cubicBezTo>
                    <a:cubicBezTo>
                      <a:pt x="8990" y="15731"/>
                      <a:pt x="8799" y="15755"/>
                      <a:pt x="8610" y="15755"/>
                    </a:cubicBezTo>
                    <a:cubicBezTo>
                      <a:pt x="7905" y="15755"/>
                      <a:pt x="7217" y="15432"/>
                      <a:pt x="6621" y="14822"/>
                    </a:cubicBezTo>
                    <a:cubicBezTo>
                      <a:pt x="5861" y="14043"/>
                      <a:pt x="5561" y="13114"/>
                      <a:pt x="5779" y="12206"/>
                    </a:cubicBezTo>
                    <a:cubicBezTo>
                      <a:pt x="5877" y="11797"/>
                      <a:pt x="5709" y="11370"/>
                      <a:pt x="5363" y="11144"/>
                    </a:cubicBezTo>
                    <a:cubicBezTo>
                      <a:pt x="4690" y="10706"/>
                      <a:pt x="4050" y="10398"/>
                      <a:pt x="3482" y="10183"/>
                    </a:cubicBezTo>
                    <a:cubicBezTo>
                      <a:pt x="4423" y="9658"/>
                      <a:pt x="5594" y="9186"/>
                      <a:pt x="6874" y="8827"/>
                    </a:cubicBezTo>
                    <a:cubicBezTo>
                      <a:pt x="6900" y="8820"/>
                      <a:pt x="6921" y="8803"/>
                      <a:pt x="6946" y="8793"/>
                    </a:cubicBezTo>
                    <a:lnTo>
                      <a:pt x="12510" y="14490"/>
                    </a:lnTo>
                    <a:cubicBezTo>
                      <a:pt x="12501" y="14515"/>
                      <a:pt x="12484" y="14536"/>
                      <a:pt x="12477" y="14563"/>
                    </a:cubicBezTo>
                    <a:moveTo>
                      <a:pt x="20922" y="167"/>
                    </a:moveTo>
                    <a:cubicBezTo>
                      <a:pt x="20813" y="55"/>
                      <a:pt x="20545" y="0"/>
                      <a:pt x="20157" y="0"/>
                    </a:cubicBezTo>
                    <a:cubicBezTo>
                      <a:pt x="18131" y="0"/>
                      <a:pt x="12842" y="1511"/>
                      <a:pt x="10012" y="4409"/>
                    </a:cubicBezTo>
                    <a:cubicBezTo>
                      <a:pt x="9345" y="5092"/>
                      <a:pt x="7134" y="7175"/>
                      <a:pt x="6621" y="7880"/>
                    </a:cubicBezTo>
                    <a:cubicBezTo>
                      <a:pt x="4961" y="8346"/>
                      <a:pt x="2544" y="9277"/>
                      <a:pt x="1196" y="10657"/>
                    </a:cubicBezTo>
                    <a:cubicBezTo>
                      <a:pt x="1196" y="10657"/>
                      <a:pt x="2841" y="10663"/>
                      <a:pt x="4848" y="11972"/>
                    </a:cubicBezTo>
                    <a:cubicBezTo>
                      <a:pt x="4556" y="13190"/>
                      <a:pt x="4926" y="14475"/>
                      <a:pt x="5943" y="15516"/>
                    </a:cubicBezTo>
                    <a:cubicBezTo>
                      <a:pt x="6735" y="16327"/>
                      <a:pt x="7672" y="16737"/>
                      <a:pt x="8610" y="16737"/>
                    </a:cubicBezTo>
                    <a:cubicBezTo>
                      <a:pt x="8876" y="16737"/>
                      <a:pt x="9142" y="16704"/>
                      <a:pt x="9405" y="16637"/>
                    </a:cubicBezTo>
                    <a:cubicBezTo>
                      <a:pt x="10683" y="18692"/>
                      <a:pt x="10690" y="20376"/>
                      <a:pt x="10690" y="20376"/>
                    </a:cubicBezTo>
                    <a:cubicBezTo>
                      <a:pt x="12038" y="18996"/>
                      <a:pt x="12948" y="16521"/>
                      <a:pt x="13402" y="14822"/>
                    </a:cubicBezTo>
                    <a:cubicBezTo>
                      <a:pt x="14091" y="14297"/>
                      <a:pt x="16126" y="12034"/>
                      <a:pt x="16793" y="11351"/>
                    </a:cubicBezTo>
                    <a:cubicBezTo>
                      <a:pt x="20164" y="7900"/>
                      <a:pt x="21600" y="861"/>
                      <a:pt x="20922" y="167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 dirty="0">
                  <a:cs typeface="+mn-ea"/>
                  <a:sym typeface="+mn-lt"/>
                </a:endParaRP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BB0E251-E205-43B4-8DCA-9AF5981C78C0}"/>
                </a:ext>
              </a:extLst>
            </p:cNvPr>
            <p:cNvSpPr/>
            <p:nvPr/>
          </p:nvSpPr>
          <p:spPr>
            <a:xfrm>
              <a:off x="3578" y="3129"/>
              <a:ext cx="2230" cy="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预期目标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CE66A-0CEE-427B-BA9A-AE8C80D9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z="2000" smtClean="0"/>
              <a:t>3</a:t>
            </a:fld>
            <a:endParaRPr lang="zh-CN" altLang="en-US" sz="2000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DEBA8AE-C1CE-435E-B410-BD249C4B11EA}"/>
              </a:ext>
            </a:extLst>
          </p:cNvPr>
          <p:cNvGrpSpPr/>
          <p:nvPr/>
        </p:nvGrpSpPr>
        <p:grpSpPr>
          <a:xfrm>
            <a:off x="988695" y="1190747"/>
            <a:ext cx="2159635" cy="1040765"/>
            <a:chOff x="9751" y="3725"/>
            <a:chExt cx="2510" cy="1092"/>
          </a:xfrm>
        </p:grpSpPr>
        <p:grpSp>
          <p:nvGrpSpPr>
            <p:cNvPr id="59" name="Group 123">
              <a:extLst>
                <a:ext uri="{FF2B5EF4-FFF2-40B4-BE49-F238E27FC236}">
                  <a16:creationId xmlns:a16="http://schemas.microsoft.com/office/drawing/2014/main" id="{9C6A7D7C-8DA8-48B5-B980-A584BD8C5933}"/>
                </a:ext>
              </a:extLst>
            </p:cNvPr>
            <p:cNvGrpSpPr/>
            <p:nvPr/>
          </p:nvGrpSpPr>
          <p:grpSpPr>
            <a:xfrm>
              <a:off x="9751" y="3725"/>
              <a:ext cx="1374" cy="1092"/>
              <a:chOff x="7170738" y="4168775"/>
              <a:chExt cx="817563" cy="62071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61" name="Freeform 14">
                <a:extLst>
                  <a:ext uri="{FF2B5EF4-FFF2-40B4-BE49-F238E27FC236}">
                    <a16:creationId xmlns:a16="http://schemas.microsoft.com/office/drawing/2014/main" id="{1A5E2683-F998-46C1-9764-1D430045EE10}"/>
                  </a:ext>
                </a:extLst>
              </p:cNvPr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Rectangle 15">
                <a:extLst>
                  <a:ext uri="{FF2B5EF4-FFF2-40B4-BE49-F238E27FC236}">
                    <a16:creationId xmlns:a16="http://schemas.microsoft.com/office/drawing/2014/main" id="{11E6B839-D096-4223-8330-75AA96144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Oval 16">
                <a:extLst>
                  <a:ext uri="{FF2B5EF4-FFF2-40B4-BE49-F238E27FC236}">
                    <a16:creationId xmlns:a16="http://schemas.microsoft.com/office/drawing/2014/main" id="{84AD3A65-B343-4E9D-A863-C0AE65E1D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Freeform 17">
                <a:extLst>
                  <a:ext uri="{FF2B5EF4-FFF2-40B4-BE49-F238E27FC236}">
                    <a16:creationId xmlns:a16="http://schemas.microsoft.com/office/drawing/2014/main" id="{F4D067BD-2095-416B-A2B3-E27D4A2FEB81}"/>
                  </a:ext>
                </a:extLst>
              </p:cNvPr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Freeform 18">
                <a:extLst>
                  <a:ext uri="{FF2B5EF4-FFF2-40B4-BE49-F238E27FC236}">
                    <a16:creationId xmlns:a16="http://schemas.microsoft.com/office/drawing/2014/main" id="{1A702D4C-238A-417A-B036-76C71B342B35}"/>
                  </a:ext>
                </a:extLst>
              </p:cNvPr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Freeform 19">
                <a:extLst>
                  <a:ext uri="{FF2B5EF4-FFF2-40B4-BE49-F238E27FC236}">
                    <a16:creationId xmlns:a16="http://schemas.microsoft.com/office/drawing/2014/main" id="{DF0325BA-BED7-4CEF-BF29-75D4A2D047F0}"/>
                  </a:ext>
                </a:extLst>
              </p:cNvPr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E4D55BE-C624-46F5-82AA-985E3558AF0A}"/>
                </a:ext>
              </a:extLst>
            </p:cNvPr>
            <p:cNvSpPr txBox="1"/>
            <p:nvPr/>
          </p:nvSpPr>
          <p:spPr>
            <a:xfrm>
              <a:off x="11261" y="3876"/>
              <a:ext cx="1000" cy="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</a:t>
              </a:r>
            </a:p>
          </p:txBody>
        </p:sp>
      </p:grp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D69D6F1-6109-4589-B4B5-F4B5E2B8FF6D}"/>
              </a:ext>
            </a:extLst>
          </p:cNvPr>
          <p:cNvCxnSpPr>
            <a:cxnSpLocks/>
          </p:cNvCxnSpPr>
          <p:nvPr/>
        </p:nvCxnSpPr>
        <p:spPr>
          <a:xfrm>
            <a:off x="0" y="521640"/>
            <a:ext cx="1193015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6F373D4B-66CE-4FD1-8946-35AD20080B4F}"/>
              </a:ext>
            </a:extLst>
          </p:cNvPr>
          <p:cNvSpPr/>
          <p:nvPr/>
        </p:nvSpPr>
        <p:spPr>
          <a:xfrm>
            <a:off x="11189937" y="98444"/>
            <a:ext cx="842478" cy="858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88881FDE-752C-4B76-B485-7282E1EE3D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6" t="13354" r="71773" b="9026"/>
          <a:stretch/>
        </p:blipFill>
        <p:spPr>
          <a:xfrm>
            <a:off x="11071846" y="13335"/>
            <a:ext cx="1120154" cy="1028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0" y="836014"/>
            <a:ext cx="1219200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81634" y="326474"/>
            <a:ext cx="2186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PART 01 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项目介绍</a:t>
            </a:r>
          </a:p>
          <a:p>
            <a:pPr algn="l">
              <a:defRPr/>
            </a:pPr>
            <a:endParaRPr sz="20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E361D-F4BB-4EC2-B096-8CAFB0A8E4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2000" smtClean="0"/>
              <a:t>4</a:t>
            </a:fld>
            <a:endParaRPr lang="en-US" altLang="zh-CN" sz="2000" dirty="0"/>
          </a:p>
        </p:txBody>
      </p:sp>
      <p:pic>
        <p:nvPicPr>
          <p:cNvPr id="22" name="图片 13">
            <a:extLst>
              <a:ext uri="{FF2B5EF4-FFF2-40B4-BE49-F238E27FC236}">
                <a16:creationId xmlns:a16="http://schemas.microsoft.com/office/drawing/2014/main" id="{43E513E4-731A-4EC7-8003-C7899E39B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078165" y="75155"/>
            <a:ext cx="2158502" cy="79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2CD8927-A902-43D9-8FA1-7F7E3340F0FC}"/>
              </a:ext>
            </a:extLst>
          </p:cNvPr>
          <p:cNvSpPr/>
          <p:nvPr/>
        </p:nvSpPr>
        <p:spPr>
          <a:xfrm>
            <a:off x="312050" y="1248960"/>
            <a:ext cx="11226248" cy="4192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基于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x86 ISA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的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MIT- xv6 ( C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、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x86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汇编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基于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x86 ISA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的 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uCore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 ( C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、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x86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汇编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基于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RISC-V ISA 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的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MIT-6.S081-2020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实验（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xv6-riscv64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，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 C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、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riscv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汇编 ）</a:t>
            </a: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基于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RISC-V ISA 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的 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uCore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 ( C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、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riscv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汇编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4292E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24292E"/>
                </a:solidFill>
                <a:effectLst/>
                <a:latin typeface="Helvetica Neue"/>
              </a:rPr>
              <a:t>基于</a:t>
            </a:r>
            <a:r>
              <a:rPr lang="en-US" altLang="zh-CN" sz="2000" b="0" i="0" dirty="0">
                <a:solidFill>
                  <a:srgbClr val="24292E"/>
                </a:solidFill>
                <a:effectLst/>
                <a:latin typeface="Helvetica Neue"/>
              </a:rPr>
              <a:t>RISC-V ISA </a:t>
            </a:r>
            <a:r>
              <a:rPr lang="zh-CN" altLang="en-US" sz="2000" b="0" i="0" dirty="0">
                <a:solidFill>
                  <a:srgbClr val="24292E"/>
                </a:solidFill>
                <a:effectLst/>
                <a:latin typeface="Helvetica Neue"/>
              </a:rPr>
              <a:t>的 </a:t>
            </a:r>
            <a:r>
              <a:rPr lang="en-US" altLang="zh-CN" sz="2000" b="0" i="0" dirty="0" err="1">
                <a:solidFill>
                  <a:srgbClr val="24292E"/>
                </a:solidFill>
                <a:effectLst/>
                <a:latin typeface="Helvetica Neue"/>
              </a:rPr>
              <a:t>rCore</a:t>
            </a:r>
            <a:r>
              <a:rPr lang="en-US" altLang="zh-CN" sz="2000" b="0" i="0" dirty="0">
                <a:solidFill>
                  <a:srgbClr val="24292E"/>
                </a:solidFill>
                <a:effectLst/>
                <a:latin typeface="Helvetica Neue"/>
              </a:rPr>
              <a:t>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( Rust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、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riscv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汇编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)</a:t>
            </a:r>
            <a:endParaRPr lang="en-US" altLang="zh-CN" sz="2000" b="0" i="0" dirty="0">
              <a:solidFill>
                <a:srgbClr val="24292E"/>
              </a:solidFill>
              <a:effectLst/>
              <a:latin typeface="Helvetica Neue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4979923-7446-4B1A-AAEB-B46D2E5179ED}"/>
              </a:ext>
            </a:extLst>
          </p:cNvPr>
          <p:cNvSpPr/>
          <p:nvPr/>
        </p:nvSpPr>
        <p:spPr>
          <a:xfrm>
            <a:off x="467438" y="5903436"/>
            <a:ext cx="460188" cy="365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6D5481-1745-4F78-BA57-B15730A8A875}"/>
              </a:ext>
            </a:extLst>
          </p:cNvPr>
          <p:cNvSpPr txBox="1"/>
          <p:nvPr/>
        </p:nvSpPr>
        <p:spPr>
          <a:xfrm>
            <a:off x="1017494" y="5903436"/>
            <a:ext cx="8329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24292E"/>
                </a:solidFill>
                <a:effectLst/>
                <a:latin typeface="Helvetica Neue"/>
              </a:rPr>
              <a:t> 基于</a:t>
            </a:r>
            <a:r>
              <a:rPr lang="en-US" altLang="zh-CN" sz="2000" b="0" i="0" dirty="0">
                <a:solidFill>
                  <a:srgbClr val="24292E"/>
                </a:solidFill>
                <a:effectLst/>
                <a:latin typeface="Helvetica Neue"/>
              </a:rPr>
              <a:t>RISC-V ISA </a:t>
            </a:r>
            <a:r>
              <a:rPr lang="zh-CN" altLang="en-US" sz="2000" b="0" i="0" dirty="0">
                <a:solidFill>
                  <a:srgbClr val="24292E"/>
                </a:solidFill>
                <a:effectLst/>
                <a:latin typeface="Helvetica Neue"/>
              </a:rPr>
              <a:t>的 </a:t>
            </a:r>
            <a:r>
              <a:rPr lang="en-US" altLang="zh-CN" sz="2000" b="0" i="0" dirty="0" err="1">
                <a:solidFill>
                  <a:srgbClr val="24292E"/>
                </a:solidFill>
                <a:effectLst/>
                <a:latin typeface="Helvetica Neue"/>
              </a:rPr>
              <a:t>rCore</a:t>
            </a:r>
            <a:r>
              <a:rPr lang="en-US" altLang="zh-CN" sz="2000" b="0" i="0" dirty="0">
                <a:solidFill>
                  <a:srgbClr val="24292E"/>
                </a:solidFill>
                <a:effectLst/>
                <a:latin typeface="Helvetica Neue"/>
              </a:rPr>
              <a:t>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( C + 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riscv</a:t>
            </a:r>
            <a:r>
              <a:rPr lang="zh-CN" altLang="en-US" sz="2000" dirty="0">
                <a:solidFill>
                  <a:srgbClr val="24292E"/>
                </a:solidFill>
                <a:latin typeface="Helvetica Neue"/>
              </a:rPr>
              <a:t>汇编 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+ </a:t>
            </a:r>
            <a:r>
              <a:rPr lang="en-US" altLang="zh-CN" sz="2000" dirty="0" err="1">
                <a:solidFill>
                  <a:srgbClr val="24292E"/>
                </a:solidFill>
                <a:latin typeface="Helvetica Neue"/>
              </a:rPr>
              <a:t>rustsbi-qemu.bin</a:t>
            </a:r>
            <a:r>
              <a:rPr lang="en-US" altLang="zh-CN" sz="2000" dirty="0">
                <a:solidFill>
                  <a:srgbClr val="24292E"/>
                </a:solidFill>
                <a:latin typeface="Helvetica Neue"/>
              </a:rPr>
              <a:t> 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04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0" y="836014"/>
            <a:ext cx="1219200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81634" y="326474"/>
            <a:ext cx="100337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PART 02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参考及概况说明             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  <a:hlinkClick r:id="rId4"/>
              </a:rPr>
              <a:t>uCoreRV64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                 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  <a:hlinkClick r:id="rId5"/>
              </a:rPr>
              <a:t>rCoreRV64-v1</a:t>
            </a:r>
            <a:endParaRPr sz="20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E361D-F4BB-4EC2-B096-8CAFB0A8E4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2000" smtClean="0"/>
              <a:t>5</a:t>
            </a:fld>
            <a:endParaRPr lang="en-US" altLang="zh-CN" sz="2000" dirty="0"/>
          </a:p>
        </p:txBody>
      </p:sp>
      <p:pic>
        <p:nvPicPr>
          <p:cNvPr id="22" name="图片 13">
            <a:extLst>
              <a:ext uri="{FF2B5EF4-FFF2-40B4-BE49-F238E27FC236}">
                <a16:creationId xmlns:a16="http://schemas.microsoft.com/office/drawing/2014/main" id="{43E513E4-731A-4EC7-8003-C7899E39B4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078165" y="75155"/>
            <a:ext cx="2158502" cy="79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84E0D0-1EFF-4A53-9D6C-7C597A5FA3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241" y="974579"/>
            <a:ext cx="8690983" cy="548679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4E857FA-27B2-4E79-9E19-E36DC081388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330"/>
          <a:stretch/>
        </p:blipFill>
        <p:spPr>
          <a:xfrm>
            <a:off x="3591201" y="1011983"/>
            <a:ext cx="8543866" cy="5168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6AC3D-567D-404A-8A2F-1E871FAA9CE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2000" smtClean="0"/>
              <a:t>6</a:t>
            </a:fld>
            <a:endParaRPr lang="en-US" altLang="zh-CN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5184EE-7B9A-4C21-925C-5907255C6B20}"/>
              </a:ext>
            </a:extLst>
          </p:cNvPr>
          <p:cNvSpPr/>
          <p:nvPr/>
        </p:nvSpPr>
        <p:spPr>
          <a:xfrm>
            <a:off x="281633" y="326474"/>
            <a:ext cx="10631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PART 02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参考及概况说明          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  <a:hlinkClick r:id="rId3"/>
              </a:rPr>
              <a:t>uCoreRV64_step by step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         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  <a:hlinkClick r:id="rId4"/>
              </a:rPr>
              <a:t>rCoreRV64-v3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DEE972-0758-4F4B-92F2-02D6E4EB5FBA}"/>
              </a:ext>
            </a:extLst>
          </p:cNvPr>
          <p:cNvCxnSpPr/>
          <p:nvPr/>
        </p:nvCxnSpPr>
        <p:spPr>
          <a:xfrm>
            <a:off x="0" y="836014"/>
            <a:ext cx="1219200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3">
            <a:extLst>
              <a:ext uri="{FF2B5EF4-FFF2-40B4-BE49-F238E27FC236}">
                <a16:creationId xmlns:a16="http://schemas.microsoft.com/office/drawing/2014/main" id="{D83E5361-B7F4-4C43-9A96-E2259DE0C8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078165" y="75155"/>
            <a:ext cx="2158502" cy="79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183FC8-76A3-4104-88EF-D93440F19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527" y="1244850"/>
            <a:ext cx="8848900" cy="5111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4E4842-9D8A-4139-81B2-5A322CBCAA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8487" y="1033645"/>
            <a:ext cx="5889348" cy="53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6AC3D-567D-404A-8A2F-1E871FAA9CE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2000" smtClean="0"/>
              <a:t>7</a:t>
            </a:fld>
            <a:endParaRPr lang="en-US" altLang="zh-CN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5184EE-7B9A-4C21-925C-5907255C6B20}"/>
              </a:ext>
            </a:extLst>
          </p:cNvPr>
          <p:cNvSpPr/>
          <p:nvPr/>
        </p:nvSpPr>
        <p:spPr>
          <a:xfrm>
            <a:off x="281634" y="326474"/>
            <a:ext cx="3803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PART 02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预期目标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: C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改写的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rCore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DEE972-0758-4F4B-92F2-02D6E4EB5FBA}"/>
              </a:ext>
            </a:extLst>
          </p:cNvPr>
          <p:cNvCxnSpPr/>
          <p:nvPr/>
        </p:nvCxnSpPr>
        <p:spPr>
          <a:xfrm>
            <a:off x="0" y="836014"/>
            <a:ext cx="1219200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3">
            <a:extLst>
              <a:ext uri="{FF2B5EF4-FFF2-40B4-BE49-F238E27FC236}">
                <a16:creationId xmlns:a16="http://schemas.microsoft.com/office/drawing/2014/main" id="{D83E5361-B7F4-4C43-9A96-E2259DE0C8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078165" y="75155"/>
            <a:ext cx="2158502" cy="79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1AA054-BEFB-475F-A48C-554524214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1" y="1103260"/>
            <a:ext cx="11962419" cy="51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1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06140" y="2902137"/>
            <a:ext cx="5560060" cy="1518920"/>
            <a:chOff x="2999" y="3074"/>
            <a:chExt cx="4425" cy="2392"/>
          </a:xfrm>
        </p:grpSpPr>
        <p:sp>
          <p:nvSpPr>
            <p:cNvPr id="27" name="文本框 26"/>
            <p:cNvSpPr txBox="1"/>
            <p:nvPr/>
          </p:nvSpPr>
          <p:spPr>
            <a:xfrm>
              <a:off x="2999" y="3074"/>
              <a:ext cx="442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当前实验进展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999" y="4739"/>
              <a:ext cx="4425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Current experimental progress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-76835" y="339090"/>
            <a:ext cx="3093720" cy="5160645"/>
            <a:chOff x="12716" y="2652"/>
            <a:chExt cx="4872" cy="8127"/>
          </a:xfrm>
        </p:grpSpPr>
        <p:sp>
          <p:nvSpPr>
            <p:cNvPr id="22" name="等腰三角形 21"/>
            <p:cNvSpPr/>
            <p:nvPr/>
          </p:nvSpPr>
          <p:spPr>
            <a:xfrm>
              <a:off x="14792" y="6092"/>
              <a:ext cx="720" cy="7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V="1">
              <a:off x="12716" y="2652"/>
              <a:ext cx="4872" cy="8127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5240654" y="1324762"/>
            <a:ext cx="2159635" cy="1040765"/>
            <a:chOff x="9751" y="3725"/>
            <a:chExt cx="2510" cy="1092"/>
          </a:xfrm>
        </p:grpSpPr>
        <p:grpSp>
          <p:nvGrpSpPr>
            <p:cNvPr id="37" name="Group 123"/>
            <p:cNvGrpSpPr/>
            <p:nvPr/>
          </p:nvGrpSpPr>
          <p:grpSpPr>
            <a:xfrm>
              <a:off x="9751" y="3725"/>
              <a:ext cx="1374" cy="1092"/>
              <a:chOff x="7170738" y="4168775"/>
              <a:chExt cx="817563" cy="62071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38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35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1261" y="3876"/>
              <a:ext cx="1000" cy="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cxnSp>
        <p:nvCxnSpPr>
          <p:cNvPr id="29" name="直接连接符 28"/>
          <p:cNvCxnSpPr/>
          <p:nvPr/>
        </p:nvCxnSpPr>
        <p:spPr>
          <a:xfrm flipV="1">
            <a:off x="270510" y="-26670"/>
            <a:ext cx="1504950" cy="257810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>
            <a:off x="988695" y="604520"/>
            <a:ext cx="457200" cy="4572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0539095" y="4209415"/>
            <a:ext cx="1504950" cy="257810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等腰三角形 31"/>
          <p:cNvSpPr/>
          <p:nvPr/>
        </p:nvSpPr>
        <p:spPr>
          <a:xfrm rot="5400000" flipV="1">
            <a:off x="10609580" y="5819775"/>
            <a:ext cx="457200" cy="4572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0" y="4948555"/>
            <a:ext cx="1591945" cy="190944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34"/>
          <p:cNvSpPr/>
          <p:nvPr/>
        </p:nvSpPr>
        <p:spPr>
          <a:xfrm>
            <a:off x="895985" y="5248275"/>
            <a:ext cx="821690" cy="93218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20A0189-C31B-46E0-8D15-D78EDA2A3073}"/>
              </a:ext>
            </a:extLst>
          </p:cNvPr>
          <p:cNvGrpSpPr/>
          <p:nvPr/>
        </p:nvGrpSpPr>
        <p:grpSpPr>
          <a:xfrm>
            <a:off x="3997960" y="4948885"/>
            <a:ext cx="3799840" cy="607695"/>
            <a:chOff x="2247" y="2899"/>
            <a:chExt cx="5984" cy="95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8523823-8405-4197-91AF-743AC52F44EE}"/>
                </a:ext>
              </a:extLst>
            </p:cNvPr>
            <p:cNvGrpSpPr/>
            <p:nvPr/>
          </p:nvGrpSpPr>
          <p:grpSpPr>
            <a:xfrm>
              <a:off x="2247" y="2899"/>
              <a:ext cx="943" cy="943"/>
              <a:chOff x="703019" y="1687270"/>
              <a:chExt cx="990601" cy="990601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Circle">
                <a:extLst>
                  <a:ext uri="{FF2B5EF4-FFF2-40B4-BE49-F238E27FC236}">
                    <a16:creationId xmlns:a16="http://schemas.microsoft.com/office/drawing/2014/main" id="{AAC247BD-79DD-4DCE-BDF3-5508E9E8080D}"/>
                  </a:ext>
                </a:extLst>
              </p:cNvPr>
              <p:cNvSpPr/>
              <p:nvPr/>
            </p:nvSpPr>
            <p:spPr>
              <a:xfrm>
                <a:off x="703019" y="1687270"/>
                <a:ext cx="990601" cy="990601"/>
              </a:xfrm>
              <a:prstGeom prst="ellipse">
                <a:avLst/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600" b="1">
                    <a:solidFill>
                      <a:srgbClr val="727171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800" dirty="0">
                  <a:cs typeface="+mn-ea"/>
                  <a:sym typeface="+mn-lt"/>
                </a:endParaRPr>
              </a:p>
            </p:txBody>
          </p:sp>
          <p:sp>
            <p:nvSpPr>
              <p:cNvPr id="45" name="Shape">
                <a:extLst>
                  <a:ext uri="{FF2B5EF4-FFF2-40B4-BE49-F238E27FC236}">
                    <a16:creationId xmlns:a16="http://schemas.microsoft.com/office/drawing/2014/main" id="{C5D6BCF7-43DE-4937-BC47-29FB8D236910}"/>
                  </a:ext>
                </a:extLst>
              </p:cNvPr>
              <p:cNvSpPr/>
              <p:nvPr/>
            </p:nvSpPr>
            <p:spPr>
              <a:xfrm>
                <a:off x="946063" y="1924056"/>
                <a:ext cx="508001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6" h="21600" extrusionOk="0">
                    <a:moveTo>
                      <a:pt x="11502" y="10309"/>
                    </a:moveTo>
                    <a:cubicBezTo>
                      <a:pt x="11767" y="10309"/>
                      <a:pt x="11981" y="10090"/>
                      <a:pt x="11981" y="9818"/>
                    </a:cubicBezTo>
                    <a:cubicBezTo>
                      <a:pt x="11981" y="9547"/>
                      <a:pt x="11767" y="9327"/>
                      <a:pt x="11502" y="9327"/>
                    </a:cubicBezTo>
                    <a:cubicBezTo>
                      <a:pt x="11237" y="9327"/>
                      <a:pt x="11022" y="9547"/>
                      <a:pt x="11022" y="9818"/>
                    </a:cubicBezTo>
                    <a:cubicBezTo>
                      <a:pt x="11022" y="10090"/>
                      <a:pt x="11237" y="10309"/>
                      <a:pt x="11502" y="10309"/>
                    </a:cubicBezTo>
                    <a:moveTo>
                      <a:pt x="15818" y="4909"/>
                    </a:moveTo>
                    <a:cubicBezTo>
                      <a:pt x="16083" y="4909"/>
                      <a:pt x="16297" y="5129"/>
                      <a:pt x="16297" y="5400"/>
                    </a:cubicBezTo>
                    <a:cubicBezTo>
                      <a:pt x="16297" y="5672"/>
                      <a:pt x="16083" y="5891"/>
                      <a:pt x="15818" y="5891"/>
                    </a:cubicBezTo>
                    <a:cubicBezTo>
                      <a:pt x="15553" y="5891"/>
                      <a:pt x="15338" y="5672"/>
                      <a:pt x="15338" y="5400"/>
                    </a:cubicBezTo>
                    <a:cubicBezTo>
                      <a:pt x="15338" y="5129"/>
                      <a:pt x="15553" y="4909"/>
                      <a:pt x="15818" y="4909"/>
                    </a:cubicBezTo>
                    <a:moveTo>
                      <a:pt x="15818" y="6873"/>
                    </a:moveTo>
                    <a:cubicBezTo>
                      <a:pt x="16612" y="6873"/>
                      <a:pt x="17256" y="6213"/>
                      <a:pt x="17256" y="5400"/>
                    </a:cubicBezTo>
                    <a:cubicBezTo>
                      <a:pt x="17256" y="4587"/>
                      <a:pt x="16612" y="3928"/>
                      <a:pt x="15818" y="3928"/>
                    </a:cubicBezTo>
                    <a:cubicBezTo>
                      <a:pt x="15023" y="3928"/>
                      <a:pt x="14379" y="4587"/>
                      <a:pt x="14379" y="5400"/>
                    </a:cubicBezTo>
                    <a:cubicBezTo>
                      <a:pt x="14379" y="6213"/>
                      <a:pt x="15023" y="6873"/>
                      <a:pt x="15818" y="6873"/>
                    </a:cubicBezTo>
                    <a:moveTo>
                      <a:pt x="12941" y="11782"/>
                    </a:moveTo>
                    <a:cubicBezTo>
                      <a:pt x="13206" y="11782"/>
                      <a:pt x="13420" y="11562"/>
                      <a:pt x="13420" y="11291"/>
                    </a:cubicBezTo>
                    <a:cubicBezTo>
                      <a:pt x="13420" y="11020"/>
                      <a:pt x="13206" y="10800"/>
                      <a:pt x="12941" y="10800"/>
                    </a:cubicBezTo>
                    <a:cubicBezTo>
                      <a:pt x="12675" y="10800"/>
                      <a:pt x="12461" y="11020"/>
                      <a:pt x="12461" y="11291"/>
                    </a:cubicBezTo>
                    <a:cubicBezTo>
                      <a:pt x="12461" y="11562"/>
                      <a:pt x="12675" y="11782"/>
                      <a:pt x="12941" y="11782"/>
                    </a:cubicBezTo>
                    <a:moveTo>
                      <a:pt x="10063" y="7855"/>
                    </a:moveTo>
                    <a:cubicBezTo>
                      <a:pt x="9798" y="7855"/>
                      <a:pt x="9584" y="8074"/>
                      <a:pt x="9584" y="8346"/>
                    </a:cubicBezTo>
                    <a:cubicBezTo>
                      <a:pt x="9584" y="8617"/>
                      <a:pt x="9798" y="8836"/>
                      <a:pt x="10063" y="8836"/>
                    </a:cubicBezTo>
                    <a:cubicBezTo>
                      <a:pt x="10328" y="8836"/>
                      <a:pt x="10543" y="8617"/>
                      <a:pt x="10543" y="8346"/>
                    </a:cubicBezTo>
                    <a:cubicBezTo>
                      <a:pt x="10543" y="8074"/>
                      <a:pt x="10328" y="7855"/>
                      <a:pt x="10063" y="7855"/>
                    </a:cubicBezTo>
                    <a:moveTo>
                      <a:pt x="1718" y="19842"/>
                    </a:moveTo>
                    <a:lnTo>
                      <a:pt x="3451" y="15392"/>
                    </a:lnTo>
                    <a:cubicBezTo>
                      <a:pt x="3684" y="15833"/>
                      <a:pt x="3973" y="16253"/>
                      <a:pt x="4312" y="16642"/>
                    </a:cubicBezTo>
                    <a:cubicBezTo>
                      <a:pt x="4824" y="17230"/>
                      <a:pt x="5418" y="17711"/>
                      <a:pt x="6061" y="18068"/>
                    </a:cubicBezTo>
                    <a:cubicBezTo>
                      <a:pt x="6061" y="18068"/>
                      <a:pt x="1718" y="19842"/>
                      <a:pt x="1718" y="19842"/>
                    </a:cubicBezTo>
                    <a:close/>
                    <a:moveTo>
                      <a:pt x="3717" y="12060"/>
                    </a:moveTo>
                    <a:lnTo>
                      <a:pt x="0" y="21600"/>
                    </a:lnTo>
                    <a:lnTo>
                      <a:pt x="9319" y="17795"/>
                    </a:lnTo>
                    <a:cubicBezTo>
                      <a:pt x="9153" y="17815"/>
                      <a:pt x="8987" y="17824"/>
                      <a:pt x="8822" y="17824"/>
                    </a:cubicBezTo>
                    <a:cubicBezTo>
                      <a:pt x="5971" y="17824"/>
                      <a:pt x="3389" y="15002"/>
                      <a:pt x="3717" y="12060"/>
                    </a:cubicBezTo>
                    <a:moveTo>
                      <a:pt x="16115" y="10657"/>
                    </a:moveTo>
                    <a:cubicBezTo>
                      <a:pt x="15925" y="10851"/>
                      <a:pt x="15627" y="11171"/>
                      <a:pt x="15280" y="11542"/>
                    </a:cubicBezTo>
                    <a:cubicBezTo>
                      <a:pt x="14662" y="12204"/>
                      <a:pt x="13712" y="13221"/>
                      <a:pt x="13147" y="13753"/>
                    </a:cubicBezTo>
                    <a:lnTo>
                      <a:pt x="7665" y="8141"/>
                    </a:lnTo>
                    <a:cubicBezTo>
                      <a:pt x="8185" y="7563"/>
                      <a:pt x="9179" y="6590"/>
                      <a:pt x="9825" y="5958"/>
                    </a:cubicBezTo>
                    <a:cubicBezTo>
                      <a:pt x="10188" y="5603"/>
                      <a:pt x="10500" y="5298"/>
                      <a:pt x="10690" y="5103"/>
                    </a:cubicBezTo>
                    <a:cubicBezTo>
                      <a:pt x="13284" y="2447"/>
                      <a:pt x="18271" y="993"/>
                      <a:pt x="20136" y="982"/>
                    </a:cubicBezTo>
                    <a:cubicBezTo>
                      <a:pt x="20132" y="2572"/>
                      <a:pt x="18824" y="7884"/>
                      <a:pt x="16115" y="10657"/>
                    </a:cubicBezTo>
                    <a:moveTo>
                      <a:pt x="12477" y="14563"/>
                    </a:moveTo>
                    <a:cubicBezTo>
                      <a:pt x="12127" y="15873"/>
                      <a:pt x="11665" y="17072"/>
                      <a:pt x="11154" y="18035"/>
                    </a:cubicBezTo>
                    <a:cubicBezTo>
                      <a:pt x="10943" y="17454"/>
                      <a:pt x="10642" y="16798"/>
                      <a:pt x="10214" y="16110"/>
                    </a:cubicBezTo>
                    <a:cubicBezTo>
                      <a:pt x="10035" y="15823"/>
                      <a:pt x="9728" y="15656"/>
                      <a:pt x="9405" y="15656"/>
                    </a:cubicBezTo>
                    <a:cubicBezTo>
                      <a:pt x="9329" y="15656"/>
                      <a:pt x="9252" y="15665"/>
                      <a:pt x="9176" y="15684"/>
                    </a:cubicBezTo>
                    <a:cubicBezTo>
                      <a:pt x="8990" y="15731"/>
                      <a:pt x="8799" y="15755"/>
                      <a:pt x="8610" y="15755"/>
                    </a:cubicBezTo>
                    <a:cubicBezTo>
                      <a:pt x="7905" y="15755"/>
                      <a:pt x="7217" y="15432"/>
                      <a:pt x="6621" y="14822"/>
                    </a:cubicBezTo>
                    <a:cubicBezTo>
                      <a:pt x="5861" y="14043"/>
                      <a:pt x="5561" y="13114"/>
                      <a:pt x="5779" y="12206"/>
                    </a:cubicBezTo>
                    <a:cubicBezTo>
                      <a:pt x="5877" y="11797"/>
                      <a:pt x="5709" y="11370"/>
                      <a:pt x="5363" y="11144"/>
                    </a:cubicBezTo>
                    <a:cubicBezTo>
                      <a:pt x="4690" y="10706"/>
                      <a:pt x="4050" y="10398"/>
                      <a:pt x="3482" y="10183"/>
                    </a:cubicBezTo>
                    <a:cubicBezTo>
                      <a:pt x="4423" y="9658"/>
                      <a:pt x="5594" y="9186"/>
                      <a:pt x="6874" y="8827"/>
                    </a:cubicBezTo>
                    <a:cubicBezTo>
                      <a:pt x="6900" y="8820"/>
                      <a:pt x="6921" y="8803"/>
                      <a:pt x="6946" y="8793"/>
                    </a:cubicBezTo>
                    <a:lnTo>
                      <a:pt x="12510" y="14490"/>
                    </a:lnTo>
                    <a:cubicBezTo>
                      <a:pt x="12501" y="14515"/>
                      <a:pt x="12484" y="14536"/>
                      <a:pt x="12477" y="14563"/>
                    </a:cubicBezTo>
                    <a:moveTo>
                      <a:pt x="20922" y="167"/>
                    </a:moveTo>
                    <a:cubicBezTo>
                      <a:pt x="20813" y="55"/>
                      <a:pt x="20545" y="0"/>
                      <a:pt x="20157" y="0"/>
                    </a:cubicBezTo>
                    <a:cubicBezTo>
                      <a:pt x="18131" y="0"/>
                      <a:pt x="12842" y="1511"/>
                      <a:pt x="10012" y="4409"/>
                    </a:cubicBezTo>
                    <a:cubicBezTo>
                      <a:pt x="9345" y="5092"/>
                      <a:pt x="7134" y="7175"/>
                      <a:pt x="6621" y="7880"/>
                    </a:cubicBezTo>
                    <a:cubicBezTo>
                      <a:pt x="4961" y="8346"/>
                      <a:pt x="2544" y="9277"/>
                      <a:pt x="1196" y="10657"/>
                    </a:cubicBezTo>
                    <a:cubicBezTo>
                      <a:pt x="1196" y="10657"/>
                      <a:pt x="2841" y="10663"/>
                      <a:pt x="4848" y="11972"/>
                    </a:cubicBezTo>
                    <a:cubicBezTo>
                      <a:pt x="4556" y="13190"/>
                      <a:pt x="4926" y="14475"/>
                      <a:pt x="5943" y="15516"/>
                    </a:cubicBezTo>
                    <a:cubicBezTo>
                      <a:pt x="6735" y="16327"/>
                      <a:pt x="7672" y="16737"/>
                      <a:pt x="8610" y="16737"/>
                    </a:cubicBezTo>
                    <a:cubicBezTo>
                      <a:pt x="8876" y="16737"/>
                      <a:pt x="9142" y="16704"/>
                      <a:pt x="9405" y="16637"/>
                    </a:cubicBezTo>
                    <a:cubicBezTo>
                      <a:pt x="10683" y="18692"/>
                      <a:pt x="10690" y="20376"/>
                      <a:pt x="10690" y="20376"/>
                    </a:cubicBezTo>
                    <a:cubicBezTo>
                      <a:pt x="12038" y="18996"/>
                      <a:pt x="12948" y="16521"/>
                      <a:pt x="13402" y="14822"/>
                    </a:cubicBezTo>
                    <a:cubicBezTo>
                      <a:pt x="14091" y="14297"/>
                      <a:pt x="16126" y="12034"/>
                      <a:pt x="16793" y="11351"/>
                    </a:cubicBezTo>
                    <a:cubicBezTo>
                      <a:pt x="20164" y="7900"/>
                      <a:pt x="21600" y="861"/>
                      <a:pt x="20922" y="167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 dirty="0">
                  <a:cs typeface="+mn-ea"/>
                  <a:sym typeface="+mn-lt"/>
                </a:endParaRPr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1E2E0C6-5C14-43FE-9309-80B57C73CF20}"/>
                </a:ext>
              </a:extLst>
            </p:cNvPr>
            <p:cNvSpPr/>
            <p:nvPr/>
          </p:nvSpPr>
          <p:spPr>
            <a:xfrm>
              <a:off x="3578" y="3129"/>
              <a:ext cx="4653" cy="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实验概况和进展说明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A1B9A-737D-4FA1-8A2C-9CA2A401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2693-B6A1-446F-86DD-DBA638F5913B}" type="slidenum">
              <a:rPr lang="zh-CN" altLang="en-US" sz="2000" smtClean="0"/>
              <a:t>8</a:t>
            </a:fld>
            <a:endParaRPr lang="zh-CN" altLang="en-US" sz="2000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C5EA914-C6EF-43A0-9B43-C3267A064CF0}"/>
              </a:ext>
            </a:extLst>
          </p:cNvPr>
          <p:cNvCxnSpPr>
            <a:cxnSpLocks/>
          </p:cNvCxnSpPr>
          <p:nvPr/>
        </p:nvCxnSpPr>
        <p:spPr>
          <a:xfrm>
            <a:off x="0" y="521640"/>
            <a:ext cx="1193015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D3E252E7-5B20-4C15-BF79-DADA328BF79F}"/>
              </a:ext>
            </a:extLst>
          </p:cNvPr>
          <p:cNvSpPr/>
          <p:nvPr/>
        </p:nvSpPr>
        <p:spPr>
          <a:xfrm>
            <a:off x="11189937" y="98444"/>
            <a:ext cx="842478" cy="858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08608C15-E47C-4591-B690-1CE2EBC00E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6" t="13354" r="71773" b="9026"/>
          <a:stretch/>
        </p:blipFill>
        <p:spPr>
          <a:xfrm>
            <a:off x="11071846" y="13335"/>
            <a:ext cx="1120154" cy="10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0" y="836014"/>
            <a:ext cx="12192000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81634" y="326474"/>
            <a:ext cx="4726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Experiment 0 RV64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裸机应用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内核启动</a:t>
            </a:r>
            <a:endParaRPr sz="20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E361D-F4BB-4EC2-B096-8CAFB0A8E4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z="2000" smtClean="0"/>
              <a:t>9</a:t>
            </a:fld>
            <a:endParaRPr lang="en-US" altLang="zh-CN" sz="2000" dirty="0"/>
          </a:p>
        </p:txBody>
      </p:sp>
      <p:pic>
        <p:nvPicPr>
          <p:cNvPr id="22" name="图片 13">
            <a:extLst>
              <a:ext uri="{FF2B5EF4-FFF2-40B4-BE49-F238E27FC236}">
                <a16:creationId xmlns:a16="http://schemas.microsoft.com/office/drawing/2014/main" id="{43E513E4-731A-4EC7-8003-C7899E39B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078165" y="75155"/>
            <a:ext cx="2158502" cy="79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0C1B8C-1AE7-4FB1-9DD2-C30C78BD6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59" y="945446"/>
            <a:ext cx="6807593" cy="28003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3E4ABF-D5DF-460E-B90B-345D0664A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496" y="4088329"/>
            <a:ext cx="6200820" cy="25431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06D0F4C-5F77-48F2-8328-D00E501008D7}"/>
              </a:ext>
            </a:extLst>
          </p:cNvPr>
          <p:cNvSpPr txBox="1"/>
          <p:nvPr/>
        </p:nvSpPr>
        <p:spPr>
          <a:xfrm>
            <a:off x="6634031" y="1530023"/>
            <a:ext cx="465552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功能：</a:t>
            </a:r>
            <a:r>
              <a:rPr lang="en-US" altLang="zh-CN" sz="2000" dirty="0"/>
              <a:t>linker script</a:t>
            </a:r>
            <a:r>
              <a:rPr lang="zh-CN" altLang="en-US" sz="2000" dirty="0"/>
              <a:t>设置内存布局，</a:t>
            </a:r>
            <a:endParaRPr lang="en-US" altLang="zh-CN" sz="2000" dirty="0"/>
          </a:p>
          <a:p>
            <a:r>
              <a:rPr lang="zh-CN" altLang="en-US" sz="2000" dirty="0"/>
              <a:t>内核加载入口为</a:t>
            </a:r>
            <a:r>
              <a:rPr lang="en-US" altLang="zh-CN" sz="2000" dirty="0"/>
              <a:t>0x802000000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zh-CN" altLang="en-US" sz="2000" dirty="0"/>
              <a:t>调用</a:t>
            </a:r>
            <a:r>
              <a:rPr lang="en-US" altLang="zh-CN" sz="2000" dirty="0" err="1"/>
              <a:t>sbi_putchar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sbi_shutdown</a:t>
            </a:r>
            <a:r>
              <a:rPr lang="en-US" altLang="zh-CN" sz="2000" dirty="0"/>
              <a:t> </a:t>
            </a:r>
            <a:r>
              <a:rPr lang="zh-CN" altLang="en-US" sz="2000" dirty="0"/>
              <a:t>接口，人为实现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函数，打印“</a:t>
            </a:r>
            <a:r>
              <a:rPr lang="en-US" altLang="zh-CN" sz="2000" dirty="0"/>
              <a:t>Hello world</a:t>
            </a:r>
            <a:r>
              <a:rPr lang="zh-CN" altLang="en-US" sz="2000" dirty="0"/>
              <a:t>！”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3959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conveyor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F5F8A"/>
      </a:accent1>
      <a:accent2>
        <a:srgbClr val="2980B9"/>
      </a:accent2>
      <a:accent3>
        <a:srgbClr val="4098D4"/>
      </a:accent3>
      <a:accent4>
        <a:srgbClr val="7AB7E0"/>
      </a:accent4>
      <a:accent5>
        <a:srgbClr val="9FCBE9"/>
      </a:accent5>
      <a:accent6>
        <a:srgbClr val="C6E0F2"/>
      </a:accent6>
      <a:hlink>
        <a:srgbClr val="1F5F8A"/>
      </a:hlink>
      <a:folHlink>
        <a:srgbClr val="BFBFBF"/>
      </a:folHlink>
    </a:clrScheme>
    <a:fontScheme name="0ycdpq5q">
      <a:majorFont>
        <a:latin typeface="Noto Sans CJK"/>
        <a:ea typeface="Noto Sans CJK"/>
        <a:cs typeface=""/>
      </a:majorFont>
      <a:minorFont>
        <a:latin typeface="Noto Sans CJK"/>
        <a:ea typeface="Noto Sans CJ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1F5F8A"/>
    </a:accent1>
    <a:accent2>
      <a:srgbClr val="2980B9"/>
    </a:accent2>
    <a:accent3>
      <a:srgbClr val="4098D4"/>
    </a:accent3>
    <a:accent4>
      <a:srgbClr val="7AB7E0"/>
    </a:accent4>
    <a:accent5>
      <a:srgbClr val="9FCBE9"/>
    </a:accent5>
    <a:accent6>
      <a:srgbClr val="C6E0F2"/>
    </a:accent6>
    <a:hlink>
      <a:srgbClr val="1F5F8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Words>674</Words>
  <Application>Microsoft Office PowerPoint</Application>
  <PresentationFormat>宽屏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Helvetica Neue</vt:lpstr>
      <vt:lpstr>Noto Sans CJK</vt:lpstr>
      <vt:lpstr>Arial</vt:lpstr>
      <vt:lpstr>Calibri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ty</dc:creator>
  <cp:keywords/>
  <dc:description/>
  <cp:lastModifiedBy>W a y M i l k y</cp:lastModifiedBy>
  <cp:revision>62</cp:revision>
  <dcterms:created xsi:type="dcterms:W3CDTF">2018-07-18T07:34:00Z</dcterms:created>
  <dcterms:modified xsi:type="dcterms:W3CDTF">2022-04-12T04:54:43Z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v1.0_mb_Rz2D6syLb+eyyg2g2HGpuw==</vt:lpwstr>
  </property>
</Properties>
</file>