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media/image9.png" ContentType="image/png"/>
  <Override PartName="/ppt/media/image10.png" ContentType="image/png"/>
  <Override PartName="/ppt/media/image13.png" ContentType="image/png"/>
  <Override PartName="/ppt/media/image21.png" ContentType="image/png"/>
  <Override PartName="/ppt/media/image8.png" ContentType="image/png"/>
  <Override PartName="/ppt/media/image12.png" ContentType="image/png"/>
  <Override PartName="/ppt/media/image20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19.png" ContentType="image/png"/>
  <Override PartName="/ppt/media/image1.png" ContentType="image/png"/>
  <Override PartName="/ppt/media/image2.jpeg" ContentType="image/jpeg"/>
  <Override PartName="/ppt/media/image18.png" ContentType="image/png"/>
  <Override PartName="/ppt/media/image17.png" ContentType="image/png"/>
  <Override PartName="/ppt/media/image24.png" ContentType="image/png"/>
  <Override PartName="/ppt/media/image16.png" ContentType="image/png"/>
  <Override PartName="/ppt/media/image23.png" ContentType="image/png"/>
  <Override PartName="/ppt/media/image15.png" ContentType="image/png"/>
  <Override PartName="/ppt/media/image22.png" ContentType="image/png"/>
  <Override PartName="/ppt/media/image14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4F4549-3BDF-4CCB-937C-A342640F82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2132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1346760"/>
            <a:ext cx="12132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4F24F6-BC8B-47D2-8E23-B4D768A9BE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904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66280" y="1326600"/>
            <a:ext cx="5904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1346760"/>
            <a:ext cx="5904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66280" y="1346760"/>
            <a:ext cx="5904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731B2E-76AF-4881-B625-B31A4BEF3B9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3888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45040" y="1326600"/>
            <a:ext cx="3888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86440" y="1326600"/>
            <a:ext cx="3888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1346760"/>
            <a:ext cx="3888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545040" y="1346760"/>
            <a:ext cx="3888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86440" y="1346760"/>
            <a:ext cx="3888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20F242-89B9-4DBF-87C3-51992AAFBA3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-2684520"/>
            <a:ext cx="121320" cy="806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5E16A2-AC79-4755-B70B-90F5814C0D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21320" cy="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FCD460-6A90-4F30-AC98-DC4901325B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9040" cy="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66280" y="1326600"/>
            <a:ext cx="59040" cy="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26831D-A986-45D5-966A-6C07BE2C11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D9A55C-1CDB-4584-A808-35A24A6246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69120" cy="43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411641-3972-479B-B90D-C0BD1FF520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904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66280" y="1326600"/>
            <a:ext cx="59040" cy="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1346760"/>
            <a:ext cx="5904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8EEA97-D4E6-4156-90F3-40EC47F920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9040" cy="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66280" y="1326600"/>
            <a:ext cx="5904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66280" y="1346760"/>
            <a:ext cx="5904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2518B7-3BDD-44F5-B579-EAD757D1F1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904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66280" y="1326600"/>
            <a:ext cx="5904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1346760"/>
            <a:ext cx="12132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FA05B8-7F5D-4A97-BEFA-FE480B8938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21320" cy="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32160" y="1326600"/>
            <a:ext cx="121320" cy="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1368720"/>
            <a:ext cx="249480" cy="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24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DejaVu 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2168DF7-D0F5-40EB-93E1-D7864659270A}" type="slidenum">
              <a:rPr b="0" lang="en-US" sz="1400" spc="-1" strike="noStrike">
                <a:solidFill>
                  <a:srgbClr val="000000"/>
                </a:solidFill>
                <a:latin typeface="DejaVu Serif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DejaVu Serif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504000" y="1020240"/>
            <a:ext cx="9069120" cy="32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Cantarell"/>
              </a:rPr>
              <a:t>Регрессионный анализ</a:t>
            </a:r>
            <a:endParaRPr b="0" lang="en-US" sz="54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5" name=""/>
          <p:cNvSpPr/>
          <p:nvPr/>
        </p:nvSpPr>
        <p:spPr>
          <a:xfrm>
            <a:off x="7398720" y="4201560"/>
            <a:ext cx="310320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6666"/>
                </a:solidFill>
                <a:latin typeface="Cantarell"/>
                <a:ea typeface="DejaVu Sans"/>
              </a:rPr>
              <a:t>Винтер А.В.</a:t>
            </a:r>
            <a:endParaRPr b="0" lang="en-US" sz="28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6666"/>
                </a:solidFill>
                <a:latin typeface="Cantarell"/>
                <a:ea typeface="DejaVu Sans"/>
              </a:rPr>
              <a:t>группа 21201</a:t>
            </a:r>
            <a:endParaRPr b="0" lang="en-US" sz="28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2302560" y="1467000"/>
            <a:ext cx="5475240" cy="4105800"/>
          </a:xfrm>
          <a:prstGeom prst="rect">
            <a:avLst/>
          </a:prstGeom>
          <a:ln w="0">
            <a:noFill/>
          </a:ln>
        </p:spPr>
      </p:pic>
      <p:sp>
        <p:nvSpPr>
          <p:cNvPr id="82" name=""/>
          <p:cNvSpPr/>
          <p:nvPr/>
        </p:nvSpPr>
        <p:spPr>
          <a:xfrm>
            <a:off x="549000" y="-9612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Cantarell"/>
                <a:ea typeface="DejaVu Sans"/>
              </a:rPr>
              <a:t>Полиномиальная</a:t>
            </a:r>
            <a:endParaRPr b="0" lang="en-US" sz="4500" spc="-1" strike="noStrike">
              <a:solidFill>
                <a:srgbClr val="000000"/>
              </a:solidFill>
              <a:latin typeface="DejaVu Sans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1725840" y="1044000"/>
            <a:ext cx="6625800" cy="85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549360" y="-9612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Cantarell"/>
                <a:ea typeface="DejaVu Sans"/>
              </a:rPr>
              <a:t>Полиномиальная</a:t>
            </a:r>
            <a:endParaRPr b="0" lang="en-US" sz="4500" spc="-1" strike="noStrike">
              <a:solidFill>
                <a:srgbClr val="000000"/>
              </a:solidFill>
              <a:latin typeface="DejaVu Sans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997640" y="1068480"/>
            <a:ext cx="6083280" cy="452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549360" y="-9612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Cantarell"/>
                <a:ea typeface="DejaVu Sans"/>
              </a:rPr>
              <a:t>Полиномиальная</a:t>
            </a:r>
            <a:endParaRPr b="0" lang="en-US" sz="45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87" name=""/>
          <p:cNvSpPr/>
          <p:nvPr/>
        </p:nvSpPr>
        <p:spPr>
          <a:xfrm>
            <a:off x="2591280" y="1736280"/>
            <a:ext cx="5247720" cy="33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Степень полинома определяется подбором, ориентируясь на MSE (среднеквадратичную ошибку теста).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3483720" y="3149640"/>
            <a:ext cx="3495600" cy="1398240"/>
          </a:xfrm>
          <a:prstGeom prst="rect">
            <a:avLst/>
          </a:prstGeom>
          <a:ln w="0">
            <a:noFill/>
          </a:ln>
        </p:spPr>
      </p:pic>
      <p:sp>
        <p:nvSpPr>
          <p:cNvPr id="89" name=""/>
          <p:cNvSpPr/>
          <p:nvPr/>
        </p:nvSpPr>
        <p:spPr>
          <a:xfrm>
            <a:off x="5132160" y="4005000"/>
            <a:ext cx="1707840" cy="10566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Nimbus Mono PS"/>
              <a:ea typeface="DejaVu Sans"/>
            </a:endParaRPr>
          </a:p>
        </p:txBody>
      </p:sp>
      <p:sp>
        <p:nvSpPr>
          <p:cNvPr id="90" name=""/>
          <p:cNvSpPr/>
          <p:nvPr/>
        </p:nvSpPr>
        <p:spPr>
          <a:xfrm>
            <a:off x="3697560" y="4242240"/>
            <a:ext cx="2804040" cy="96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n – кол-во наблюдений</a:t>
            </a:r>
            <a:endParaRPr b="0" lang="en-US" sz="15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y – эмпирическое значение</a:t>
            </a:r>
            <a:endParaRPr b="0" lang="en-US" sz="15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antarell"/>
              </a:rPr>
              <a:t>ŷ – теоретическое значение</a:t>
            </a:r>
            <a:endParaRPr b="0" lang="en-US" sz="15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549360" y="-9612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Cantarell"/>
                <a:ea typeface="DejaVu Sans"/>
              </a:rPr>
              <a:t>Полиномиальная</a:t>
            </a:r>
            <a:endParaRPr b="0" lang="en-US" sz="45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92" name=""/>
          <p:cNvSpPr/>
          <p:nvPr/>
        </p:nvSpPr>
        <p:spPr>
          <a:xfrm>
            <a:off x="615960" y="1255320"/>
            <a:ext cx="8847000" cy="373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a1467e"/>
                </a:solidFill>
                <a:latin typeface="Cantarell"/>
                <a:ea typeface="DejaVu Sans"/>
              </a:rPr>
              <a:t>from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 sklearn.preprocessing </a:t>
            </a:r>
            <a:r>
              <a:rPr b="0" lang="en-US" sz="2300" spc="-1" strike="noStrike">
                <a:solidFill>
                  <a:srgbClr val="a1467e"/>
                </a:solidFill>
                <a:latin typeface="Cantarell"/>
                <a:ea typeface="DejaVu Sans"/>
              </a:rPr>
              <a:t>import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 PolynomialFeatures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50938a"/>
                </a:solidFill>
                <a:latin typeface="Cantarell"/>
                <a:ea typeface="DejaVu Sans"/>
              </a:rPr>
              <a:t># Обучаем модель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poly_regression_model = PolynomialFeatures(degree).fit_transform(X_train, y_train)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50938a"/>
                </a:solidFill>
                <a:latin typeface="Cantarell"/>
                <a:ea typeface="DejaVu Sans"/>
              </a:rPr>
              <a:t># Предсказываем значения y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y_pred = poly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_regression_model.predict(X_test)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50938a"/>
                </a:solidFill>
                <a:latin typeface="Cantarell"/>
                <a:ea typeface="DejaVu Sans"/>
              </a:rPr>
              <a:t># Для нахождения и печати мин. квадр. и среднеквадр. ошибок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error_metrics(y_test, y_pred)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931120" y="999000"/>
            <a:ext cx="4234680" cy="102996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491400" y="67176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Cantarell"/>
                <a:ea typeface="DejaVu Sans"/>
              </a:rPr>
              <a:t>Лассо</a:t>
            </a:r>
            <a:endParaRPr b="0" lang="en-US" sz="45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95" name=""/>
          <p:cNvSpPr/>
          <p:nvPr/>
        </p:nvSpPr>
        <p:spPr>
          <a:xfrm>
            <a:off x="491400" y="232704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Cantarell"/>
                <a:ea typeface="DejaVu Sans"/>
              </a:rPr>
              <a:t>ElasticNet</a:t>
            </a:r>
            <a:endParaRPr b="0" lang="en-US" sz="45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96" name=""/>
          <p:cNvSpPr/>
          <p:nvPr/>
        </p:nvSpPr>
        <p:spPr>
          <a:xfrm>
            <a:off x="549360" y="-9612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Cantarell"/>
                <a:ea typeface="DejaVu Sans"/>
              </a:rPr>
              <a:t>Гребневая</a:t>
            </a:r>
            <a:endParaRPr b="0" lang="en-US" sz="4500" spc="-1" strike="noStrike">
              <a:solidFill>
                <a:srgbClr val="000000"/>
              </a:solidFill>
              <a:latin typeface="DejaVu Sans"/>
            </a:endParaRPr>
          </a:p>
        </p:txBody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3673440" y="2689200"/>
            <a:ext cx="2730600" cy="85608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2948760" y="4514400"/>
            <a:ext cx="4180320" cy="53748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4"/>
          <a:stretch/>
        </p:blipFill>
        <p:spPr>
          <a:xfrm>
            <a:off x="7695000" y="4251600"/>
            <a:ext cx="2102040" cy="1130760"/>
          </a:xfrm>
          <a:prstGeom prst="rect">
            <a:avLst/>
          </a:prstGeom>
          <a:ln w="0">
            <a:noFill/>
          </a:ln>
        </p:spPr>
      </p:pic>
      <p:sp>
        <p:nvSpPr>
          <p:cNvPr id="100" name=""/>
          <p:cNvSpPr/>
          <p:nvPr/>
        </p:nvSpPr>
        <p:spPr>
          <a:xfrm>
            <a:off x="9330480" y="4305960"/>
            <a:ext cx="619560" cy="2988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Nimbus Mono PS"/>
              <a:ea typeface="DejaVu Sans"/>
            </a:endParaRPr>
          </a:p>
        </p:txBody>
      </p:sp>
      <p:sp>
        <p:nvSpPr>
          <p:cNvPr id="101" name=""/>
          <p:cNvSpPr/>
          <p:nvPr/>
        </p:nvSpPr>
        <p:spPr>
          <a:xfrm>
            <a:off x="9631800" y="5025240"/>
            <a:ext cx="298800" cy="2210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Nimbus Mono PS"/>
              <a:ea typeface="DejaVu Sans"/>
            </a:endParaRPr>
          </a:p>
        </p:txBody>
      </p:sp>
      <p:sp>
        <p:nvSpPr>
          <p:cNvPr id="102" name=""/>
          <p:cNvSpPr/>
          <p:nvPr/>
        </p:nvSpPr>
        <p:spPr>
          <a:xfrm>
            <a:off x="9743760" y="4177080"/>
            <a:ext cx="210240" cy="127836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DejaVu Sans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/>
          <p:nvPr/>
        </p:nvSpPr>
        <p:spPr>
          <a:xfrm>
            <a:off x="549360" y="-9612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Cantarell"/>
                <a:ea typeface="DejaVu Sans"/>
              </a:rPr>
              <a:t>Гребневая</a:t>
            </a:r>
            <a:endParaRPr b="0" lang="en-US" sz="45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04" name=""/>
          <p:cNvSpPr/>
          <p:nvPr/>
        </p:nvSpPr>
        <p:spPr>
          <a:xfrm>
            <a:off x="615960" y="1340640"/>
            <a:ext cx="8847000" cy="373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a1467e"/>
                </a:solidFill>
                <a:latin typeface="Cantarell"/>
                <a:ea typeface="DejaVu Sans"/>
              </a:rPr>
              <a:t>from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 sklearn.linear_model </a:t>
            </a:r>
            <a:r>
              <a:rPr b="0" lang="en-US" sz="2300" spc="-1" strike="noStrike">
                <a:solidFill>
                  <a:srgbClr val="a1467e"/>
                </a:solidFill>
                <a:latin typeface="Cantarell"/>
                <a:ea typeface="DejaVu Sans"/>
              </a:rPr>
              <a:t>import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 RidgeCV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50938a"/>
                </a:solidFill>
                <a:latin typeface="Cantarell"/>
                <a:ea typeface="DejaVu Sans"/>
              </a:rPr>
              <a:t># Обучаем модель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ridge_model = RidgeCV(lambdas).fit(X_train, y_train)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50938a"/>
                </a:solidFill>
                <a:latin typeface="Cantarell"/>
                <a:ea typeface="DejaVu Sans"/>
              </a:rPr>
              <a:t># Предсказываем значения y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y_pred = 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ridge_model.predict(X_test)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50938a"/>
                </a:solidFill>
                <a:latin typeface="Cantarell"/>
                <a:ea typeface="DejaVu Sans"/>
              </a:rPr>
              <a:t># Для нахождения и печати мин. квадр. и среднеквадр. ошибок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error_metrics(y_test, y_pred)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"/>
          <p:cNvSpPr/>
          <p:nvPr/>
        </p:nvSpPr>
        <p:spPr>
          <a:xfrm>
            <a:off x="549360" y="-9612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Cantarell"/>
                <a:ea typeface="DejaVu Sans"/>
              </a:rPr>
              <a:t>Лассо</a:t>
            </a:r>
            <a:endParaRPr b="0" lang="en-US" sz="45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06" name=""/>
          <p:cNvSpPr/>
          <p:nvPr/>
        </p:nvSpPr>
        <p:spPr>
          <a:xfrm>
            <a:off x="615960" y="1340640"/>
            <a:ext cx="8847000" cy="373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a1467e"/>
                </a:solidFill>
                <a:latin typeface="Cantarell"/>
                <a:ea typeface="DejaVu Sans"/>
              </a:rPr>
              <a:t>from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 sklearn.linear_model </a:t>
            </a:r>
            <a:r>
              <a:rPr b="0" lang="en-US" sz="2300" spc="-1" strike="noStrike">
                <a:solidFill>
                  <a:srgbClr val="a1467e"/>
                </a:solidFill>
                <a:latin typeface="Cantarell"/>
                <a:ea typeface="DejaVu Sans"/>
              </a:rPr>
              <a:t>import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 LassoCV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50938a"/>
                </a:solidFill>
                <a:latin typeface="Cantarell"/>
                <a:ea typeface="DejaVu Sans"/>
              </a:rPr>
              <a:t># Обучаем модель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lasso_model = LassoCV(lambdas).fit(X_train, y_train)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50938a"/>
                </a:solidFill>
                <a:latin typeface="Cantarell"/>
                <a:ea typeface="DejaVu Sans"/>
              </a:rPr>
              <a:t># Предсказываем значения y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y_pred = 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lasso_model.predict(X_test)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50938a"/>
                </a:solidFill>
                <a:latin typeface="Cantarell"/>
                <a:ea typeface="DejaVu Sans"/>
              </a:rPr>
              <a:t># Для нахождения и печати мин. квадр. и среднеквадр. ошибок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error_metrics(y_test, y_pred)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"/>
          <p:cNvSpPr/>
          <p:nvPr/>
        </p:nvSpPr>
        <p:spPr>
          <a:xfrm>
            <a:off x="549360" y="-9612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Cantarell"/>
                <a:ea typeface="DejaVu Sans"/>
              </a:rPr>
              <a:t>ElasticNet</a:t>
            </a:r>
            <a:endParaRPr b="0" lang="en-US" sz="45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08" name=""/>
          <p:cNvSpPr/>
          <p:nvPr/>
        </p:nvSpPr>
        <p:spPr>
          <a:xfrm>
            <a:off x="615960" y="1340640"/>
            <a:ext cx="8847000" cy="373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a1467e"/>
                </a:solidFill>
                <a:latin typeface="Cantarell"/>
                <a:ea typeface="DejaVu Sans"/>
              </a:rPr>
              <a:t>from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 sklearn.linear_model </a:t>
            </a:r>
            <a:r>
              <a:rPr b="0" lang="en-US" sz="2300" spc="-1" strike="noStrike">
                <a:solidFill>
                  <a:srgbClr val="a1467e"/>
                </a:solidFill>
                <a:latin typeface="Cantarell"/>
                <a:ea typeface="DejaVu Sans"/>
              </a:rPr>
              <a:t>import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 ElasticNetCV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50938a"/>
                </a:solidFill>
                <a:latin typeface="Cantarell"/>
                <a:ea typeface="DejaVu Sans"/>
              </a:rPr>
              <a:t># Обучаем модель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elasticnet_model = ElasticNetCV(lambdas).fit(X_train, y_train)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50938a"/>
                </a:solidFill>
                <a:latin typeface="Cantarell"/>
                <a:ea typeface="DejaVu Sans"/>
              </a:rPr>
              <a:t># Предсказываем значения y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y_pred = 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elasticnet_model.predict(X_test)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50938a"/>
                </a:solidFill>
                <a:latin typeface="Cantarell"/>
                <a:ea typeface="DejaVu Sans"/>
              </a:rPr>
              <a:t># Для нахождения и печати мин. квадр. и среднеквадр. ошибок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error_metrics(y_test, y_pred)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549360" y="-9612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Cantarell"/>
                <a:ea typeface="DejaVu Sans"/>
              </a:rPr>
              <a:t>Логистическая</a:t>
            </a:r>
            <a:endParaRPr b="0" lang="en-US" sz="4500" spc="-1" strike="noStrike">
              <a:solidFill>
                <a:srgbClr val="000000"/>
              </a:solidFill>
              <a:latin typeface="DejaVu Sans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371600" y="1542600"/>
            <a:ext cx="7337160" cy="357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/>
          <p:nvPr/>
        </p:nvSpPr>
        <p:spPr>
          <a:xfrm>
            <a:off x="549360" y="-9612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Cantarell"/>
                <a:ea typeface="DejaVu Sans"/>
              </a:rPr>
              <a:t>Логистическая</a:t>
            </a:r>
            <a:endParaRPr b="0" lang="en-US" sz="4500" spc="-1" strike="noStrike">
              <a:solidFill>
                <a:srgbClr val="000000"/>
              </a:solidFill>
              <a:latin typeface="DejaVu Sans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452680" y="1871640"/>
            <a:ext cx="5175000" cy="379836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3929040" y="1315440"/>
            <a:ext cx="2219760" cy="67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Что это и зачем??</a:t>
            </a:r>
            <a:endParaRPr b="0" lang="en-US" sz="4400" spc="-1" strike="noStrike">
              <a:solidFill>
                <a:srgbClr val="000000"/>
              </a:solidFill>
              <a:latin typeface="DejaVu Sans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304560" y="1758240"/>
            <a:ext cx="9468360" cy="290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549360" y="-9612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Cantarell"/>
                <a:ea typeface="DejaVu Sans"/>
              </a:rPr>
              <a:t>Матрица ошибок</a:t>
            </a:r>
            <a:endParaRPr b="0" lang="en-US" sz="4500" spc="-1" strike="noStrike">
              <a:solidFill>
                <a:srgbClr val="000000"/>
              </a:solidFill>
              <a:latin typeface="DejaVu Sans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1023840" y="1207800"/>
            <a:ext cx="8030160" cy="4135680"/>
          </a:xfrm>
          <a:prstGeom prst="rect">
            <a:avLst/>
          </a:prstGeom>
          <a:ln w="0">
            <a:noFill/>
          </a:ln>
        </p:spPr>
      </p:pic>
      <p:sp>
        <p:nvSpPr>
          <p:cNvPr id="116" name=""/>
          <p:cNvSpPr/>
          <p:nvPr/>
        </p:nvSpPr>
        <p:spPr>
          <a:xfrm>
            <a:off x="981720" y="1127520"/>
            <a:ext cx="104400" cy="43225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Nimbus Mono PS"/>
              <a:ea typeface="DejaVu Sans"/>
            </a:endParaRPr>
          </a:p>
        </p:txBody>
      </p:sp>
      <p:sp>
        <p:nvSpPr>
          <p:cNvPr id="117" name=""/>
          <p:cNvSpPr/>
          <p:nvPr/>
        </p:nvSpPr>
        <p:spPr>
          <a:xfrm>
            <a:off x="884520" y="1078920"/>
            <a:ext cx="8307360" cy="1627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Nimbus Mono PS"/>
              <a:ea typeface="DejaVu Sans"/>
            </a:endParaRPr>
          </a:p>
        </p:txBody>
      </p:sp>
      <p:sp>
        <p:nvSpPr>
          <p:cNvPr id="118" name=""/>
          <p:cNvSpPr/>
          <p:nvPr/>
        </p:nvSpPr>
        <p:spPr>
          <a:xfrm>
            <a:off x="8883360" y="1156680"/>
            <a:ext cx="648720" cy="42451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Nimbus Mono PS"/>
              <a:ea typeface="DejaVu Sans"/>
            </a:endParaRPr>
          </a:p>
        </p:txBody>
      </p:sp>
      <p:sp>
        <p:nvSpPr>
          <p:cNvPr id="119" name=""/>
          <p:cNvSpPr/>
          <p:nvPr/>
        </p:nvSpPr>
        <p:spPr>
          <a:xfrm>
            <a:off x="5919120" y="3353400"/>
            <a:ext cx="1406880" cy="3085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Nimbus Mono PS"/>
              <a:ea typeface="DejaVu Sans"/>
            </a:endParaRPr>
          </a:p>
        </p:txBody>
      </p:sp>
      <p:sp>
        <p:nvSpPr>
          <p:cNvPr id="120" name=""/>
          <p:cNvSpPr/>
          <p:nvPr/>
        </p:nvSpPr>
        <p:spPr>
          <a:xfrm>
            <a:off x="3897360" y="4626720"/>
            <a:ext cx="1581840" cy="3085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Nimbus Mono PS"/>
              <a:ea typeface="DejaVu Sans"/>
            </a:endParaRPr>
          </a:p>
        </p:txBody>
      </p:sp>
      <p:sp>
        <p:nvSpPr>
          <p:cNvPr id="121" name=""/>
          <p:cNvSpPr/>
          <p:nvPr/>
        </p:nvSpPr>
        <p:spPr>
          <a:xfrm>
            <a:off x="5569200" y="3353400"/>
            <a:ext cx="1941480" cy="72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ntarell"/>
                <a:ea typeface="DejaVu Sans"/>
              </a:rPr>
              <a:t>ошибка 1 рода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22" name=""/>
          <p:cNvSpPr/>
          <p:nvPr/>
        </p:nvSpPr>
        <p:spPr>
          <a:xfrm>
            <a:off x="3644640" y="4587840"/>
            <a:ext cx="1970640" cy="59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ntarell"/>
                <a:ea typeface="DejaVu Sans"/>
              </a:rPr>
              <a:t>ошибка 2 рода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23" name=""/>
          <p:cNvSpPr/>
          <p:nvPr/>
        </p:nvSpPr>
        <p:spPr>
          <a:xfrm>
            <a:off x="456840" y="1380240"/>
            <a:ext cx="2942280" cy="131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ntarell"/>
                <a:ea typeface="DejaVu Sans"/>
              </a:rPr>
              <a:t>Точность = 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Cantarell"/>
                <a:ea typeface="DejaVu Sans"/>
              </a:rPr>
              <a:t>           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Cantarell"/>
                <a:ea typeface="DejaVu Sans"/>
              </a:rPr>
              <a:t>(TP + TN)           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ntarell"/>
                <a:ea typeface="DejaVu Sans"/>
              </a:rPr>
              <a:t>(TP + TN + FP + FN)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24" name=""/>
          <p:cNvSpPr/>
          <p:nvPr/>
        </p:nvSpPr>
        <p:spPr>
          <a:xfrm>
            <a:off x="4490280" y="1137240"/>
            <a:ext cx="2028960" cy="7264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Nimbus Mono PS"/>
              <a:ea typeface="DejaVu Sans"/>
            </a:endParaRPr>
          </a:p>
        </p:txBody>
      </p:sp>
      <p:sp>
        <p:nvSpPr>
          <p:cNvPr id="125" name=""/>
          <p:cNvSpPr/>
          <p:nvPr/>
        </p:nvSpPr>
        <p:spPr>
          <a:xfrm>
            <a:off x="1023840" y="3052080"/>
            <a:ext cx="1724040" cy="988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Nimbus Mono PS"/>
              <a:ea typeface="DejaVu Sans"/>
            </a:endParaRPr>
          </a:p>
        </p:txBody>
      </p:sp>
      <p:sp>
        <p:nvSpPr>
          <p:cNvPr id="126" name=""/>
          <p:cNvSpPr/>
          <p:nvPr/>
        </p:nvSpPr>
        <p:spPr>
          <a:xfrm>
            <a:off x="4733280" y="1370520"/>
            <a:ext cx="1863720" cy="3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ntarell"/>
                <a:ea typeface="DejaVu Sans"/>
              </a:rPr>
              <a:t>Фактически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27" name=""/>
          <p:cNvSpPr/>
          <p:nvPr/>
        </p:nvSpPr>
        <p:spPr>
          <a:xfrm>
            <a:off x="981720" y="3479760"/>
            <a:ext cx="209700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ntarell"/>
                <a:ea typeface="DejaVu Sans"/>
              </a:rPr>
              <a:t>Теоретически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ntarell"/>
                <a:ea typeface="DejaVu Sans"/>
              </a:rPr>
              <a:t>(Предсказано)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/>
          <p:nvPr/>
        </p:nvSpPr>
        <p:spPr>
          <a:xfrm>
            <a:off x="549360" y="-9612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Cantarell"/>
                <a:ea typeface="DejaVu Sans"/>
              </a:rPr>
              <a:t>Логистическая</a:t>
            </a:r>
            <a:endParaRPr b="0" lang="en-US" sz="45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29" name=""/>
          <p:cNvSpPr/>
          <p:nvPr/>
        </p:nvSpPr>
        <p:spPr>
          <a:xfrm>
            <a:off x="615960" y="1340640"/>
            <a:ext cx="8847000" cy="373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a1467e"/>
                </a:solidFill>
                <a:latin typeface="Cantarell"/>
                <a:ea typeface="DejaVu Sans"/>
              </a:rPr>
              <a:t>from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 sklearn.linear_model </a:t>
            </a:r>
            <a:r>
              <a:rPr b="0" lang="en-US" sz="2300" spc="-1" strike="noStrike">
                <a:solidFill>
                  <a:srgbClr val="a1467e"/>
                </a:solidFill>
                <a:latin typeface="Cantarell"/>
                <a:ea typeface="DejaVu Sans"/>
              </a:rPr>
              <a:t>import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 LogisticRegression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50938a"/>
                </a:solidFill>
                <a:latin typeface="Cantarell"/>
                <a:ea typeface="DejaVu Sans"/>
              </a:rPr>
              <a:t># Обучаем модель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logistic_model = LogisticRegression().fit(X_train, y_train)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50938a"/>
                </a:solidFill>
                <a:latin typeface="Cantarell"/>
                <a:ea typeface="DejaVu Sans"/>
              </a:rPr>
              <a:t># Предсказываем значения y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y_pred = 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logistic_model.predict(X_test)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50938a"/>
                </a:solidFill>
                <a:latin typeface="Cantarell"/>
                <a:ea typeface="DejaVu Sans"/>
              </a:rPr>
              <a:t># Для нахождения и печати мин. квадр. и среднеквадр. ошибок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error_metrics(y_test, y_pred)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"/>
          <p:cNvSpPr/>
          <p:nvPr/>
        </p:nvSpPr>
        <p:spPr>
          <a:xfrm>
            <a:off x="549360" y="-9612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Cantarell"/>
                <a:ea typeface="DejaVu Sans"/>
              </a:rPr>
              <a:t>Матрица ошибок</a:t>
            </a:r>
            <a:endParaRPr b="0" lang="en-US" sz="45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31" name=""/>
          <p:cNvSpPr/>
          <p:nvPr/>
        </p:nvSpPr>
        <p:spPr>
          <a:xfrm>
            <a:off x="615960" y="1340640"/>
            <a:ext cx="8847000" cy="373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a1467e"/>
                </a:solidFill>
                <a:latin typeface="Cantarell"/>
                <a:ea typeface="DejaVu Sans"/>
              </a:rPr>
              <a:t>Import 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matplotlib.pyplot </a:t>
            </a:r>
            <a:r>
              <a:rPr b="0" lang="en-US" sz="2300" spc="-1" strike="noStrike">
                <a:solidFill>
                  <a:srgbClr val="a1467e"/>
                </a:solidFill>
                <a:latin typeface="Cantarell"/>
                <a:ea typeface="DejaVu Sans"/>
              </a:rPr>
              <a:t>as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 plt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a1467e"/>
                </a:solidFill>
                <a:latin typeface="Cantarell"/>
                <a:ea typeface="DejaVu Sans"/>
              </a:rPr>
              <a:t>from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 sklearn.metrics </a:t>
            </a:r>
            <a:r>
              <a:rPr b="0" lang="en-US" sz="2300" spc="-1" strike="noStrike">
                <a:solidFill>
                  <a:srgbClr val="a1467e"/>
                </a:solidFill>
                <a:latin typeface="Cantarell"/>
                <a:ea typeface="DejaVu Sans"/>
              </a:rPr>
              <a:t>import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 confusion_matrix, ConfusionMatrixDisplay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50938a"/>
                </a:solidFill>
                <a:latin typeface="Cantarell"/>
                <a:ea typeface="DejaVu Sans"/>
              </a:rPr>
              <a:t># Создаём матрицу ошибок 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cm = confusioin_matrix(y_test, y_pred)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50938a"/>
                </a:solidFill>
                <a:latin typeface="Cantarell"/>
                <a:ea typeface="DejaVu Sans"/>
              </a:rPr>
              <a:t># Создаём визуальный образ матрицы ошибок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disp = ConfusionMatrixDisplay(confusion_matrix = cm)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50938a"/>
                </a:solidFill>
                <a:latin typeface="Cantarell"/>
                <a:ea typeface="DejaVu Sans"/>
              </a:rPr>
              <a:t># Визуализируем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disp.plot()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plt.show()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549360" y="-9612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Cantarell"/>
                <a:ea typeface="DejaVu Sans"/>
              </a:rPr>
              <a:t>Sum up</a:t>
            </a:r>
            <a:endParaRPr b="0" lang="en-US" sz="45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33" name=""/>
          <p:cNvSpPr/>
          <p:nvPr/>
        </p:nvSpPr>
        <p:spPr>
          <a:xfrm>
            <a:off x="1388520" y="1162440"/>
            <a:ext cx="7302600" cy="40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*  Регрессионный анализ – очень полезный метод машинного обучения, часто применяется на практике.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*  Цель регрессионного анализа – определить и/или предсказать значения (критериальной) переменной 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*  Существует несколько типов регрессии, самые часто используемые - линейная и логистическая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*  Важно подбирать коэффициенты так, чтобы не было ситуаций недообучения и переобучения 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548640" y="-9612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Cantarell"/>
                <a:ea typeface="DejaVu Sans"/>
              </a:rPr>
              <a:t>Цели регрессионного анализа</a:t>
            </a:r>
            <a:endParaRPr b="0" lang="en-US" sz="45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9" name=""/>
          <p:cNvSpPr/>
          <p:nvPr/>
        </p:nvSpPr>
        <p:spPr>
          <a:xfrm>
            <a:off x="1573560" y="1829160"/>
            <a:ext cx="6932520" cy="20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latin typeface="Cantarell"/>
                <a:ea typeface="DejaVu Sans"/>
              </a:rPr>
              <a:t>1.</a:t>
            </a:r>
            <a:r>
              <a:rPr b="0" lang="en-US" sz="2700" spc="-1" strike="noStrike">
                <a:solidFill>
                  <a:srgbClr val="000000"/>
                </a:solidFill>
                <a:latin typeface="Cantarell"/>
                <a:ea typeface="DejaVu Sans"/>
              </a:rPr>
              <a:t>  Определение функции регрессии</a:t>
            </a:r>
            <a:endParaRPr b="0" lang="en-US" sz="27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latin typeface="Cantarell"/>
                <a:ea typeface="DejaVu Sans"/>
              </a:rPr>
              <a:t>2. </a:t>
            </a:r>
            <a:r>
              <a:rPr b="0" lang="en-US" sz="2700" spc="-1" strike="noStrike">
                <a:solidFill>
                  <a:srgbClr val="000000"/>
                </a:solidFill>
                <a:latin typeface="Cantarell"/>
                <a:ea typeface="DejaVu Sans"/>
              </a:rPr>
              <a:t>Установление формы зависимости</a:t>
            </a:r>
            <a:endParaRPr b="0" lang="en-US" sz="27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latin typeface="Cantarell"/>
                <a:ea typeface="DejaVu Sans"/>
              </a:rPr>
              <a:t>3.</a:t>
            </a:r>
            <a:r>
              <a:rPr b="0" lang="en-US" sz="2700" spc="-1" strike="noStrike">
                <a:solidFill>
                  <a:srgbClr val="000000"/>
                </a:solidFill>
                <a:latin typeface="Cantarell"/>
                <a:ea typeface="DejaVu Sans"/>
              </a:rPr>
              <a:t> Предсказание значений критериальной переменной</a:t>
            </a:r>
            <a:endParaRPr b="0" lang="en-US" sz="27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>
            <a:off x="548280" y="-9612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Cantarell"/>
                <a:ea typeface="DejaVu Sans"/>
              </a:rPr>
              <a:t>Методы регрессии</a:t>
            </a:r>
            <a:endParaRPr b="0" lang="en-US" sz="45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51" name=""/>
          <p:cNvSpPr/>
          <p:nvPr/>
        </p:nvSpPr>
        <p:spPr>
          <a:xfrm>
            <a:off x="1342440" y="1294200"/>
            <a:ext cx="7329240" cy="43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1.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  Линейная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2.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 Полиномиальная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3.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 Гребневая (Ридж)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4.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 Лассо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5. 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ElasticNet 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6.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 Логистическая 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5432760" y="1294200"/>
            <a:ext cx="4131000" cy="412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548640" y="-9612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Cantarell"/>
                <a:ea typeface="DejaVu Sans"/>
              </a:rPr>
              <a:t>Основные термины</a:t>
            </a:r>
            <a:endParaRPr b="0" lang="en-US" sz="45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54" name=""/>
          <p:cNvSpPr/>
          <p:nvPr/>
        </p:nvSpPr>
        <p:spPr>
          <a:xfrm>
            <a:off x="1151280" y="1372320"/>
            <a:ext cx="8410320" cy="43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Критериальная переменная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1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Y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 (aka </a:t>
            </a:r>
            <a:r>
              <a:rPr b="1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регрессант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 ) – описывает процесс, который мы хотим понять и/или предсказать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Предикторы X1, … , Xn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 (aka </a:t>
            </a:r>
            <a:r>
              <a:rPr b="1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регрессоры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) – используются для моделирования или прогнозирования значений Y.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Коэффициенты регрессии </a:t>
            </a:r>
            <a:r>
              <a:rPr b="1" lang="en-US" sz="2300" spc="-1" strike="noStrike">
                <a:solidFill>
                  <a:srgbClr val="000000"/>
                </a:solidFill>
                <a:latin typeface="Cantarell"/>
                <a:ea typeface="Cantarell"/>
              </a:rPr>
              <a:t>β1, … , βn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Cantarell"/>
              </a:rPr>
              <a:t> – величины, характеризующие величину и тип взаимосвязи предикторов по отношению к критериальной переменной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>
            <a:off x="1176120" y="97200"/>
            <a:ext cx="7077960" cy="17762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Nimbus Mono PS"/>
              <a:ea typeface="DejaVu Sans"/>
            </a:endParaRPr>
          </a:p>
        </p:txBody>
      </p:sp>
      <p:sp>
        <p:nvSpPr>
          <p:cNvPr id="56" name=""/>
          <p:cNvSpPr/>
          <p:nvPr/>
        </p:nvSpPr>
        <p:spPr>
          <a:xfrm>
            <a:off x="549360" y="-9612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Cantarell"/>
                <a:ea typeface="DejaVu Sans"/>
              </a:rPr>
              <a:t>Линейная</a:t>
            </a:r>
            <a:endParaRPr b="0" lang="en-US" sz="4500" spc="-1" strike="noStrike">
              <a:solidFill>
                <a:srgbClr val="000000"/>
              </a:solidFill>
              <a:latin typeface="DejaVu Sans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502640" y="1051560"/>
            <a:ext cx="7072200" cy="77580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4336560" y="2026080"/>
            <a:ext cx="1589040" cy="615960"/>
          </a:xfrm>
          <a:prstGeom prst="rect">
            <a:avLst/>
          </a:prstGeom>
          <a:ln w="0">
            <a:noFill/>
          </a:ln>
        </p:spPr>
      </p:pic>
      <p:sp>
        <p:nvSpPr>
          <p:cNvPr id="59" name=""/>
          <p:cNvSpPr/>
          <p:nvPr/>
        </p:nvSpPr>
        <p:spPr>
          <a:xfrm>
            <a:off x="1634760" y="2104560"/>
            <a:ext cx="311904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В матричном виде: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</p:txBody>
      </p:sp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1930320" y="2998080"/>
            <a:ext cx="4788720" cy="173088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4"/>
          <a:stretch/>
        </p:blipFill>
        <p:spPr>
          <a:xfrm>
            <a:off x="463680" y="3064320"/>
            <a:ext cx="1464480" cy="164520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5"/>
          <a:stretch/>
        </p:blipFill>
        <p:spPr>
          <a:xfrm>
            <a:off x="6650280" y="2750760"/>
            <a:ext cx="1616760" cy="202644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6"/>
          <a:stretch/>
        </p:blipFill>
        <p:spPr>
          <a:xfrm>
            <a:off x="8269200" y="2976480"/>
            <a:ext cx="1521360" cy="155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325880" y="338760"/>
            <a:ext cx="7108560" cy="5331240"/>
          </a:xfrm>
          <a:prstGeom prst="rect">
            <a:avLst/>
          </a:prstGeom>
          <a:ln w="0">
            <a:noFill/>
          </a:ln>
        </p:spPr>
      </p:pic>
      <p:sp>
        <p:nvSpPr>
          <p:cNvPr id="65" name=""/>
          <p:cNvSpPr/>
          <p:nvPr/>
        </p:nvSpPr>
        <p:spPr>
          <a:xfrm>
            <a:off x="1467720" y="-447480"/>
            <a:ext cx="7077960" cy="17762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Nimbus Mono PS"/>
              <a:ea typeface="DejaVu Sans"/>
            </a:endParaRPr>
          </a:p>
        </p:txBody>
      </p:sp>
      <p:sp>
        <p:nvSpPr>
          <p:cNvPr id="66" name=""/>
          <p:cNvSpPr/>
          <p:nvPr/>
        </p:nvSpPr>
        <p:spPr>
          <a:xfrm>
            <a:off x="549360" y="-9612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Cantarell"/>
                <a:ea typeface="DejaVu Sans"/>
              </a:rPr>
              <a:t>Линейная</a:t>
            </a:r>
            <a:endParaRPr b="0" lang="en-US" sz="4500" spc="-1" strike="noStrike">
              <a:solidFill>
                <a:srgbClr val="000000"/>
              </a:solidFill>
              <a:latin typeface="DejaVu Sans"/>
            </a:endParaRPr>
          </a:p>
        </p:txBody>
      </p:sp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6925680" y="2910240"/>
            <a:ext cx="1980360" cy="587160"/>
          </a:xfrm>
          <a:prstGeom prst="rect">
            <a:avLst/>
          </a:prstGeom>
          <a:ln w="0">
            <a:noFill/>
          </a:ln>
        </p:spPr>
      </p:pic>
      <p:sp>
        <p:nvSpPr>
          <p:cNvPr id="68" name=""/>
          <p:cNvSpPr/>
          <p:nvPr/>
        </p:nvSpPr>
        <p:spPr>
          <a:xfrm>
            <a:off x="8544240" y="2910240"/>
            <a:ext cx="437400" cy="4914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DejaVu Sans"/>
              <a:ea typeface="DejaVu Sans"/>
            </a:endParaRPr>
          </a:p>
        </p:txBody>
      </p:sp>
      <p:pic>
        <p:nvPicPr>
          <p:cNvPr id="69" name="" descr=""/>
          <p:cNvPicPr/>
          <p:nvPr/>
        </p:nvPicPr>
        <p:blipFill>
          <a:blip r:embed="rId3"/>
          <a:stretch/>
        </p:blipFill>
        <p:spPr>
          <a:xfrm>
            <a:off x="8544240" y="3201120"/>
            <a:ext cx="118800" cy="20052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4"/>
          <a:stretch/>
        </p:blipFill>
        <p:spPr>
          <a:xfrm>
            <a:off x="8544240" y="2910240"/>
            <a:ext cx="118800" cy="200880"/>
          </a:xfrm>
          <a:prstGeom prst="rect">
            <a:avLst/>
          </a:prstGeom>
          <a:ln w="0">
            <a:noFill/>
          </a:ln>
        </p:spPr>
      </p:pic>
      <p:sp>
        <p:nvSpPr>
          <p:cNvPr id="71" name=""/>
          <p:cNvSpPr/>
          <p:nvPr/>
        </p:nvSpPr>
        <p:spPr>
          <a:xfrm>
            <a:off x="4801320" y="4617000"/>
            <a:ext cx="3547080" cy="3978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DejaVu Sans"/>
              <a:ea typeface="DejaVu Sans"/>
            </a:endParaRPr>
          </a:p>
        </p:txBody>
      </p:sp>
      <p:sp>
        <p:nvSpPr>
          <p:cNvPr id="72" name=""/>
          <p:cNvSpPr/>
          <p:nvPr/>
        </p:nvSpPr>
        <p:spPr>
          <a:xfrm>
            <a:off x="7221600" y="4072680"/>
            <a:ext cx="203400" cy="2034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DejaVu Sans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>
            <a:off x="3216960" y="2167560"/>
            <a:ext cx="222840" cy="2422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DejaVu Sans"/>
              <a:ea typeface="DejaVu Sans"/>
            </a:endParaRPr>
          </a:p>
        </p:txBody>
      </p:sp>
      <p:sp>
        <p:nvSpPr>
          <p:cNvPr id="74" name=""/>
          <p:cNvSpPr/>
          <p:nvPr/>
        </p:nvSpPr>
        <p:spPr>
          <a:xfrm>
            <a:off x="3187800" y="2721600"/>
            <a:ext cx="203400" cy="252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DejaVu Sans"/>
              <a:ea typeface="DejaVu Sans"/>
            </a:endParaRPr>
          </a:p>
        </p:txBody>
      </p:sp>
      <p:sp>
        <p:nvSpPr>
          <p:cNvPr id="75" name=""/>
          <p:cNvSpPr/>
          <p:nvPr/>
        </p:nvSpPr>
        <p:spPr>
          <a:xfrm>
            <a:off x="3323880" y="2779920"/>
            <a:ext cx="1379520" cy="2422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DejaVu Sans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549360" y="-9612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Cantarell"/>
                <a:ea typeface="DejaVu Sans"/>
              </a:rPr>
              <a:t>Линейная</a:t>
            </a:r>
            <a:endParaRPr b="0" lang="en-US" sz="45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77" name=""/>
          <p:cNvSpPr/>
          <p:nvPr/>
        </p:nvSpPr>
        <p:spPr>
          <a:xfrm>
            <a:off x="615960" y="1255320"/>
            <a:ext cx="8847000" cy="373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a1467e"/>
                </a:solidFill>
                <a:latin typeface="Cantarell"/>
                <a:ea typeface="DejaVu Sans"/>
              </a:rPr>
              <a:t>from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 sklearn.linear_model </a:t>
            </a:r>
            <a:r>
              <a:rPr b="0" lang="en-US" sz="2300" spc="-1" strike="noStrike">
                <a:solidFill>
                  <a:srgbClr val="a1467e"/>
                </a:solidFill>
                <a:latin typeface="Cantarell"/>
                <a:ea typeface="DejaVu Sans"/>
              </a:rPr>
              <a:t>import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 LinearRegression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50938a"/>
                </a:solidFill>
                <a:latin typeface="Cantarell"/>
                <a:ea typeface="DejaVu Sans"/>
              </a:rPr>
              <a:t># Находим линию регрессии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linear_regression_model = LinerRegression().fit(X_train, y_train)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50938a"/>
                </a:solidFill>
                <a:latin typeface="Cantarell"/>
                <a:ea typeface="DejaVu Sans"/>
              </a:rPr>
              <a:t># По полученной линии регрессии предсказываем значения y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Source Han Sans CN"/>
              </a:rPr>
              <a:t>y_pred = </a:t>
            </a: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linear_regression_model.predict(X_test)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50938a"/>
                </a:solidFill>
                <a:latin typeface="Cantarell"/>
                <a:ea typeface="DejaVu Sans"/>
              </a:rPr>
              <a:t># Для нахождения и печати мин. квадр. и среднеквадр. ошибок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ntarell"/>
                <a:ea typeface="DejaVu Sans"/>
              </a:rPr>
              <a:t>error_metrics(y_test, y_pred)</a:t>
            </a:r>
            <a:endParaRPr b="0" lang="en-US" sz="23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845000" y="802080"/>
            <a:ext cx="6390360" cy="4792680"/>
          </a:xfrm>
          <a:prstGeom prst="rect">
            <a:avLst/>
          </a:prstGeom>
          <a:ln w="0">
            <a:noFill/>
          </a:ln>
        </p:spPr>
      </p:pic>
      <p:sp>
        <p:nvSpPr>
          <p:cNvPr id="79" name=""/>
          <p:cNvSpPr/>
          <p:nvPr/>
        </p:nvSpPr>
        <p:spPr>
          <a:xfrm>
            <a:off x="4363920" y="991440"/>
            <a:ext cx="1661400" cy="2714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DejaVu Sans"/>
              <a:ea typeface="DejaVu Sans"/>
            </a:endParaRPr>
          </a:p>
        </p:txBody>
      </p:sp>
      <p:sp>
        <p:nvSpPr>
          <p:cNvPr id="80" name=""/>
          <p:cNvSpPr/>
          <p:nvPr/>
        </p:nvSpPr>
        <p:spPr>
          <a:xfrm>
            <a:off x="549360" y="-9612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Cantarell"/>
                <a:ea typeface="DejaVu Sans"/>
              </a:rPr>
              <a:t>Линейная??</a:t>
            </a:r>
            <a:endParaRPr b="0" lang="en-US" sz="45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2250</TotalTime>
  <Application>LibreOffice/7.6.4.1$Linux_X86_64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2023-11-18T15:39:39Z</dcterms:created>
  <dc:creator/>
  <dc:description/>
  <dc:language>en-US</dc:language>
  <cp:lastModifiedBy/>
  <dcterms:modified xsi:type="dcterms:W3CDTF">2024-02-22T11:02:52Z</dcterms:modified>
  <cp:revision>76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