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85" r:id="rId4"/>
    <p:sldId id="282" r:id="rId5"/>
    <p:sldId id="283" r:id="rId6"/>
    <p:sldId id="257" r:id="rId7"/>
    <p:sldId id="262" r:id="rId8"/>
    <p:sldId id="284" r:id="rId9"/>
    <p:sldId id="263" r:id="rId10"/>
    <p:sldId id="291" r:id="rId11"/>
    <p:sldId id="295" r:id="rId12"/>
    <p:sldId id="296" r:id="rId13"/>
    <p:sldId id="288" r:id="rId14"/>
    <p:sldId id="292" r:id="rId15"/>
    <p:sldId id="297" r:id="rId16"/>
    <p:sldId id="289" r:id="rId17"/>
    <p:sldId id="294" r:id="rId18"/>
    <p:sldId id="298" r:id="rId19"/>
    <p:sldId id="293" r:id="rId20"/>
    <p:sldId id="290" r:id="rId21"/>
    <p:sldId id="300" r:id="rId22"/>
    <p:sldId id="299" r:id="rId23"/>
    <p:sldId id="302" r:id="rId24"/>
    <p:sldId id="30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4B"/>
    <a:srgbClr val="F0F0F0"/>
    <a:srgbClr val="FFC3C9"/>
    <a:srgbClr val="FF4154"/>
    <a:srgbClr val="282B45"/>
    <a:srgbClr val="FF7482"/>
    <a:srgbClr val="FF4144"/>
    <a:srgbClr val="FF9EA7"/>
    <a:srgbClr val="FFB7BE"/>
    <a:srgbClr val="FF5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0736" autoAdjust="0"/>
  </p:normalViewPr>
  <p:slideViewPr>
    <p:cSldViewPr snapToGrid="0">
      <p:cViewPr varScale="1">
        <p:scale>
          <a:sx n="114" d="100"/>
          <a:sy n="114" d="100"/>
        </p:scale>
        <p:origin x="2388" y="8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3D84-0AC1-409E-A5A4-64AEBAC26CC0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A3EAF-E64A-43BF-9980-9CF5F30B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 everyone and welcome to my next tutorial! In this series, I’ll be covering React Query, the best data fetching library I’ve used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64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https://tanstack.com/query/latest/docs/react/guides/queries</a:t>
            </a:r>
          </a:p>
          <a:p>
            <a:endParaRPr lang="en-CA" b="1" i="0" dirty="0"/>
          </a:p>
          <a:p>
            <a:r>
              <a:rPr lang="en-CA" b="0" i="0" dirty="0"/>
              <a:t>The definition found from the official docs is the following^</a:t>
            </a:r>
          </a:p>
          <a:p>
            <a:endParaRPr lang="en-CA" b="1" i="0" dirty="0"/>
          </a:p>
          <a:p>
            <a:r>
              <a:rPr lang="en-CA" b="0" i="0" dirty="0"/>
              <a:t>In simple terms, what this means is: a query can be used to fetch data from a server. A simple example would be making a GET request to retrieve a list of </a:t>
            </a:r>
            <a:r>
              <a:rPr lang="en-CA" b="0" i="0" dirty="0" err="1"/>
              <a:t>todo</a:t>
            </a:r>
            <a:r>
              <a:rPr lang="en-CA" b="0" i="0" dirty="0"/>
              <a:t>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14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To subscribe to a query in your React components, all you need to do is call the </a:t>
            </a:r>
            <a:r>
              <a:rPr lang="en-US" b="1" dirty="0" err="1"/>
              <a:t>useQuery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hook.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You’ll see here that we provide the hook with 2 things: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 unique key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 function to retrieve the data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 </a:t>
            </a:r>
            <a:r>
              <a:rPr lang="en-US" b="1" i="0" dirty="0">
                <a:effectLst/>
                <a:latin typeface="+mj-lt"/>
              </a:rPr>
              <a:t>unique key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 you provide is very important, because it is used internally for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+mj-lt"/>
              </a:rPr>
              <a:t>refetching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, caching, and sharing your queries throughout your application.</a:t>
            </a:r>
            <a:endParaRPr lang="en-CA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7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Let’s expand this example to see how it can be used in a React component.</a:t>
            </a:r>
          </a:p>
          <a:p>
            <a:endParaRPr lang="en-CA" b="1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important to note here is that React Query keeps track of </a:t>
            </a:r>
            <a:r>
              <a:rPr lang="en-US" b="1" dirty="0"/>
              <a:t>loading</a:t>
            </a:r>
            <a:r>
              <a:rPr lang="en-US" dirty="0"/>
              <a:t> and </a:t>
            </a:r>
            <a:r>
              <a:rPr lang="en-US" b="1" dirty="0"/>
              <a:t>error</a:t>
            </a:r>
            <a:r>
              <a:rPr lang="en-US" dirty="0"/>
              <a:t> states for us! (So, we can easily render a loading message or error message).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query is in a success state, the 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data is available from the </a:t>
            </a:r>
            <a:r>
              <a:rPr lang="en-US" dirty="0"/>
              <a:t>data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property.</a:t>
            </a:r>
            <a:endParaRPr lang="en-US" dirty="0"/>
          </a:p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Next up let’s talk about mutations. </a:t>
            </a: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82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/>
              <a:t>https://tanstack.com/query/latest/docs/react/guides/mutations</a:t>
            </a:r>
          </a:p>
          <a:p>
            <a:endParaRPr lang="en-CA" b="1" i="0" dirty="0"/>
          </a:p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4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Let’s see how this works in a React application. First, we call the </a:t>
            </a:r>
            <a:r>
              <a:rPr lang="en-CA" b="1" i="0" dirty="0" err="1"/>
              <a:t>useMutation</a:t>
            </a:r>
            <a:r>
              <a:rPr lang="en-CA" b="0" i="0" dirty="0"/>
              <a:t> hook, and pass in a function.</a:t>
            </a:r>
          </a:p>
          <a:p>
            <a:endParaRPr lang="en-CA" b="0" i="0" dirty="0"/>
          </a:p>
          <a:p>
            <a:r>
              <a:rPr lang="en-CA" b="0" i="0" dirty="0"/>
              <a:t>In this specific example we pass a function to create a new </a:t>
            </a:r>
            <a:r>
              <a:rPr lang="en-CA" b="0" i="0" dirty="0" err="1"/>
              <a:t>todo</a:t>
            </a:r>
            <a:r>
              <a:rPr lang="en-CA" b="0" i="0" dirty="0"/>
              <a:t> item.</a:t>
            </a:r>
          </a:p>
          <a:p>
            <a:endParaRPr lang="en-CA" b="0" i="0" dirty="0"/>
          </a:p>
          <a:p>
            <a:r>
              <a:rPr lang="en-CA" b="0" i="0" dirty="0"/>
              <a:t>And then we call the </a:t>
            </a:r>
            <a:r>
              <a:rPr lang="en-CA" b="1" i="0" dirty="0"/>
              <a:t>mutate</a:t>
            </a:r>
            <a:r>
              <a:rPr lang="en-CA" b="0" i="0" dirty="0"/>
              <a:t> function in the </a:t>
            </a:r>
            <a:r>
              <a:rPr lang="en-CA" b="1" i="0" dirty="0" err="1"/>
              <a:t>onClick</a:t>
            </a:r>
            <a:r>
              <a:rPr lang="en-CA" b="0" i="0" dirty="0"/>
              <a:t> handler of the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00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third core concept to discuss is query invalidation.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81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The official docs outline query invalidation as the following^</a:t>
            </a:r>
          </a:p>
          <a:p>
            <a:endParaRPr lang="en-CA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/>
              <a:t>So a simple example is that when we create a new </a:t>
            </a:r>
            <a:r>
              <a:rPr lang="en-CA" b="0" i="0" dirty="0" err="1"/>
              <a:t>todo</a:t>
            </a:r>
            <a:r>
              <a:rPr lang="en-CA" b="0" i="0" dirty="0"/>
              <a:t> item, our </a:t>
            </a:r>
            <a:r>
              <a:rPr lang="en-CA" b="0" i="0" dirty="0" err="1"/>
              <a:t>todos</a:t>
            </a:r>
            <a:r>
              <a:rPr lang="en-CA" b="0" i="0" dirty="0"/>
              <a:t> query is now invalid because we have mutated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36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For that purpose, React Query has an </a:t>
            </a:r>
            <a:r>
              <a:rPr lang="en-US" b="1" dirty="0" err="1"/>
              <a:t>invalidateQueries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 method that lets you mark queries as stale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ui-sans-serif"/>
              </a:rPr>
              <a:t>refetch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 them too!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 side note worth mentioning is that </a:t>
            </a:r>
            <a:r>
              <a:rPr lang="en-CA" dirty="0"/>
              <a:t>React Query supports “partial matching” (</a:t>
            </a:r>
            <a:r>
              <a:rPr lang="en-US" dirty="0"/>
              <a:t>you can match multiple queries by their prefix, or get really specific and match an exact query). </a:t>
            </a:r>
            <a:endParaRPr lang="en-CA" dirty="0"/>
          </a:p>
          <a:p>
            <a:endParaRPr lang="en-CA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6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covered the key concepts, I want to go through some terminology in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2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Before we go through how React Query works, it’s important to discuss what problems React Query solves.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94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Up to now I’ve been using the terms </a:t>
            </a:r>
            <a:r>
              <a:rPr lang="en-CA" b="1" i="0" dirty="0"/>
              <a:t>caching</a:t>
            </a:r>
            <a:r>
              <a:rPr lang="en-CA" b="0" i="0" dirty="0"/>
              <a:t> and </a:t>
            </a:r>
            <a:r>
              <a:rPr lang="en-CA" b="1" i="0" dirty="0"/>
              <a:t>stale</a:t>
            </a:r>
            <a:r>
              <a:rPr lang="en-CA" b="0" i="0" dirty="0"/>
              <a:t> quite a bit, and you might be confused about what this all means. Let’s clarify these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94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/>
              <a:t>I want to remind you of something we touched upon earlier: React Query manages caching for you based on query keys.</a:t>
            </a:r>
          </a:p>
          <a:p>
            <a:endParaRPr lang="en-CA" b="0" i="0" dirty="0"/>
          </a:p>
          <a:p>
            <a:r>
              <a:rPr lang="en-CA" b="0" i="0" dirty="0"/>
              <a:t>This is used to uniquely identify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787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27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Let’s elaborate on those “conditions”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In greater detail,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So we can see that React Query handles a lot of </a:t>
            </a:r>
            <a:r>
              <a:rPr lang="en-US" b="0" i="0" dirty="0" err="1"/>
              <a:t>refetching</a:t>
            </a:r>
            <a:r>
              <a:rPr lang="en-US" b="0" i="0" dirty="0"/>
              <a:t> logic for us!</a:t>
            </a:r>
            <a:endParaRPr lang="en-CA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01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C3C9"/>
                </a:highlight>
              </a:rPr>
              <a:t>CacheTime</a:t>
            </a:r>
            <a:r>
              <a:rPr lang="en-US" dirty="0">
                <a:highlight>
                  <a:srgbClr val="FFC3C9"/>
                </a:highlight>
              </a:rPr>
              <a:t>, on the other hand, is t</a:t>
            </a:r>
            <a:r>
              <a:rPr lang="en-US" dirty="0"/>
              <a:t>he duration until inactive queries will be </a:t>
            </a:r>
            <a:r>
              <a:rPr lang="en-US" i="1" dirty="0"/>
              <a:t>completely</a:t>
            </a:r>
            <a:r>
              <a:rPr lang="en-US" dirty="0"/>
              <a:t> removed from the cache.</a:t>
            </a:r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41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went through a whole bunch of theory, let’s actually practice by actually building an application that uses </a:t>
            </a:r>
            <a:r>
              <a:rPr lang="en-CA" b="1" dirty="0"/>
              <a:t>React Query!</a:t>
            </a:r>
          </a:p>
          <a:p>
            <a:endParaRPr lang="en-CA" b="1" dirty="0"/>
          </a:p>
          <a:p>
            <a:r>
              <a:rPr lang="en-CA" b="1" dirty="0"/>
              <a:t>If that interests you, stay tuned for the next video!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99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discuss a common scenario.</a:t>
            </a:r>
          </a:p>
          <a:p>
            <a:endParaRPr lang="en-CA" dirty="0"/>
          </a:p>
          <a:p>
            <a:r>
              <a:rPr lang="en-CA" dirty="0"/>
              <a:t>If you’re building a React application, at some point or another you’ll need to communicate with a backend server. You’ll likely want to be fetching data, as well as updating some form of data. </a:t>
            </a:r>
          </a:p>
          <a:p>
            <a:endParaRPr lang="en-CA" dirty="0"/>
          </a:p>
          <a:p>
            <a:r>
              <a:rPr lang="en-CA" dirty="0"/>
              <a:t>As an example, take a simple </a:t>
            </a:r>
            <a:r>
              <a:rPr lang="en-CA" dirty="0" err="1"/>
              <a:t>todo</a:t>
            </a:r>
            <a:r>
              <a:rPr lang="en-CA" dirty="0"/>
              <a:t> application, where you can fetch a list of </a:t>
            </a:r>
            <a:r>
              <a:rPr lang="en-CA" dirty="0" err="1"/>
              <a:t>todos</a:t>
            </a:r>
            <a:r>
              <a:rPr lang="en-CA" dirty="0"/>
              <a:t>, create a new </a:t>
            </a:r>
            <a:r>
              <a:rPr lang="en-CA" dirty="0" err="1"/>
              <a:t>todo</a:t>
            </a:r>
            <a:r>
              <a:rPr lang="en-CA" dirty="0"/>
              <a:t> item, and complete a new </a:t>
            </a:r>
            <a:r>
              <a:rPr lang="en-CA" dirty="0" err="1"/>
              <a:t>todo</a:t>
            </a:r>
            <a:r>
              <a:rPr lang="en-CA" dirty="0"/>
              <a:t> item. All of this is server state, because the source of truth is our backend database, not the frontend React client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84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Even though React is a very flexible framework, it does not have an opinionated way of fetching data. You might start brainstorming and think of approaches such as useEffect, useState, and other hooks from React.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Now this would be a valid approach! But in a larger application, things can get complicated quite fast!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58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complicate this even further and ask ourselves some more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73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React Query can help us. As described by the official documentation,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now that we have an understanding of the problems React Query aims to solve, let’s go through some of the core concepts of the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93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 have a good grasp of React Query, there are 3 core concepts you’ll need to understand: queries, mutations, and query invalidation.</a:t>
            </a:r>
            <a:r>
              <a:rPr lang="en-CA" b="1" i="0" dirty="0"/>
              <a:t> </a:t>
            </a:r>
            <a:r>
              <a:rPr lang="en-CA" b="0" i="0" dirty="0"/>
              <a:t>Let’s go through each one.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4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 we can discuss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3EAF-E64A-43BF-9980-9CF5F30B39B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5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E5C-9028-091F-4E03-DEE93DC7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174-0B3C-C957-B245-04198313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0A65-C185-DCCA-2575-45BDB51B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427A-A9F5-8EC2-F5E9-86884A1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46A2-1180-0A07-FEDC-0ECC765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1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D2C-B584-C170-FB20-1FB8D8A4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070A-473B-84CB-A050-61C02A9F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BB3-896E-DDC9-5DAB-E419B709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D695-01B7-4262-3924-BE176EDB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B75B-AEE9-2B33-8D91-F0CCC579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0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DE78-3E95-85EA-7F45-6EAF683D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56B9-86DA-2D84-E15B-0DEC308A9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1DA3-A1E8-07DE-1144-932B734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805E-4686-B5E1-27FC-1196DA8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2B3E-9044-4E29-7243-4296D96D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2876-D42E-0DE8-3793-00130639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2C1D-8D02-8251-6311-9881C4E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264-E46B-69F4-73C9-1E6D2C88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9ADC-7A41-3BF0-3324-1DBF5D7F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98E1-C38A-037D-CD89-ED8F5A7C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2CE9-7E60-B46E-DAC2-4ABF622A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415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B92-D956-0A0C-E06B-39C8DC13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415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7681-8060-BE5E-D9AD-C81033B4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3138-C10B-955B-67C1-E0F39F5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0CB6-70AD-E747-0F58-300AB380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72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7916-E703-63F2-0C74-A78FFC3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C737-7ABF-CEAB-FCC9-771FD855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E26F5-E4BA-C5C9-E810-0E000C5E1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3CCB-FC85-8DE4-7F4F-8E47E5D3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F4BF-95E4-302D-1C3D-B809EDD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BF0C-B22B-2A61-0ADE-9668408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1B4-0523-E192-BE85-C6D1FF3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7B04-FB9A-68F8-7DDA-A27229DE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D293E-8E61-DE98-2A0B-9CDA738B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5111-54B0-9675-45B5-46A9A2800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42FD-8AB4-587C-39FC-1CCAD3C2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09207-8F57-CEE1-9213-EA76B813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3FFD5-CA49-7EBA-4CE6-9579B043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96494-F4B3-5859-266D-F59A50A1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07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90F-E485-2523-CE73-4944727F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9798-21F6-D29D-94D6-02032959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F48C6-0DE0-E57E-42AA-A0E85B5A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7E55-CE70-89E9-D910-4E80EF0B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3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BDBCA-1EB6-94DE-AF46-B2BBFCCD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AE99-AFC5-1BFB-8F3F-9F233E84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1B0D0-5CD3-A847-3694-D500BB88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8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4625-5377-70E4-6F13-89460857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C556-BB50-57EC-2B34-37A54BF7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30BA-6B13-F0E8-32B7-5DF78EC0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EC5E-0D06-9C75-87E6-F53F7CB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58C7-04A7-E0B1-7705-43466DE5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1ADC6-B6EA-969C-7E48-4B01F8C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5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3BA3-2BB3-CCEB-36C4-FC81AF94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DFFAC-8A0D-0E77-4CAC-059A94226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CAB7-3EE4-9CDD-7D12-F0853657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5EA5-20BA-AD6E-BC68-6134B352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9D46-9A64-E499-024D-27E4189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E460-6C4F-5184-5BC6-659DBB6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0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80F81-497F-846E-D5E2-52461D3B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F744-28F8-B1CD-1779-6E6B41AB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35B9-2AEC-B3C7-D05F-7C8D98C8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01F5-7044-4460-A129-106A20178FD2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7CE0-AFF6-7756-772B-20CD93CB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DFFA-4A29-57F9-140A-1577322F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A742-9F98-4F90-86AD-AB9AFAC9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51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28804700-4DBB-2E64-8C2F-797E7C34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query is a declarative dependency on an asynchronous source of data that is tied to a </a:t>
            </a:r>
            <a:r>
              <a:rPr lang="en-US" b="1" dirty="0"/>
              <a:t>unique key</a:t>
            </a:r>
            <a:r>
              <a:rPr lang="en-US" dirty="0"/>
              <a:t>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E722737-CB78-711F-5B5A-7FD1C8E63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DD886-30BC-FB75-171B-5AF5EAD78753}"/>
              </a:ext>
            </a:extLst>
          </p:cNvPr>
          <p:cNvSpPr txBox="1"/>
          <p:nvPr/>
        </p:nvSpPr>
        <p:spPr>
          <a:xfrm>
            <a:off x="1184352" y="5062659"/>
            <a:ext cx="98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🔑</a:t>
            </a:r>
            <a:r>
              <a:rPr lang="en-US" b="1" i="0" dirty="0">
                <a:effectLst/>
                <a:latin typeface="+mj-lt"/>
              </a:rPr>
              <a:t>unique key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 you provide is used internally for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+mj-lt"/>
              </a:rPr>
              <a:t>refetching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, caching, and sharing your queries throughout your application.</a:t>
            </a:r>
            <a:endParaRPr lang="en-CA" dirty="0">
              <a:latin typeface="+mj-lt"/>
            </a:endParaRP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347C5F6C-C4A7-4AF8-4164-BA4BB436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10D6196-5C5C-1BD6-F84F-F4646FA9B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148"/>
            <a:ext cx="10515600" cy="3690170"/>
          </a:xfrm>
        </p:spPr>
      </p:pic>
    </p:spTree>
    <p:extLst>
      <p:ext uri="{BB962C8B-B14F-4D97-AF65-F5344CB8AC3E}">
        <p14:creationId xmlns:p14="http://schemas.microsoft.com/office/powerpoint/2010/main" val="402605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🔍 Queries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ADB4E-3565-59C1-85E0-8504521F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384" t="7840" r="7850" b="8212"/>
          <a:stretch/>
        </p:blipFill>
        <p:spPr>
          <a:xfrm>
            <a:off x="5822264" y="698500"/>
            <a:ext cx="6217336" cy="58451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AD2EEA-16B4-5C27-4DBA-9A2D2838D276}"/>
              </a:ext>
            </a:extLst>
          </p:cNvPr>
          <p:cNvSpPr txBox="1"/>
          <p:nvPr/>
        </p:nvSpPr>
        <p:spPr>
          <a:xfrm>
            <a:off x="716864" y="2012950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Query keeps track of </a:t>
            </a:r>
            <a:r>
              <a:rPr lang="en-US" b="1" dirty="0"/>
              <a:t>loading</a:t>
            </a:r>
            <a:r>
              <a:rPr lang="en-US" dirty="0"/>
              <a:t> and </a:t>
            </a:r>
            <a:r>
              <a:rPr lang="en-US" b="1" dirty="0"/>
              <a:t>error</a:t>
            </a:r>
            <a:r>
              <a:rPr lang="en-US" dirty="0"/>
              <a:t> states for us!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022A2CA-9DCE-9ABB-359D-86DC9FBF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78441"/>
              </p:ext>
            </p:extLst>
          </p:nvPr>
        </p:nvGraphicFramePr>
        <p:xfrm>
          <a:off x="317499" y="3314800"/>
          <a:ext cx="5368193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5212">
                  <a:extLst>
                    <a:ext uri="{9D8B030D-6E8A-4147-A177-3AD203B41FA5}">
                      <a16:colId xmlns:a16="http://schemas.microsoft.com/office/drawing/2014/main" val="2525946465"/>
                    </a:ext>
                  </a:extLst>
                </a:gridCol>
                <a:gridCol w="2852981">
                  <a:extLst>
                    <a:ext uri="{9D8B030D-6E8A-4147-A177-3AD203B41FA5}">
                      <a16:colId xmlns:a16="http://schemas.microsoft.com/office/drawing/2014/main" val="21075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</a:rPr>
                        <a:t>status === `loading`</a:t>
                      </a:r>
                      <a:endParaRPr lang="en-CA" sz="1400" b="0" i="0" kern="1200" dirty="0">
                        <a:solidFill>
                          <a:srgbClr val="282B4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query has no data yet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8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 === `error`</a:t>
                      </a:r>
                      <a:endParaRPr lang="en-CA" sz="1400" b="0" kern="1200" dirty="0">
                        <a:solidFill>
                          <a:srgbClr val="282B4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282B45"/>
                          </a:solidFill>
                          <a:effectLst/>
                          <a:latin typeface="+mj-lt"/>
                        </a:rPr>
                        <a:t>The query encountered an error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22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 === `success`</a:t>
                      </a:r>
                      <a:endParaRPr lang="en-US" sz="1400" b="0" kern="1200" dirty="0">
                        <a:solidFill>
                          <a:srgbClr val="282B4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282B4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query was successful, and data is available</a:t>
                      </a:r>
                      <a:endParaRPr lang="en-CA" sz="1400" dirty="0">
                        <a:solidFill>
                          <a:srgbClr val="282B45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115925"/>
                  </a:ext>
                </a:extLst>
              </a:tr>
            </a:tbl>
          </a:graphicData>
        </a:graphic>
      </p:graphicFrame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4745D4-B080-ED87-50B3-7665C37C8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A9C2FE4-854C-198E-12D4-617668B5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🔨 Mutations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“Unlike queries, mutations are typically used to create/update/delete data or perform server side-effects.”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F051BE76-6E2D-C152-032F-FBA97446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🔨 Mutations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08FF3-57C7-A0C2-0E08-D8549DC4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505" b="5725"/>
          <a:stretch/>
        </p:blipFill>
        <p:spPr>
          <a:xfrm>
            <a:off x="5481618" y="539262"/>
            <a:ext cx="6710382" cy="6140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08AEB-CF50-66CE-99C2-E7977A7691E2}"/>
              </a:ext>
            </a:extLst>
          </p:cNvPr>
          <p:cNvSpPr txBox="1"/>
          <p:nvPr/>
        </p:nvSpPr>
        <p:spPr>
          <a:xfrm>
            <a:off x="738443" y="4428466"/>
            <a:ext cx="508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 `mutate` in event handler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6CC4A-258F-FFF1-23BE-979E4C80BAD4}"/>
              </a:ext>
            </a:extLst>
          </p:cNvPr>
          <p:cNvSpPr txBox="1"/>
          <p:nvPr/>
        </p:nvSpPr>
        <p:spPr>
          <a:xfrm>
            <a:off x="805032" y="1495493"/>
            <a:ext cx="49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Specify `</a:t>
            </a:r>
            <a:r>
              <a:rPr lang="en-US" dirty="0" err="1"/>
              <a:t>mutationFn</a:t>
            </a:r>
            <a:r>
              <a:rPr lang="en-US" dirty="0"/>
              <a:t>`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5AE40-0AEF-E2F5-11FC-694C9A408664}"/>
              </a:ext>
            </a:extLst>
          </p:cNvPr>
          <p:cNvSpPr txBox="1"/>
          <p:nvPr/>
        </p:nvSpPr>
        <p:spPr>
          <a:xfrm>
            <a:off x="6321214" y="4269891"/>
            <a:ext cx="715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👉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A8AEA-532D-0FB5-13C7-B194D100A564}"/>
              </a:ext>
            </a:extLst>
          </p:cNvPr>
          <p:cNvSpPr txBox="1"/>
          <p:nvPr/>
        </p:nvSpPr>
        <p:spPr>
          <a:xfrm>
            <a:off x="5670974" y="1279599"/>
            <a:ext cx="715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👉</a:t>
            </a:r>
            <a:endParaRPr lang="en-CA" dirty="0"/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E782AE5-7D92-029C-98CF-109D3AD4F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Query Invalidation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4F7CDE3-8697-E80D-BA99-72162F2DE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🕵️ Query Invalidation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“Usually when a mutation in your app succeeds, it's VERY likely that there are related queries in your application that need to be invalidated and possibly </a:t>
            </a:r>
            <a:r>
              <a:rPr lang="en-US" dirty="0" err="1"/>
              <a:t>refetched</a:t>
            </a:r>
            <a:r>
              <a:rPr lang="en-US" dirty="0"/>
              <a:t> to account for the new changes from your mutation.”</a:t>
            </a: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4DF5898-86F5-5353-3A15-4371525D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🕵️ Query Invalidation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548AC-4A71-4591-198B-487F350F0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388" b="11156"/>
          <a:stretch/>
        </p:blipFill>
        <p:spPr>
          <a:xfrm>
            <a:off x="1022951" y="1887415"/>
            <a:ext cx="10146098" cy="3370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E50D6-6CF5-552C-7D64-62233CF10BD1}"/>
              </a:ext>
            </a:extLst>
          </p:cNvPr>
          <p:cNvSpPr txBox="1"/>
          <p:nvPr/>
        </p:nvSpPr>
        <p:spPr>
          <a:xfrm>
            <a:off x="910060" y="5304692"/>
            <a:ext cx="103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React Query supports “partial matching” (</a:t>
            </a:r>
            <a:r>
              <a:rPr lang="en-US" dirty="0"/>
              <a:t>you can match multiple queries by their prefix, or get really specific and match an exact query). </a:t>
            </a:r>
            <a:endParaRPr lang="en-CA" dirty="0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F331C24-92BA-EF27-95C4-A60B6D787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4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Important Defaults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StaleTime</a:t>
            </a:r>
            <a:r>
              <a:rPr lang="en-CA" dirty="0"/>
              <a:t> and </a:t>
            </a:r>
            <a:r>
              <a:rPr lang="en-CA" dirty="0" err="1"/>
              <a:t>CacheTime</a:t>
            </a:r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DB2E0C8-04CF-B738-EB3F-4CC9FBA8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1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React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5885AD7F-30E9-22D4-728D-F3331EB36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Caching? 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Stale??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What???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10C7B52-DEDA-76E5-9F54-F9046C7E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BBF8B-8A63-BA5D-102D-BC827ACA2FCA}"/>
              </a:ext>
            </a:extLst>
          </p:cNvPr>
          <p:cNvSpPr txBox="1"/>
          <p:nvPr/>
        </p:nvSpPr>
        <p:spPr>
          <a:xfrm>
            <a:off x="576736" y="4916221"/>
            <a:ext cx="11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its core, React Query manages query </a:t>
            </a:r>
            <a:r>
              <a:rPr lang="en-US" b="1" dirty="0"/>
              <a:t>caching</a:t>
            </a:r>
            <a:r>
              <a:rPr lang="en-US" dirty="0"/>
              <a:t> for you based on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🔑</a:t>
            </a:r>
            <a:r>
              <a:rPr lang="en-US" dirty="0"/>
              <a:t>query keys.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A8344F-C2BA-030D-E4EC-B6184B6D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16" t="18343" r="8400" b="18345"/>
          <a:stretch/>
        </p:blipFill>
        <p:spPr>
          <a:xfrm>
            <a:off x="2113080" y="2051538"/>
            <a:ext cx="7965831" cy="2754923"/>
          </a:xfr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48DDF294-399C-FAB7-C11C-33DCD44F3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ighlight>
                  <a:srgbClr val="FFC3C9"/>
                </a:highlight>
              </a:rPr>
              <a:t>StaleTime</a:t>
            </a:r>
            <a:r>
              <a:rPr lang="en-US" dirty="0"/>
              <a:t>: The duration until a query transitions from 👶</a:t>
            </a:r>
            <a:r>
              <a:rPr lang="en-US" b="1" dirty="0"/>
              <a:t>fresh</a:t>
            </a:r>
            <a:r>
              <a:rPr lang="en-US" dirty="0"/>
              <a:t> to 👴</a:t>
            </a:r>
            <a:r>
              <a:rPr lang="en-US" b="1" dirty="0"/>
              <a:t>stale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👶</a:t>
            </a:r>
            <a:r>
              <a:rPr lang="en-US" b="1" dirty="0"/>
              <a:t>fresh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 long as the query is </a:t>
            </a:r>
            <a:r>
              <a:rPr lang="en-US" b="1" dirty="0"/>
              <a:t>fresh</a:t>
            </a:r>
            <a:r>
              <a:rPr lang="en-US" dirty="0"/>
              <a:t>, data will always be read from the cache only - no network request will happen!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👴stale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the query is </a:t>
            </a:r>
            <a:r>
              <a:rPr lang="en-US" b="1" dirty="0"/>
              <a:t>stale</a:t>
            </a:r>
            <a:r>
              <a:rPr lang="en-US" dirty="0"/>
              <a:t> (which by default is </a:t>
            </a:r>
            <a:r>
              <a:rPr lang="en-US" u="sng" dirty="0"/>
              <a:t>instantly</a:t>
            </a:r>
            <a:r>
              <a:rPr lang="en-US" dirty="0"/>
              <a:t>), you will still get data from the cache, but a background </a:t>
            </a:r>
            <a:r>
              <a:rPr lang="en-US" dirty="0" err="1"/>
              <a:t>refetch</a:t>
            </a:r>
            <a:r>
              <a:rPr lang="en-US" dirty="0"/>
              <a:t> can happen under certain conditions.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31A0942-E624-B8E9-B7C7-F0D9695E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Stale queries are </a:t>
            </a:r>
            <a:r>
              <a:rPr lang="en-US" dirty="0" err="1"/>
              <a:t>refetched</a:t>
            </a:r>
            <a:r>
              <a:rPr lang="en-US" dirty="0"/>
              <a:t> automatically in the background when: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instances of the query 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window is refocused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network is reconnected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query is optionally configured with a </a:t>
            </a:r>
            <a:r>
              <a:rPr lang="en-US" dirty="0" err="1"/>
              <a:t>refetch</a:t>
            </a:r>
            <a:r>
              <a:rPr lang="en-US" dirty="0"/>
              <a:t> interval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D741554-A0DD-9D7F-B782-92C163D1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👨‍🏫 Important Defaults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ighlight>
                  <a:srgbClr val="FFC3C9"/>
                </a:highlight>
              </a:rPr>
              <a:t>CacheTime</a:t>
            </a:r>
            <a:r>
              <a:rPr lang="en-US" dirty="0"/>
              <a:t>: The duration until inactive queries will be removed from the cache.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defaults to 5 minutes. Queries transition to the inactive state as soon as there are no observers registered, so when all components which use that query have unmounted.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1316048-98DF-85A3-E7D1-D2B5E6A9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Let’s Practice!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By Building a “To Do” App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DA464F0-28F2-0EE3-4015-F4E57032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🤔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We want to build a React application that fetches &amp; updates data from a server.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😢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But…React does not have an opinionated way of fetching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What about </a:t>
            </a:r>
            <a:r>
              <a:rPr lang="en-CA" dirty="0">
                <a:highlight>
                  <a:srgbClr val="FFC3C9"/>
                </a:highlight>
              </a:rPr>
              <a:t>useEffect</a:t>
            </a:r>
            <a:r>
              <a:rPr lang="en-CA" dirty="0"/>
              <a:t>, </a:t>
            </a:r>
            <a:r>
              <a:rPr lang="en-CA" dirty="0" err="1">
                <a:highlight>
                  <a:srgbClr val="FFC3C9"/>
                </a:highlight>
              </a:rPr>
              <a:t>useState</a:t>
            </a:r>
            <a:r>
              <a:rPr lang="en-CA" dirty="0"/>
              <a:t>,…?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i="1" dirty="0"/>
              <a:t>In a larger application, things can get complicated quite fast!</a:t>
            </a:r>
            <a:endParaRPr lang="en-US" i="1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😭 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ask ourselves some more questions.</a:t>
            </a:r>
            <a:endParaRPr lang="en-CA" dirty="0"/>
          </a:p>
          <a:p>
            <a:r>
              <a:rPr lang="en-US" dirty="0"/>
              <a:t>Separation between “client” and “server” state?</a:t>
            </a:r>
          </a:p>
          <a:p>
            <a:r>
              <a:rPr lang="en-US" dirty="0"/>
              <a:t>Caching?</a:t>
            </a:r>
          </a:p>
          <a:p>
            <a:r>
              <a:rPr lang="en-US" dirty="0"/>
              <a:t>Updating “out of date” data in the background?</a:t>
            </a:r>
          </a:p>
          <a:p>
            <a:r>
              <a:rPr lang="en-US" dirty="0"/>
              <a:t>Knowing when data is “out of date”?</a:t>
            </a:r>
          </a:p>
          <a:p>
            <a:r>
              <a:rPr lang="en-US" dirty="0"/>
              <a:t>Managing memory and garbage collection of server state?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so 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936-105B-0133-B33B-07F02B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😄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BE1B-E02F-4D46-5AD7-BCCFC742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“React Query makes </a:t>
            </a:r>
            <a:r>
              <a:rPr lang="en-US" b="1" dirty="0"/>
              <a:t>fetching, caching, synchronizing and updating server state</a:t>
            </a:r>
            <a:r>
              <a:rPr lang="en-US" dirty="0"/>
              <a:t> in your web applications a breeze.”</a:t>
            </a: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6A4F31B-306C-D8AB-7CA8-9ECFE0F6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Queries, Mutations, and Query Invalidation</a:t>
            </a:r>
            <a:endParaRPr lang="en-CA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542ACA4-8BAE-513D-15FB-D13A5DF0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8C8-8C95-6937-6E26-D031098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2A65-52D3-DE97-EE98-BABD1A44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1. 🔍 Queries 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2. 🔨 Mutations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3. 🕵️ Query Invalidation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071512B-79DA-1605-B341-DC5061E0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6AB-37FD-2F3E-B70C-4996B31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n>
                  <a:solidFill>
                    <a:srgbClr val="002C4B"/>
                  </a:solidFill>
                </a:ln>
              </a:rPr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B0A3-56C1-88E6-0924-DAD4EBA1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64493F0-676E-E93D-B332-3A8E60EE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50" y="5902443"/>
            <a:ext cx="919997" cy="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FFFFFF"/>
      </a:dk1>
      <a:lt1>
        <a:srgbClr val="282B45"/>
      </a:lt1>
      <a:dk2>
        <a:srgbClr val="FFFFFF"/>
      </a:dk2>
      <a:lt2>
        <a:srgbClr val="282B45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Space Mono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1458</Words>
  <Application>Microsoft Office PowerPoint</Application>
  <PresentationFormat>Widescreen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Space Mono</vt:lpstr>
      <vt:lpstr>Space Mono</vt:lpstr>
      <vt:lpstr>ui-sans-serif</vt:lpstr>
      <vt:lpstr>Wingdings</vt:lpstr>
      <vt:lpstr>Office Theme</vt:lpstr>
      <vt:lpstr>PowerPoint Presentation</vt:lpstr>
      <vt:lpstr>React Query</vt:lpstr>
      <vt:lpstr>🤔 Scenario</vt:lpstr>
      <vt:lpstr>😢 The Problem</vt:lpstr>
      <vt:lpstr>😭 More Problems</vt:lpstr>
      <vt:lpstr>😄 The Solution</vt:lpstr>
      <vt:lpstr>Core Concepts</vt:lpstr>
      <vt:lpstr>Core Concepts</vt:lpstr>
      <vt:lpstr>Queries</vt:lpstr>
      <vt:lpstr>🔍 Queries</vt:lpstr>
      <vt:lpstr>🔍 Queries</vt:lpstr>
      <vt:lpstr>🔍 Queries</vt:lpstr>
      <vt:lpstr>Mutations</vt:lpstr>
      <vt:lpstr>🔨 Mutations</vt:lpstr>
      <vt:lpstr>🔨 Mutations</vt:lpstr>
      <vt:lpstr>Query Invalidation</vt:lpstr>
      <vt:lpstr>🕵️ Query Invalidation</vt:lpstr>
      <vt:lpstr>🕵️ Query Invalidation</vt:lpstr>
      <vt:lpstr>Important Defaults</vt:lpstr>
      <vt:lpstr>👨‍🏫 Important Defaults</vt:lpstr>
      <vt:lpstr>👨‍🏫 Important Defaults</vt:lpstr>
      <vt:lpstr>👨‍🏫 Important Defaults</vt:lpstr>
      <vt:lpstr>👨‍🏫 Important Defaults</vt:lpstr>
      <vt:lpstr>👨‍🏫 Important Defaults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dc:creator>Domenic Labbate</dc:creator>
  <cp:lastModifiedBy>Domenic Labbate</cp:lastModifiedBy>
  <cp:revision>83</cp:revision>
  <dcterms:created xsi:type="dcterms:W3CDTF">2022-08-13T21:18:32Z</dcterms:created>
  <dcterms:modified xsi:type="dcterms:W3CDTF">2023-03-10T05:40:36Z</dcterms:modified>
</cp:coreProperties>
</file>