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0"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842" autoAdjust="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o-R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FAA412-4773-4059-A34A-632D43D99A3F}" type="datetimeFigureOut">
              <a:rPr lang="ro-RO" smtClean="0"/>
              <a:t>12.02.2022</a:t>
            </a:fld>
            <a:endParaRPr lang="ro-R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o-R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o-R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A7FC21-DC97-4B1D-9268-AB43EF81E822}" type="slidenum">
              <a:rPr lang="ro-RO" smtClean="0"/>
              <a:t>‹#›</a:t>
            </a:fld>
            <a:endParaRPr lang="ro-RO"/>
          </a:p>
        </p:txBody>
      </p:sp>
    </p:spTree>
    <p:extLst>
      <p:ext uri="{BB962C8B-B14F-4D97-AF65-F5344CB8AC3E}">
        <p14:creationId xmlns:p14="http://schemas.microsoft.com/office/powerpoint/2010/main" val="3168963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5"/>
          </p:nvPr>
        </p:nvSpPr>
        <p:spPr/>
        <p:txBody>
          <a:bodyPr/>
          <a:lstStyle/>
          <a:p>
            <a:fld id="{00A7FC21-DC97-4B1D-9268-AB43EF81E822}" type="slidenum">
              <a:rPr lang="ro-RO" smtClean="0"/>
              <a:t>1</a:t>
            </a:fld>
            <a:endParaRPr lang="ro-RO"/>
          </a:p>
        </p:txBody>
      </p:sp>
    </p:spTree>
    <p:extLst>
      <p:ext uri="{BB962C8B-B14F-4D97-AF65-F5344CB8AC3E}">
        <p14:creationId xmlns:p14="http://schemas.microsoft.com/office/powerpoint/2010/main" val="33237682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5"/>
          </p:nvPr>
        </p:nvSpPr>
        <p:spPr/>
        <p:txBody>
          <a:bodyPr/>
          <a:lstStyle/>
          <a:p>
            <a:fld id="{00A7FC21-DC97-4B1D-9268-AB43EF81E822}" type="slidenum">
              <a:rPr lang="ro-RO" smtClean="0"/>
              <a:t>2</a:t>
            </a:fld>
            <a:endParaRPr lang="ro-RO"/>
          </a:p>
        </p:txBody>
      </p:sp>
    </p:spTree>
    <p:extLst>
      <p:ext uri="{BB962C8B-B14F-4D97-AF65-F5344CB8AC3E}">
        <p14:creationId xmlns:p14="http://schemas.microsoft.com/office/powerpoint/2010/main" val="15617878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5"/>
          </p:nvPr>
        </p:nvSpPr>
        <p:spPr/>
        <p:txBody>
          <a:bodyPr/>
          <a:lstStyle/>
          <a:p>
            <a:fld id="{00A7FC21-DC97-4B1D-9268-AB43EF81E822}" type="slidenum">
              <a:rPr lang="ro-RO" smtClean="0"/>
              <a:t>3</a:t>
            </a:fld>
            <a:endParaRPr lang="ro-RO"/>
          </a:p>
        </p:txBody>
      </p:sp>
    </p:spTree>
    <p:extLst>
      <p:ext uri="{BB962C8B-B14F-4D97-AF65-F5344CB8AC3E}">
        <p14:creationId xmlns:p14="http://schemas.microsoft.com/office/powerpoint/2010/main" val="27528857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5"/>
          </p:nvPr>
        </p:nvSpPr>
        <p:spPr/>
        <p:txBody>
          <a:bodyPr/>
          <a:lstStyle/>
          <a:p>
            <a:fld id="{00A7FC21-DC97-4B1D-9268-AB43EF81E822}" type="slidenum">
              <a:rPr lang="ro-RO" smtClean="0"/>
              <a:t>4</a:t>
            </a:fld>
            <a:endParaRPr lang="ro-RO"/>
          </a:p>
        </p:txBody>
      </p:sp>
    </p:spTree>
    <p:extLst>
      <p:ext uri="{BB962C8B-B14F-4D97-AF65-F5344CB8AC3E}">
        <p14:creationId xmlns:p14="http://schemas.microsoft.com/office/powerpoint/2010/main" val="5288683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ro-RO" sz="1800" dirty="0">
              <a:effectLst/>
              <a:latin typeface="Calibri" panose="020F0502020204030204" pitchFamily="34" charset="0"/>
              <a:ea typeface="Malgun Gothic"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0A7FC21-DC97-4B1D-9268-AB43EF81E822}" type="slidenum">
              <a:rPr lang="ro-RO" smtClean="0"/>
              <a:t>5</a:t>
            </a:fld>
            <a:endParaRPr lang="ro-RO"/>
          </a:p>
        </p:txBody>
      </p:sp>
    </p:spTree>
    <p:extLst>
      <p:ext uri="{BB962C8B-B14F-4D97-AF65-F5344CB8AC3E}">
        <p14:creationId xmlns:p14="http://schemas.microsoft.com/office/powerpoint/2010/main" val="26448273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5"/>
          </p:nvPr>
        </p:nvSpPr>
        <p:spPr/>
        <p:txBody>
          <a:bodyPr/>
          <a:lstStyle/>
          <a:p>
            <a:fld id="{00A7FC21-DC97-4B1D-9268-AB43EF81E822}" type="slidenum">
              <a:rPr lang="ro-RO" smtClean="0"/>
              <a:t>6</a:t>
            </a:fld>
            <a:endParaRPr lang="ro-RO"/>
          </a:p>
        </p:txBody>
      </p:sp>
    </p:spTree>
    <p:extLst>
      <p:ext uri="{BB962C8B-B14F-4D97-AF65-F5344CB8AC3E}">
        <p14:creationId xmlns:p14="http://schemas.microsoft.com/office/powerpoint/2010/main" val="12448515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5"/>
          </p:nvPr>
        </p:nvSpPr>
        <p:spPr/>
        <p:txBody>
          <a:bodyPr/>
          <a:lstStyle/>
          <a:p>
            <a:fld id="{00A7FC21-DC97-4B1D-9268-AB43EF81E822}" type="slidenum">
              <a:rPr lang="ro-RO" smtClean="0"/>
              <a:t>7</a:t>
            </a:fld>
            <a:endParaRPr lang="ro-RO"/>
          </a:p>
        </p:txBody>
      </p:sp>
    </p:spTree>
    <p:extLst>
      <p:ext uri="{BB962C8B-B14F-4D97-AF65-F5344CB8AC3E}">
        <p14:creationId xmlns:p14="http://schemas.microsoft.com/office/powerpoint/2010/main" val="39853154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ro-RO" sz="1800" dirty="0">
              <a:effectLst/>
              <a:latin typeface="Calibri" panose="020F0502020204030204" pitchFamily="34" charset="0"/>
              <a:ea typeface="Malgun Gothic"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0A7FC21-DC97-4B1D-9268-AB43EF81E822}" type="slidenum">
              <a:rPr lang="ro-RO" smtClean="0"/>
              <a:t>8</a:t>
            </a:fld>
            <a:endParaRPr lang="ro-RO"/>
          </a:p>
        </p:txBody>
      </p:sp>
    </p:spTree>
    <p:extLst>
      <p:ext uri="{BB962C8B-B14F-4D97-AF65-F5344CB8AC3E}">
        <p14:creationId xmlns:p14="http://schemas.microsoft.com/office/powerpoint/2010/main" val="18571749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5"/>
          </p:nvPr>
        </p:nvSpPr>
        <p:spPr/>
        <p:txBody>
          <a:bodyPr/>
          <a:lstStyle/>
          <a:p>
            <a:fld id="{00A7FC21-DC97-4B1D-9268-AB43EF81E822}" type="slidenum">
              <a:rPr lang="ro-RO" smtClean="0"/>
              <a:t>9</a:t>
            </a:fld>
            <a:endParaRPr lang="ro-RO"/>
          </a:p>
        </p:txBody>
      </p:sp>
    </p:spTree>
    <p:extLst>
      <p:ext uri="{BB962C8B-B14F-4D97-AF65-F5344CB8AC3E}">
        <p14:creationId xmlns:p14="http://schemas.microsoft.com/office/powerpoint/2010/main" val="32084378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smtClean="0"/>
              <a:pPr/>
              <a:t>2/12/2022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03489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11899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984276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363987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594765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40229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604747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791153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84608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t>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t>‹#›</a:t>
            </a:fld>
            <a:endParaRPr lang="en-US" dirty="0"/>
          </a:p>
        </p:txBody>
      </p:sp>
    </p:spTree>
    <p:extLst>
      <p:ext uri="{BB962C8B-B14F-4D97-AF65-F5344CB8AC3E}">
        <p14:creationId xmlns:p14="http://schemas.microsoft.com/office/powerpoint/2010/main" val="1170466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07354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2/12/2022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77949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33682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92566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55361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205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23421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2/12/2022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4805084"/>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hyperlink" Target="https://www.syssec.ruhr-uni-bochum.de/media/emma/veroeffentlichungen/2021/06/02/5G-SUCI-Catcher-WiSec21.pdf"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0.jpe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hyperlink" Target="https://www.syssec.ruhr-uni-bochum.de/media/emma/veroeffentlichungen/2021/06/02/5G-SUCI-Catcher-WiSec21.pdf"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hyperlink" Target="https://www.syssec.ruhr-uni-bochum.de/media/emma/veroeffentlichungen/2021/06/02/5G-SUCI-Catcher-WiSec21.pdf" TargetMode="External"/><Relationship Id="rId4" Type="http://schemas.openxmlformats.org/officeDocument/2006/relationships/image" Target="../media/image13.jpeg"/></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5.jpeg"/></Relationships>
</file>

<file path=ppt/slides/_rels/slide9.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hyperlink" Target="https://www.syssec.ruhr-uni-bochum.de/media/emma/veroeffentlichungen/2021/06/02/5G-SUCI-Catcher-WiSec21.pdf" TargetMode="External"/><Relationship Id="rId7" Type="http://schemas.openxmlformats.org/officeDocument/2006/relationships/hyperlink" Target="https://www.drsuresh.net/2021/06/5g-suci-catcher/"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5gblogs.com/concealing-of-supi-into-suci/" TargetMode="External"/><Relationship Id="rId5" Type="http://schemas.openxmlformats.org/officeDocument/2006/relationships/hyperlink" Target="https://www.5gfundamental.com/2021/02/5g-guti-supi-suci.html" TargetMode="External"/><Relationship Id="rId4" Type="http://schemas.openxmlformats.org/officeDocument/2006/relationships/hyperlink" Target="https://5ghub.us/subscriber-privacy-in-5g-network/"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6A7B6-83E9-400D-90C3-8B64165FFFC7}"/>
              </a:ext>
            </a:extLst>
          </p:cNvPr>
          <p:cNvSpPr>
            <a:spLocks noGrp="1"/>
          </p:cNvSpPr>
          <p:nvPr>
            <p:ph type="ctrTitle"/>
          </p:nvPr>
        </p:nvSpPr>
        <p:spPr/>
        <p:txBody>
          <a:bodyPr/>
          <a:lstStyle/>
          <a:p>
            <a:r>
              <a:rPr lang="en-US" sz="4400" dirty="0"/>
              <a:t>IMSI-Catchers: Still relevant in the 5G context?</a:t>
            </a:r>
            <a:endParaRPr lang="ro-RO" sz="4400" dirty="0"/>
          </a:p>
        </p:txBody>
      </p:sp>
      <p:sp>
        <p:nvSpPr>
          <p:cNvPr id="3" name="Subtitle 2">
            <a:extLst>
              <a:ext uri="{FF2B5EF4-FFF2-40B4-BE49-F238E27FC236}">
                <a16:creationId xmlns:a16="http://schemas.microsoft.com/office/drawing/2014/main" id="{0304C45D-C210-483C-95FC-3F302358D848}"/>
              </a:ext>
            </a:extLst>
          </p:cNvPr>
          <p:cNvSpPr>
            <a:spLocks noGrp="1"/>
          </p:cNvSpPr>
          <p:nvPr>
            <p:ph type="subTitle" idx="1"/>
          </p:nvPr>
        </p:nvSpPr>
        <p:spPr/>
        <p:txBody>
          <a:bodyPr/>
          <a:lstStyle/>
          <a:p>
            <a:r>
              <a:rPr lang="ro-RO"/>
              <a:t>DLarisa</a:t>
            </a:r>
            <a:endParaRPr lang="ro-RO" dirty="0"/>
          </a:p>
        </p:txBody>
      </p:sp>
    </p:spTree>
    <p:extLst>
      <p:ext uri="{BB962C8B-B14F-4D97-AF65-F5344CB8AC3E}">
        <p14:creationId xmlns:p14="http://schemas.microsoft.com/office/powerpoint/2010/main" val="715087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91C2ED0-0B32-4D5B-B6D6-FE2C7EFB2B85}"/>
              </a:ext>
            </a:extLst>
          </p:cNvPr>
          <p:cNvSpPr>
            <a:spLocks noGrp="1"/>
          </p:cNvSpPr>
          <p:nvPr>
            <p:ph type="title"/>
          </p:nvPr>
        </p:nvSpPr>
        <p:spPr>
          <a:xfrm>
            <a:off x="1295402" y="758535"/>
            <a:ext cx="9601196" cy="1022272"/>
          </a:xfrm>
        </p:spPr>
        <p:txBody>
          <a:bodyPr>
            <a:normAutofit/>
          </a:bodyPr>
          <a:lstStyle/>
          <a:p>
            <a:r>
              <a:rPr lang="ro-RO" dirty="0"/>
              <a:t>General Information</a:t>
            </a:r>
          </a:p>
        </p:txBody>
      </p:sp>
      <p:sp>
        <p:nvSpPr>
          <p:cNvPr id="5" name="Text Placeholder 4">
            <a:extLst>
              <a:ext uri="{FF2B5EF4-FFF2-40B4-BE49-F238E27FC236}">
                <a16:creationId xmlns:a16="http://schemas.microsoft.com/office/drawing/2014/main" id="{4E366580-610B-4B3C-971A-CE09D2057CF7}"/>
              </a:ext>
            </a:extLst>
          </p:cNvPr>
          <p:cNvSpPr>
            <a:spLocks noGrp="1"/>
          </p:cNvSpPr>
          <p:nvPr>
            <p:ph type="body" idx="1"/>
          </p:nvPr>
        </p:nvSpPr>
        <p:spPr>
          <a:xfrm>
            <a:off x="722591" y="1837948"/>
            <a:ext cx="3383270" cy="576262"/>
          </a:xfrm>
        </p:spPr>
        <p:txBody>
          <a:bodyPr/>
          <a:lstStyle/>
          <a:p>
            <a:r>
              <a:rPr lang="ro-RO" dirty="0"/>
              <a:t>User Equipment(UE)</a:t>
            </a:r>
          </a:p>
        </p:txBody>
      </p:sp>
      <p:sp>
        <p:nvSpPr>
          <p:cNvPr id="6" name="Content Placeholder 5">
            <a:extLst>
              <a:ext uri="{FF2B5EF4-FFF2-40B4-BE49-F238E27FC236}">
                <a16:creationId xmlns:a16="http://schemas.microsoft.com/office/drawing/2014/main" id="{F567C8D4-484D-450F-9038-0FD22A6F906E}"/>
              </a:ext>
            </a:extLst>
          </p:cNvPr>
          <p:cNvSpPr>
            <a:spLocks noGrp="1"/>
          </p:cNvSpPr>
          <p:nvPr>
            <p:ph sz="half" idx="2"/>
          </p:nvPr>
        </p:nvSpPr>
        <p:spPr>
          <a:xfrm>
            <a:off x="722591" y="2471351"/>
            <a:ext cx="3637280" cy="3716089"/>
          </a:xfrm>
        </p:spPr>
        <p:txBody>
          <a:bodyPr>
            <a:normAutofit fontScale="92500" lnSpcReduction="10000"/>
          </a:bodyPr>
          <a:lstStyle/>
          <a:p>
            <a:r>
              <a:rPr lang="ro-RO" dirty="0"/>
              <a:t>Example: smart-phones</a:t>
            </a:r>
          </a:p>
          <a:p>
            <a:r>
              <a:rPr lang="ro-RO" dirty="0"/>
              <a:t>Has a Universal Subscriber Identity Module Card (USIM)</a:t>
            </a:r>
          </a:p>
          <a:p>
            <a:r>
              <a:rPr lang="ro-RO" dirty="0"/>
              <a:t>SUPI: Permanent Identifier (4G: IMSI)</a:t>
            </a:r>
          </a:p>
          <a:p>
            <a:r>
              <a:rPr lang="ro-RO" dirty="0"/>
              <a:t>SUCI: Concealed Identifier (SUPI + Elliptic Curves Encryption)</a:t>
            </a:r>
          </a:p>
          <a:p>
            <a:r>
              <a:rPr lang="ro-RO" dirty="0"/>
              <a:t>GUTI: Temporary Identifier</a:t>
            </a:r>
          </a:p>
        </p:txBody>
      </p:sp>
      <p:sp>
        <p:nvSpPr>
          <p:cNvPr id="7" name="Text Placeholder 6">
            <a:extLst>
              <a:ext uri="{FF2B5EF4-FFF2-40B4-BE49-F238E27FC236}">
                <a16:creationId xmlns:a16="http://schemas.microsoft.com/office/drawing/2014/main" id="{21E8AFE5-0447-46F4-9C57-CD04C6EA4A61}"/>
              </a:ext>
            </a:extLst>
          </p:cNvPr>
          <p:cNvSpPr>
            <a:spLocks noGrp="1"/>
          </p:cNvSpPr>
          <p:nvPr>
            <p:ph type="body" sz="quarter" idx="3"/>
          </p:nvPr>
        </p:nvSpPr>
        <p:spPr>
          <a:xfrm>
            <a:off x="4105861" y="1882527"/>
            <a:ext cx="4528895" cy="576262"/>
          </a:xfrm>
        </p:spPr>
        <p:txBody>
          <a:bodyPr/>
          <a:lstStyle/>
          <a:p>
            <a:r>
              <a:rPr lang="ro-RO" dirty="0"/>
              <a:t>Base Transceiver Station(BTS)</a:t>
            </a:r>
          </a:p>
        </p:txBody>
      </p:sp>
      <p:sp>
        <p:nvSpPr>
          <p:cNvPr id="8" name="Content Placeholder 7">
            <a:extLst>
              <a:ext uri="{FF2B5EF4-FFF2-40B4-BE49-F238E27FC236}">
                <a16:creationId xmlns:a16="http://schemas.microsoft.com/office/drawing/2014/main" id="{411DFFCC-914A-4D22-B8DC-E07166640D16}"/>
              </a:ext>
            </a:extLst>
          </p:cNvPr>
          <p:cNvSpPr>
            <a:spLocks noGrp="1"/>
          </p:cNvSpPr>
          <p:nvPr>
            <p:ph sz="quarter" idx="4"/>
          </p:nvPr>
        </p:nvSpPr>
        <p:spPr>
          <a:xfrm>
            <a:off x="4359871" y="2471352"/>
            <a:ext cx="3472260" cy="1136822"/>
          </a:xfrm>
        </p:spPr>
        <p:txBody>
          <a:bodyPr>
            <a:normAutofit fontScale="92500" lnSpcReduction="10000"/>
          </a:bodyPr>
          <a:lstStyle/>
          <a:p>
            <a:r>
              <a:rPr lang="ro-RO" dirty="0"/>
              <a:t>Forwards data between UE and the core network.</a:t>
            </a:r>
          </a:p>
        </p:txBody>
      </p:sp>
      <p:sp>
        <p:nvSpPr>
          <p:cNvPr id="9" name="Text Placeholder 6">
            <a:extLst>
              <a:ext uri="{FF2B5EF4-FFF2-40B4-BE49-F238E27FC236}">
                <a16:creationId xmlns:a16="http://schemas.microsoft.com/office/drawing/2014/main" id="{9C355FEB-D151-4C7E-A6B5-86A080B7BF4B}"/>
              </a:ext>
            </a:extLst>
          </p:cNvPr>
          <p:cNvSpPr txBox="1">
            <a:spLocks/>
          </p:cNvSpPr>
          <p:nvPr/>
        </p:nvSpPr>
        <p:spPr>
          <a:xfrm>
            <a:off x="4359871" y="3568777"/>
            <a:ext cx="2907925" cy="576262"/>
          </a:xfrm>
          <a:prstGeom prst="rect">
            <a:avLst/>
          </a:prstGeom>
        </p:spPr>
        <p:txBody>
          <a:bodyPr vert="horz" lIns="91440" tIns="45720" rIns="91440" bIns="45720" rtlCol="0" anchor="b">
            <a:noAutofit/>
          </a:bodyPr>
          <a:lstStyle>
            <a:lvl1pPr marL="0" indent="0" algn="l" defTabSz="457200" rtl="0" eaLnBrk="1" latinLnBrk="0" hangingPunct="1">
              <a:spcBef>
                <a:spcPct val="20000"/>
              </a:spcBef>
              <a:spcAft>
                <a:spcPts val="600"/>
              </a:spcAft>
              <a:buClr>
                <a:schemeClr val="accent1"/>
              </a:buClr>
              <a:buSzPct val="115000"/>
              <a:buFont typeface="Arial"/>
              <a:buNone/>
              <a:defRPr sz="2800" b="0" kern="1200" cap="none">
                <a:solidFill>
                  <a:schemeClr val="accent1"/>
                </a:solidFill>
                <a:effectLst/>
                <a:latin typeface="+mn-lt"/>
                <a:ea typeface="+mn-ea"/>
                <a:cs typeface="+mn-cs"/>
              </a:defRPr>
            </a:lvl1pPr>
            <a:lvl2pPr marL="457200" indent="0" algn="l" defTabSz="457200" rtl="0" eaLnBrk="1" latinLnBrk="0" hangingPunct="1">
              <a:spcBef>
                <a:spcPct val="20000"/>
              </a:spcBef>
              <a:spcAft>
                <a:spcPts val="600"/>
              </a:spcAft>
              <a:buClr>
                <a:schemeClr val="accent1"/>
              </a:buClr>
              <a:buSzPct val="115000"/>
              <a:buFont typeface="Arial"/>
              <a:buNone/>
              <a:defRPr sz="2000" b="1" kern="1200" cap="none">
                <a:solidFill>
                  <a:schemeClr val="tx1">
                    <a:lumMod val="85000"/>
                    <a:lumOff val="1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accent1"/>
              </a:buClr>
              <a:buSzPct val="115000"/>
              <a:buFont typeface="Arial"/>
              <a:buNone/>
              <a:defRPr sz="1800" b="1" kern="1200" cap="none">
                <a:solidFill>
                  <a:schemeClr val="tx1">
                    <a:lumMod val="85000"/>
                    <a:lumOff val="1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accent1"/>
              </a:buClr>
              <a:buSzPct val="115000"/>
              <a:buFont typeface="Arial"/>
              <a:buNone/>
              <a:defRPr sz="1600" b="1" kern="1200" cap="none">
                <a:solidFill>
                  <a:schemeClr val="tx1">
                    <a:lumMod val="85000"/>
                    <a:lumOff val="1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accent1"/>
              </a:buClr>
              <a:buSzPct val="115000"/>
              <a:buFont typeface="Arial"/>
              <a:buNone/>
              <a:defRPr sz="1600" b="1" kern="1200" cap="none">
                <a:solidFill>
                  <a:schemeClr val="tx1">
                    <a:lumMod val="85000"/>
                    <a:lumOff val="1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accent1"/>
              </a:buClr>
              <a:buSzPct val="115000"/>
              <a:buFont typeface="Arial"/>
              <a:buNone/>
              <a:defRPr sz="1600" b="1" kern="1200" cap="none">
                <a:solidFill>
                  <a:schemeClr val="tx1">
                    <a:lumMod val="85000"/>
                    <a:lumOff val="1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accent1"/>
              </a:buClr>
              <a:buSzPct val="115000"/>
              <a:buFont typeface="Arial"/>
              <a:buNone/>
              <a:defRPr sz="1600" b="1" kern="1200" cap="none">
                <a:solidFill>
                  <a:schemeClr val="tx1">
                    <a:lumMod val="85000"/>
                    <a:lumOff val="1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accent1"/>
              </a:buClr>
              <a:buSzPct val="115000"/>
              <a:buFont typeface="Arial"/>
              <a:buNone/>
              <a:defRPr sz="1600" b="1" kern="1200" cap="none">
                <a:solidFill>
                  <a:schemeClr val="tx1">
                    <a:lumMod val="85000"/>
                    <a:lumOff val="1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accent1"/>
              </a:buClr>
              <a:buSzPct val="115000"/>
              <a:buFont typeface="Arial"/>
              <a:buNone/>
              <a:defRPr sz="1600" b="1" kern="1200" cap="none">
                <a:solidFill>
                  <a:schemeClr val="tx1">
                    <a:lumMod val="85000"/>
                    <a:lumOff val="15000"/>
                  </a:schemeClr>
                </a:solidFill>
                <a:effectLst/>
                <a:latin typeface="+mn-lt"/>
                <a:ea typeface="+mn-ea"/>
                <a:cs typeface="+mn-cs"/>
              </a:defRPr>
            </a:lvl9pPr>
          </a:lstStyle>
          <a:p>
            <a:r>
              <a:rPr lang="ro-RO" dirty="0"/>
              <a:t>Core Network</a:t>
            </a:r>
          </a:p>
        </p:txBody>
      </p:sp>
      <p:sp>
        <p:nvSpPr>
          <p:cNvPr id="10" name="Content Placeholder 7">
            <a:extLst>
              <a:ext uri="{FF2B5EF4-FFF2-40B4-BE49-F238E27FC236}">
                <a16:creationId xmlns:a16="http://schemas.microsoft.com/office/drawing/2014/main" id="{76088104-35FD-4C8C-B148-DDBDB276260E}"/>
              </a:ext>
            </a:extLst>
          </p:cNvPr>
          <p:cNvSpPr txBox="1">
            <a:spLocks/>
          </p:cNvSpPr>
          <p:nvPr/>
        </p:nvSpPr>
        <p:spPr>
          <a:xfrm>
            <a:off x="4359871" y="4173609"/>
            <a:ext cx="2854951" cy="2877707"/>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ro-RO" dirty="0"/>
              <a:t>Handles authentification and key agreement.</a:t>
            </a:r>
          </a:p>
        </p:txBody>
      </p:sp>
      <p:pic>
        <p:nvPicPr>
          <p:cNvPr id="1026" name="Picture 2" descr="BTS Memes - BTS Meme 84 - Wattpad">
            <a:extLst>
              <a:ext uri="{FF2B5EF4-FFF2-40B4-BE49-F238E27FC236}">
                <a16:creationId xmlns:a16="http://schemas.microsoft.com/office/drawing/2014/main" id="{5F54897C-5CA5-4C57-B6CA-36EEE33BD67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758" r="4366" b="10283"/>
          <a:stretch/>
        </p:blipFill>
        <p:spPr bwMode="auto">
          <a:xfrm>
            <a:off x="7733276" y="2503432"/>
            <a:ext cx="4458723" cy="4366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9348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567CE9D-FA1B-417B-A43D-11FECC25267D}"/>
              </a:ext>
            </a:extLst>
          </p:cNvPr>
          <p:cNvSpPr>
            <a:spLocks noGrp="1"/>
          </p:cNvSpPr>
          <p:nvPr>
            <p:ph type="title"/>
          </p:nvPr>
        </p:nvSpPr>
        <p:spPr>
          <a:xfrm>
            <a:off x="1295402" y="679739"/>
            <a:ext cx="9601196" cy="1303867"/>
          </a:xfrm>
        </p:spPr>
        <p:txBody>
          <a:bodyPr/>
          <a:lstStyle/>
          <a:p>
            <a:r>
              <a:rPr lang="ro-RO" dirty="0"/>
              <a:t>Device Registration and Authentication</a:t>
            </a:r>
          </a:p>
        </p:txBody>
      </p:sp>
      <p:pic>
        <p:nvPicPr>
          <p:cNvPr id="9" name="Picture 8">
            <a:extLst>
              <a:ext uri="{FF2B5EF4-FFF2-40B4-BE49-F238E27FC236}">
                <a16:creationId xmlns:a16="http://schemas.microsoft.com/office/drawing/2014/main" id="{9622BA19-0F3F-4589-A66B-2F9E9B3B0ACF}"/>
              </a:ext>
            </a:extLst>
          </p:cNvPr>
          <p:cNvPicPr>
            <a:picLocks noChangeAspect="1"/>
          </p:cNvPicPr>
          <p:nvPr/>
        </p:nvPicPr>
        <p:blipFill>
          <a:blip r:embed="rId3"/>
          <a:stretch>
            <a:fillRect/>
          </a:stretch>
        </p:blipFill>
        <p:spPr>
          <a:xfrm>
            <a:off x="1771651" y="1765436"/>
            <a:ext cx="8648698" cy="4412825"/>
          </a:xfrm>
          <a:prstGeom prst="rect">
            <a:avLst/>
          </a:prstGeom>
        </p:spPr>
      </p:pic>
      <p:sp>
        <p:nvSpPr>
          <p:cNvPr id="10" name="Rectangle 9">
            <a:extLst>
              <a:ext uri="{FF2B5EF4-FFF2-40B4-BE49-F238E27FC236}">
                <a16:creationId xmlns:a16="http://schemas.microsoft.com/office/drawing/2014/main" id="{61501FCA-97E7-4FE6-8A89-3AE7B55F8222}"/>
              </a:ext>
            </a:extLst>
          </p:cNvPr>
          <p:cNvSpPr/>
          <p:nvPr/>
        </p:nvSpPr>
        <p:spPr>
          <a:xfrm>
            <a:off x="1295402" y="2205990"/>
            <a:ext cx="739138" cy="5029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1" name="Rectangle 10">
            <a:extLst>
              <a:ext uri="{FF2B5EF4-FFF2-40B4-BE49-F238E27FC236}">
                <a16:creationId xmlns:a16="http://schemas.microsoft.com/office/drawing/2014/main" id="{CE9710D3-58DD-495F-A034-0FC58EA49F7D}"/>
              </a:ext>
            </a:extLst>
          </p:cNvPr>
          <p:cNvSpPr/>
          <p:nvPr/>
        </p:nvSpPr>
        <p:spPr>
          <a:xfrm>
            <a:off x="10288905" y="2106930"/>
            <a:ext cx="739138" cy="5029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6" name="Content Placeholder 7">
            <a:extLst>
              <a:ext uri="{FF2B5EF4-FFF2-40B4-BE49-F238E27FC236}">
                <a16:creationId xmlns:a16="http://schemas.microsoft.com/office/drawing/2014/main" id="{CC122117-39EC-41F0-B940-4573BF6D67F3}"/>
              </a:ext>
            </a:extLst>
          </p:cNvPr>
          <p:cNvSpPr txBox="1">
            <a:spLocks/>
          </p:cNvSpPr>
          <p:nvPr/>
        </p:nvSpPr>
        <p:spPr>
          <a:xfrm>
            <a:off x="6210299" y="5570854"/>
            <a:ext cx="5096717" cy="887096"/>
          </a:xfrm>
          <a:prstGeom prst="rect">
            <a:avLst/>
          </a:prstGeom>
        </p:spPr>
        <p:txBody>
          <a:bodyPr>
            <a:normAutofit lnSpcReduction="1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ro-RO" sz="1800" kern="1200" dirty="0">
                <a:solidFill>
                  <a:srgbClr val="262626"/>
                </a:solidFill>
                <a:effectLst/>
                <a:latin typeface="Garamond" panose="02020404030301010803" pitchFamily="18" charset="0"/>
                <a:ea typeface="+mn-ea"/>
                <a:cs typeface="+mn-cs"/>
                <a:hlinkClick r:id="rId4"/>
              </a:rPr>
              <a:t>https://www.syssec.ruhr-uni-bochum.de/media/emma/veroeffentlichungen/2021/06/02/5G-SUCI-Catcher-WiSec21.pdf</a:t>
            </a:r>
            <a:endParaRPr lang="ro-RO" sz="1800" dirty="0">
              <a:effectLst/>
            </a:endParaRPr>
          </a:p>
        </p:txBody>
      </p:sp>
    </p:spTree>
    <p:extLst>
      <p:ext uri="{BB962C8B-B14F-4D97-AF65-F5344CB8AC3E}">
        <p14:creationId xmlns:p14="http://schemas.microsoft.com/office/powerpoint/2010/main" val="1544600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6E2E8-1BB3-4EFE-97B1-7C28D557312F}"/>
              </a:ext>
            </a:extLst>
          </p:cNvPr>
          <p:cNvSpPr>
            <a:spLocks noGrp="1"/>
          </p:cNvSpPr>
          <p:nvPr>
            <p:ph type="title"/>
          </p:nvPr>
        </p:nvSpPr>
        <p:spPr/>
        <p:txBody>
          <a:bodyPr/>
          <a:lstStyle/>
          <a:p>
            <a:r>
              <a:rPr lang="ro-RO" dirty="0"/>
              <a:t>IMSI (SUCI) Catchers</a:t>
            </a:r>
          </a:p>
        </p:txBody>
      </p:sp>
      <p:pic>
        <p:nvPicPr>
          <p:cNvPr id="2052" name="Picture 4" descr="This is for matthias on the case and for the safety of anything else  &amp;quot;Hacking related&amp;quot; (Placing in Theory and Discovery tags) :  r/MatthiasSubmissions">
            <a:extLst>
              <a:ext uri="{FF2B5EF4-FFF2-40B4-BE49-F238E27FC236}">
                <a16:creationId xmlns:a16="http://schemas.microsoft.com/office/drawing/2014/main" id="{2EB6E983-8C59-4EAE-A54D-AA57F29785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67" y="2432648"/>
            <a:ext cx="4653576" cy="377495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Paranoid: an IMSI Catcher - Stingray Intrusion Detection System">
            <a:extLst>
              <a:ext uri="{FF2B5EF4-FFF2-40B4-BE49-F238E27FC236}">
                <a16:creationId xmlns:a16="http://schemas.microsoft.com/office/drawing/2014/main" id="{A42CB9E2-2C26-4695-8A33-73C6B437A86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1464" t="8112" r="13659" b="13629"/>
          <a:stretch/>
        </p:blipFill>
        <p:spPr bwMode="auto">
          <a:xfrm>
            <a:off x="8653455" y="660254"/>
            <a:ext cx="2258719" cy="1772394"/>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5">
            <a:extLst>
              <a:ext uri="{FF2B5EF4-FFF2-40B4-BE49-F238E27FC236}">
                <a16:creationId xmlns:a16="http://schemas.microsoft.com/office/drawing/2014/main" id="{975350D8-4485-4F2E-BE06-B97DB2B2C03B}"/>
              </a:ext>
            </a:extLst>
          </p:cNvPr>
          <p:cNvSpPr txBox="1">
            <a:spLocks/>
          </p:cNvSpPr>
          <p:nvPr/>
        </p:nvSpPr>
        <p:spPr>
          <a:xfrm>
            <a:off x="5301343" y="2432648"/>
            <a:ext cx="6242890" cy="3774955"/>
          </a:xfrm>
          <a:prstGeom prst="rect">
            <a:avLst/>
          </a:prstGeom>
        </p:spPr>
        <p:txBody>
          <a:bodyPr>
            <a:normAutofit fontScale="92500" lnSpcReduction="1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sz="1600" dirty="0"/>
              <a:t>IMSI catchers are primarily used for the following reasons</a:t>
            </a:r>
            <a:r>
              <a:rPr lang="ro-RO" sz="1600" dirty="0"/>
              <a:t>:</a:t>
            </a:r>
          </a:p>
          <a:p>
            <a:r>
              <a:rPr lang="en-US" sz="1600" b="1" dirty="0"/>
              <a:t>Spyware delivery</a:t>
            </a:r>
            <a:r>
              <a:rPr lang="en-US" sz="1600" dirty="0"/>
              <a:t>: Some high-end IMSI catchers can deliver spyware to the target device. The spyware provides RAT (remote access trojan) capabilities such as ping the target location directly and also transfer audio/text/images) through the device.</a:t>
            </a:r>
          </a:p>
          <a:p>
            <a:r>
              <a:rPr lang="en-US" sz="1600" b="1" dirty="0"/>
              <a:t>Data Extraction</a:t>
            </a:r>
            <a:r>
              <a:rPr lang="en-US" sz="1600" dirty="0"/>
              <a:t>: Capture metadata such as calls made (A party, B party), call duration, date/time of call, including contents of unencrypted calls/text, and even data usage (sites visited).</a:t>
            </a:r>
          </a:p>
          <a:p>
            <a:r>
              <a:rPr lang="en-US" sz="1600" b="1" dirty="0"/>
              <a:t>Data interception</a:t>
            </a:r>
            <a:r>
              <a:rPr lang="en-US" sz="1600" dirty="0"/>
              <a:t>: Some IMSI catchers advertise the ability to divert calls and text messages, edit messages and spoof the user’s identity in calls and text messages.</a:t>
            </a:r>
          </a:p>
          <a:p>
            <a:r>
              <a:rPr lang="en-US" sz="1600" b="1" dirty="0"/>
              <a:t>Location tracking</a:t>
            </a:r>
            <a:r>
              <a:rPr lang="en-US" sz="1600" dirty="0"/>
              <a:t>: IMSI catchers can force a target UE to respond to a precise location using GPS, or using the signal strength of towers, allowing the use of triangulation to accurately pinpoint user location.</a:t>
            </a:r>
            <a:endParaRPr lang="ro-RO" sz="1600" dirty="0"/>
          </a:p>
        </p:txBody>
      </p:sp>
    </p:spTree>
    <p:extLst>
      <p:ext uri="{BB962C8B-B14F-4D97-AF65-F5344CB8AC3E}">
        <p14:creationId xmlns:p14="http://schemas.microsoft.com/office/powerpoint/2010/main" val="3726043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4F20B-9E53-4EF1-A0E8-4E41B2793359}"/>
              </a:ext>
            </a:extLst>
          </p:cNvPr>
          <p:cNvSpPr>
            <a:spLocks noGrp="1"/>
          </p:cNvSpPr>
          <p:nvPr>
            <p:ph type="title"/>
          </p:nvPr>
        </p:nvSpPr>
        <p:spPr/>
        <p:txBody>
          <a:bodyPr/>
          <a:lstStyle/>
          <a:p>
            <a:r>
              <a:rPr lang="ro-RO" dirty="0"/>
              <a:t>SUCI-Catcher Attack</a:t>
            </a:r>
          </a:p>
        </p:txBody>
      </p:sp>
      <p:pic>
        <p:nvPicPr>
          <p:cNvPr id="4" name="Picture 3">
            <a:extLst>
              <a:ext uri="{FF2B5EF4-FFF2-40B4-BE49-F238E27FC236}">
                <a16:creationId xmlns:a16="http://schemas.microsoft.com/office/drawing/2014/main" id="{811A39CB-9E37-4F27-A428-A9B80897C781}"/>
              </a:ext>
            </a:extLst>
          </p:cNvPr>
          <p:cNvPicPr>
            <a:picLocks noChangeAspect="1"/>
          </p:cNvPicPr>
          <p:nvPr/>
        </p:nvPicPr>
        <p:blipFill>
          <a:blip r:embed="rId3"/>
          <a:stretch>
            <a:fillRect/>
          </a:stretch>
        </p:blipFill>
        <p:spPr>
          <a:xfrm>
            <a:off x="1518920" y="2548191"/>
            <a:ext cx="9154159" cy="3327677"/>
          </a:xfrm>
          <a:prstGeom prst="rect">
            <a:avLst/>
          </a:prstGeom>
        </p:spPr>
      </p:pic>
      <p:sp>
        <p:nvSpPr>
          <p:cNvPr id="5" name="Content Placeholder 7">
            <a:extLst>
              <a:ext uri="{FF2B5EF4-FFF2-40B4-BE49-F238E27FC236}">
                <a16:creationId xmlns:a16="http://schemas.microsoft.com/office/drawing/2014/main" id="{21D0CBEA-AEB9-4898-AACE-34261FBF1F12}"/>
              </a:ext>
            </a:extLst>
          </p:cNvPr>
          <p:cNvSpPr txBox="1">
            <a:spLocks/>
          </p:cNvSpPr>
          <p:nvPr/>
        </p:nvSpPr>
        <p:spPr>
          <a:xfrm>
            <a:off x="6296024" y="5513704"/>
            <a:ext cx="5096717" cy="887096"/>
          </a:xfrm>
          <a:prstGeom prst="rect">
            <a:avLst/>
          </a:prstGeom>
        </p:spPr>
        <p:txBody>
          <a:bodyPr>
            <a:normAutofit lnSpcReduction="1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ro-RO" sz="1800" kern="1200" dirty="0">
                <a:solidFill>
                  <a:srgbClr val="262626"/>
                </a:solidFill>
                <a:effectLst/>
                <a:latin typeface="Garamond" panose="02020404030301010803" pitchFamily="18" charset="0"/>
                <a:ea typeface="+mn-ea"/>
                <a:cs typeface="+mn-cs"/>
                <a:hlinkClick r:id="rId4"/>
              </a:rPr>
              <a:t>https://www.syssec.ruhr-uni-bochum.de/media/emma/veroeffentlichungen/2021/06/02/5G-SUCI-Catcher-WiSec21.pdf</a:t>
            </a:r>
            <a:endParaRPr lang="ro-RO" sz="1800" dirty="0">
              <a:effectLst/>
            </a:endParaRPr>
          </a:p>
        </p:txBody>
      </p:sp>
    </p:spTree>
    <p:extLst>
      <p:ext uri="{BB962C8B-B14F-4D97-AF65-F5344CB8AC3E}">
        <p14:creationId xmlns:p14="http://schemas.microsoft.com/office/powerpoint/2010/main" val="3771628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542E16-0873-4F96-8FF8-DCE6A398703F}"/>
              </a:ext>
            </a:extLst>
          </p:cNvPr>
          <p:cNvSpPr>
            <a:spLocks noGrp="1"/>
          </p:cNvSpPr>
          <p:nvPr>
            <p:ph type="title"/>
          </p:nvPr>
        </p:nvSpPr>
        <p:spPr/>
        <p:txBody>
          <a:bodyPr/>
          <a:lstStyle/>
          <a:p>
            <a:r>
              <a:rPr lang="ro-RO" dirty="0"/>
              <a:t>1) SUCI-Catcher Attack: Discovery Phase</a:t>
            </a:r>
          </a:p>
        </p:txBody>
      </p:sp>
      <p:sp>
        <p:nvSpPr>
          <p:cNvPr id="7" name="Text Placeholder 6">
            <a:extLst>
              <a:ext uri="{FF2B5EF4-FFF2-40B4-BE49-F238E27FC236}">
                <a16:creationId xmlns:a16="http://schemas.microsoft.com/office/drawing/2014/main" id="{310FD6C3-C409-4473-A4E7-21840AB8ECF8}"/>
              </a:ext>
            </a:extLst>
          </p:cNvPr>
          <p:cNvSpPr>
            <a:spLocks noGrp="1"/>
          </p:cNvSpPr>
          <p:nvPr>
            <p:ph type="body" idx="1"/>
          </p:nvPr>
        </p:nvSpPr>
        <p:spPr/>
        <p:txBody>
          <a:bodyPr/>
          <a:lstStyle/>
          <a:p>
            <a:r>
              <a:rPr lang="ro-RO" dirty="0"/>
              <a:t>a) Obtaining A SUCI via 5G</a:t>
            </a:r>
          </a:p>
        </p:txBody>
      </p:sp>
      <p:sp>
        <p:nvSpPr>
          <p:cNvPr id="8" name="Content Placeholder 7">
            <a:extLst>
              <a:ext uri="{FF2B5EF4-FFF2-40B4-BE49-F238E27FC236}">
                <a16:creationId xmlns:a16="http://schemas.microsoft.com/office/drawing/2014/main" id="{5863B8B0-D893-4B19-9640-2AB956FC2083}"/>
              </a:ext>
            </a:extLst>
          </p:cNvPr>
          <p:cNvSpPr>
            <a:spLocks noGrp="1"/>
          </p:cNvSpPr>
          <p:nvPr>
            <p:ph sz="half" idx="2"/>
          </p:nvPr>
        </p:nvSpPr>
        <p:spPr/>
        <p:txBody>
          <a:bodyPr>
            <a:normAutofit lnSpcReduction="10000"/>
          </a:bodyPr>
          <a:lstStyle/>
          <a:p>
            <a:r>
              <a:rPr lang="en-US" dirty="0"/>
              <a:t>The attacker can sniff network traffic for a SUCI or actively request it once the user connects to the fake 5G base station. </a:t>
            </a:r>
          </a:p>
        </p:txBody>
      </p:sp>
      <p:sp>
        <p:nvSpPr>
          <p:cNvPr id="9" name="Text Placeholder 8">
            <a:extLst>
              <a:ext uri="{FF2B5EF4-FFF2-40B4-BE49-F238E27FC236}">
                <a16:creationId xmlns:a16="http://schemas.microsoft.com/office/drawing/2014/main" id="{DC952C5D-45FF-4A31-9B34-4C8C3665CE63}"/>
              </a:ext>
            </a:extLst>
          </p:cNvPr>
          <p:cNvSpPr>
            <a:spLocks noGrp="1"/>
          </p:cNvSpPr>
          <p:nvPr>
            <p:ph type="body" sz="quarter" idx="3"/>
          </p:nvPr>
        </p:nvSpPr>
        <p:spPr/>
        <p:txBody>
          <a:bodyPr/>
          <a:lstStyle/>
          <a:p>
            <a:r>
              <a:rPr lang="ro-RO" dirty="0"/>
              <a:t>b) Deriving SUCI from IMSI </a:t>
            </a:r>
          </a:p>
        </p:txBody>
      </p:sp>
      <p:sp>
        <p:nvSpPr>
          <p:cNvPr id="10" name="Content Placeholder 9">
            <a:extLst>
              <a:ext uri="{FF2B5EF4-FFF2-40B4-BE49-F238E27FC236}">
                <a16:creationId xmlns:a16="http://schemas.microsoft.com/office/drawing/2014/main" id="{BCCA1FAA-E64C-4E0E-89BB-23B2D2DFD702}"/>
              </a:ext>
            </a:extLst>
          </p:cNvPr>
          <p:cNvSpPr>
            <a:spLocks noGrp="1"/>
          </p:cNvSpPr>
          <p:nvPr>
            <p:ph sz="quarter" idx="4"/>
          </p:nvPr>
        </p:nvSpPr>
        <p:spPr/>
        <p:txBody>
          <a:bodyPr>
            <a:normAutofit lnSpcReduction="10000"/>
          </a:bodyPr>
          <a:lstStyle/>
          <a:p>
            <a:r>
              <a:rPr lang="en-US" dirty="0"/>
              <a:t>If the IMSI is known, the attacker can perform the encryption from IMSI to SUCI since the operator’s public key is known. The IMSI can be obtained with 4G IMSI catching, which will remain possible as long as the phone supports 4G.</a:t>
            </a:r>
          </a:p>
          <a:p>
            <a:endParaRPr lang="ro-RO" dirty="0"/>
          </a:p>
        </p:txBody>
      </p:sp>
    </p:spTree>
    <p:extLst>
      <p:ext uri="{BB962C8B-B14F-4D97-AF65-F5344CB8AC3E}">
        <p14:creationId xmlns:p14="http://schemas.microsoft.com/office/powerpoint/2010/main" val="4153412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FA88D09-D098-4CBE-9BF6-F8D170AF66F6}"/>
              </a:ext>
            </a:extLst>
          </p:cNvPr>
          <p:cNvSpPr>
            <a:spLocks noGrp="1"/>
          </p:cNvSpPr>
          <p:nvPr>
            <p:ph type="title"/>
          </p:nvPr>
        </p:nvSpPr>
        <p:spPr>
          <a:xfrm>
            <a:off x="5999908" y="982132"/>
            <a:ext cx="5096717" cy="1303867"/>
          </a:xfrm>
        </p:spPr>
        <p:txBody>
          <a:bodyPr>
            <a:normAutofit fontScale="90000"/>
          </a:bodyPr>
          <a:lstStyle/>
          <a:p>
            <a:r>
              <a:rPr lang="ro-RO" dirty="0"/>
              <a:t>2) SUCI-Catcher Attack: Attack Phase</a:t>
            </a:r>
          </a:p>
        </p:txBody>
      </p:sp>
      <p:pic>
        <p:nvPicPr>
          <p:cNvPr id="9" name="Picture 8">
            <a:extLst>
              <a:ext uri="{FF2B5EF4-FFF2-40B4-BE49-F238E27FC236}">
                <a16:creationId xmlns:a16="http://schemas.microsoft.com/office/drawing/2014/main" id="{F396F41C-0D0D-40E0-BCBB-FB2201028652}"/>
              </a:ext>
            </a:extLst>
          </p:cNvPr>
          <p:cNvPicPr>
            <a:picLocks noChangeAspect="1"/>
          </p:cNvPicPr>
          <p:nvPr/>
        </p:nvPicPr>
        <p:blipFill>
          <a:blip r:embed="rId3"/>
          <a:stretch>
            <a:fillRect/>
          </a:stretch>
        </p:blipFill>
        <p:spPr>
          <a:xfrm>
            <a:off x="675861" y="626146"/>
            <a:ext cx="5324048" cy="5622254"/>
          </a:xfrm>
          <a:prstGeom prst="rect">
            <a:avLst/>
          </a:prstGeom>
        </p:spPr>
      </p:pic>
      <p:pic>
        <p:nvPicPr>
          <p:cNvPr id="3074" name="Picture 2" descr="Cell Phones Safe? Ask the Government - Hacking Dog | Meme Generator">
            <a:extLst>
              <a:ext uri="{FF2B5EF4-FFF2-40B4-BE49-F238E27FC236}">
                <a16:creationId xmlns:a16="http://schemas.microsoft.com/office/drawing/2014/main" id="{12EABFFD-4803-4432-BC31-8142180DF9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4624" y="2457452"/>
            <a:ext cx="3643199" cy="2732399"/>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7">
            <a:extLst>
              <a:ext uri="{FF2B5EF4-FFF2-40B4-BE49-F238E27FC236}">
                <a16:creationId xmlns:a16="http://schemas.microsoft.com/office/drawing/2014/main" id="{0CA8A99C-5006-4EEE-B69C-9DCC9DDE93FD}"/>
              </a:ext>
            </a:extLst>
          </p:cNvPr>
          <p:cNvSpPr txBox="1">
            <a:spLocks/>
          </p:cNvSpPr>
          <p:nvPr/>
        </p:nvSpPr>
        <p:spPr>
          <a:xfrm>
            <a:off x="6296024" y="5361304"/>
            <a:ext cx="5096717" cy="887096"/>
          </a:xfrm>
          <a:prstGeom prst="rect">
            <a:avLst/>
          </a:prstGeom>
        </p:spPr>
        <p:txBody>
          <a:bodyPr>
            <a:normAutofit lnSpcReduction="1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ro-RO" sz="1800" kern="1200" dirty="0">
                <a:solidFill>
                  <a:srgbClr val="262626"/>
                </a:solidFill>
                <a:effectLst/>
                <a:latin typeface="Garamond" panose="02020404030301010803" pitchFamily="18" charset="0"/>
                <a:ea typeface="+mn-ea"/>
                <a:cs typeface="+mn-cs"/>
                <a:hlinkClick r:id="rId5"/>
              </a:rPr>
              <a:t>https://www.syssec.ruhr-uni-bochum.de/media/emma/veroeffentlichungen/2021/06/02/5G-SUCI-Catcher-WiSec21.pdf</a:t>
            </a:r>
            <a:endParaRPr lang="ro-RO" sz="1800" dirty="0">
              <a:effectLst/>
            </a:endParaRPr>
          </a:p>
        </p:txBody>
      </p:sp>
    </p:spTree>
    <p:extLst>
      <p:ext uri="{BB962C8B-B14F-4D97-AF65-F5344CB8AC3E}">
        <p14:creationId xmlns:p14="http://schemas.microsoft.com/office/powerpoint/2010/main" val="2999441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1EE52-8517-4D8F-BD7F-2A3915B52B34}"/>
              </a:ext>
            </a:extLst>
          </p:cNvPr>
          <p:cNvSpPr>
            <a:spLocks noGrp="1"/>
          </p:cNvSpPr>
          <p:nvPr>
            <p:ph type="title"/>
          </p:nvPr>
        </p:nvSpPr>
        <p:spPr/>
        <p:txBody>
          <a:bodyPr/>
          <a:lstStyle/>
          <a:p>
            <a:r>
              <a:rPr lang="ro-RO" dirty="0"/>
              <a:t>Thank You!</a:t>
            </a:r>
          </a:p>
        </p:txBody>
      </p:sp>
      <p:pic>
        <p:nvPicPr>
          <p:cNvPr id="6146" name="Picture 2" descr="Would I get in trouble from Bighit if I touched a BTS member? - Quora">
            <a:extLst>
              <a:ext uri="{FF2B5EF4-FFF2-40B4-BE49-F238E27FC236}">
                <a16:creationId xmlns:a16="http://schemas.microsoft.com/office/drawing/2014/main" id="{62310D9A-3F00-44B0-A27C-0F7B581B8E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5150" y="2515340"/>
            <a:ext cx="2971800" cy="3358856"/>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Meme Creator - Funny You get 5g! you get 5g! you get 5g! Everyone gets 5g!  Meme Generator at MemeCreator.org!">
            <a:extLst>
              <a:ext uri="{FF2B5EF4-FFF2-40B4-BE49-F238E27FC236}">
                <a16:creationId xmlns:a16="http://schemas.microsoft.com/office/drawing/2014/main" id="{3BD30CCF-54BC-473B-A00B-1F2D52C654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4827" y="2515340"/>
            <a:ext cx="4491173" cy="3360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1514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6CF9FC8-E3B4-4EFF-BE77-9C8493F1446F}"/>
              </a:ext>
            </a:extLst>
          </p:cNvPr>
          <p:cNvSpPr>
            <a:spLocks noGrp="1"/>
          </p:cNvSpPr>
          <p:nvPr>
            <p:ph type="title"/>
          </p:nvPr>
        </p:nvSpPr>
        <p:spPr/>
        <p:txBody>
          <a:bodyPr/>
          <a:lstStyle/>
          <a:p>
            <a:r>
              <a:rPr lang="ro-RO" dirty="0"/>
              <a:t>Resources</a:t>
            </a:r>
          </a:p>
        </p:txBody>
      </p:sp>
      <p:sp>
        <p:nvSpPr>
          <p:cNvPr id="4" name="Content Placeholder 3">
            <a:extLst>
              <a:ext uri="{FF2B5EF4-FFF2-40B4-BE49-F238E27FC236}">
                <a16:creationId xmlns:a16="http://schemas.microsoft.com/office/drawing/2014/main" id="{F15636D7-0BBC-462A-9E96-CAB0ED6B73C9}"/>
              </a:ext>
            </a:extLst>
          </p:cNvPr>
          <p:cNvSpPr>
            <a:spLocks noGrp="1"/>
          </p:cNvSpPr>
          <p:nvPr>
            <p:ph idx="1"/>
          </p:nvPr>
        </p:nvSpPr>
        <p:spPr>
          <a:xfrm>
            <a:off x="1295400" y="2556932"/>
            <a:ext cx="5276849" cy="3481918"/>
          </a:xfrm>
        </p:spPr>
        <p:txBody>
          <a:bodyPr>
            <a:normAutofit fontScale="85000" lnSpcReduction="20000"/>
          </a:bodyPr>
          <a:lstStyle/>
          <a:p>
            <a:r>
              <a:rPr lang="ro-RO" dirty="0">
                <a:hlinkClick r:id="rId3"/>
              </a:rPr>
              <a:t>https://www.syssec.ruhr-uni-bochum.de/media/emma/veroeffentlichungen/2021/06/02/5G-SUCI-Catcher-WiSec21.pdf</a:t>
            </a:r>
            <a:endParaRPr lang="ro-RO" dirty="0"/>
          </a:p>
          <a:p>
            <a:r>
              <a:rPr lang="ro-RO" dirty="0">
                <a:hlinkClick r:id="rId4"/>
              </a:rPr>
              <a:t>https://5ghub.us/subscriber-privacy-in-5g-network/</a:t>
            </a:r>
            <a:endParaRPr lang="ro-RO" dirty="0"/>
          </a:p>
          <a:p>
            <a:r>
              <a:rPr lang="ro-RO" dirty="0">
                <a:hlinkClick r:id="rId5"/>
              </a:rPr>
              <a:t>https://www.5gfundamental.com/2021/02/5g-guti-supi-suci.html</a:t>
            </a:r>
            <a:endParaRPr lang="ro-RO" dirty="0"/>
          </a:p>
          <a:p>
            <a:r>
              <a:rPr lang="ro-RO" dirty="0">
                <a:hlinkClick r:id="rId6"/>
              </a:rPr>
              <a:t>http://5gblogs.com/concealing-of-supi-into-suci/</a:t>
            </a:r>
            <a:endParaRPr lang="ro-RO" dirty="0"/>
          </a:p>
          <a:p>
            <a:r>
              <a:rPr lang="ro-RO" dirty="0">
                <a:hlinkClick r:id="rId7"/>
              </a:rPr>
              <a:t>https://www.drsuresh.net/2021/06/5g-suci-catcher/</a:t>
            </a:r>
            <a:endParaRPr lang="ro-RO" dirty="0"/>
          </a:p>
          <a:p>
            <a:endParaRPr lang="ro-RO" dirty="0"/>
          </a:p>
          <a:p>
            <a:pPr marL="0" indent="0">
              <a:buNone/>
            </a:pPr>
            <a:endParaRPr lang="ro-RO" dirty="0"/>
          </a:p>
        </p:txBody>
      </p:sp>
      <p:pic>
        <p:nvPicPr>
          <p:cNvPr id="5122" name="Picture 2" descr="57 Doge Pics ideas | doge, doge meme, dog memes">
            <a:extLst>
              <a:ext uri="{FF2B5EF4-FFF2-40B4-BE49-F238E27FC236}">
                <a16:creationId xmlns:a16="http://schemas.microsoft.com/office/drawing/2014/main" id="{D0EC8463-081B-46AD-B377-ADCDB53E55C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17781" y="2556932"/>
            <a:ext cx="4648191" cy="3481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228521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149</TotalTime>
  <Words>474</Words>
  <Application>Microsoft Office PowerPoint</Application>
  <PresentationFormat>Widescreen</PresentationFormat>
  <Paragraphs>46</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Garamond</vt:lpstr>
      <vt:lpstr>Organic</vt:lpstr>
      <vt:lpstr>IMSI-Catchers: Still relevant in the 5G context?</vt:lpstr>
      <vt:lpstr>General Information</vt:lpstr>
      <vt:lpstr>Device Registration and Authentication</vt:lpstr>
      <vt:lpstr>IMSI (SUCI) Catchers</vt:lpstr>
      <vt:lpstr>SUCI-Catcher Attack</vt:lpstr>
      <vt:lpstr>1) SUCI-Catcher Attack: Discovery Phase</vt:lpstr>
      <vt:lpstr>2) SUCI-Catcher Attack: Attack Phase</vt:lpstr>
      <vt:lpstr>Thank You!</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IMSI-Catchers: Still relevant in the 5G context?</dc:title>
  <dc:creator>L. D.</dc:creator>
  <cp:lastModifiedBy>L. D.</cp:lastModifiedBy>
  <cp:revision>30</cp:revision>
  <dcterms:created xsi:type="dcterms:W3CDTF">2021-12-07T06:54:36Z</dcterms:created>
  <dcterms:modified xsi:type="dcterms:W3CDTF">2022-02-12T01:34:54Z</dcterms:modified>
</cp:coreProperties>
</file>