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9" r:id="rId7"/>
    <p:sldId id="258" r:id="rId8"/>
    <p:sldId id="260" r:id="rId9"/>
    <p:sldId id="261" r:id="rId10"/>
    <p:sldId id="263" r:id="rId11"/>
    <p:sldId id="262" r:id="rId12"/>
    <p:sldId id="265" r:id="rId13"/>
    <p:sldId id="266" r:id="rId14"/>
    <p:sldId id="264"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3015C-D65A-FC17-1BF9-C2C83723E25E}" v="183" dt="2022-01-09T16:55:41.756"/>
    <p1510:client id="{4DDB6FF4-C981-7FFF-B3CE-A90021E5D571}" v="55" dt="2022-01-11T16:35:13.462"/>
    <p1510:client id="{B3E70B5F-34F0-6CD9-ACDB-2AA21ECF28AE}" v="275" dt="2022-01-09T16:09:50.421"/>
    <p1510:client id="{EF06A26B-6029-F606-323D-B5AB154397D9}" v="372" dt="2022-01-09T11:51:34.049"/>
    <p1510:client id="{F68A4AA9-5CDE-FD9B-C491-11D6299E7288}" v="620" dt="2022-01-04T14:37:02.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7" d="100"/>
          <a:sy n="67" d="100"/>
        </p:scale>
        <p:origin x="4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749706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3614823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75025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4158454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1957626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979295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756472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9932546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9680568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4866421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1607161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2891082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4964448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2/12/2022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92143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3152484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3897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5145917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54753260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3gpp.org/specifications-groups/ran-plenary" TargetMode="External"/><Relationship Id="rId2" Type="http://schemas.openxmlformats.org/officeDocument/2006/relationships/hyperlink" Target="https://www.3gpp.org/specifications-groups" TargetMode="External"/><Relationship Id="rId1" Type="http://schemas.openxmlformats.org/officeDocument/2006/relationships/slideLayout" Target="../slideLayouts/slideLayout2.xml"/><Relationship Id="rId5" Type="http://schemas.openxmlformats.org/officeDocument/2006/relationships/hyperlink" Target="https://www.3gpp.org/specifications-groups/ct" TargetMode="External"/><Relationship Id="rId4" Type="http://schemas.openxmlformats.org/officeDocument/2006/relationships/hyperlink" Target="https://www.3gpp.org/specifications-groups/sa-plenar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5824"/>
            <a:ext cx="8825658" cy="3329581"/>
          </a:xfrm>
        </p:spPr>
        <p:txBody>
          <a:bodyPr/>
          <a:lstStyle/>
          <a:p>
            <a:r>
              <a:rPr lang="en-GB" b="1" i="1" dirty="0">
                <a:ea typeface="+mj-lt"/>
                <a:cs typeface="+mj-lt"/>
              </a:rPr>
              <a:t>3GPP security architecture in 5G</a:t>
            </a:r>
            <a:endParaRPr lang="en-US" b="1" dirty="0"/>
          </a:p>
        </p:txBody>
      </p:sp>
      <p:sp>
        <p:nvSpPr>
          <p:cNvPr id="4" name="TextBox 3">
            <a:extLst>
              <a:ext uri="{FF2B5EF4-FFF2-40B4-BE49-F238E27FC236}">
                <a16:creationId xmlns:a16="http://schemas.microsoft.com/office/drawing/2014/main" id="{BE1AC3B0-E59F-4E6D-92DB-17CEB30387B2}"/>
              </a:ext>
            </a:extLst>
          </p:cNvPr>
          <p:cNvSpPr txBox="1"/>
          <p:nvPr/>
        </p:nvSpPr>
        <p:spPr>
          <a:xfrm>
            <a:off x="9278471" y="61497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DDragos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8"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4"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8" name="Rectangle 20">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0" name="Freeform: Shape 24">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D3F41-2699-4127-9CBC-4D28BB40743E}"/>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Thank you for the attention!</a:t>
            </a:r>
          </a:p>
        </p:txBody>
      </p:sp>
      <p:sp>
        <p:nvSpPr>
          <p:cNvPr id="3" name="Content Placeholder 2">
            <a:extLst>
              <a:ext uri="{FF2B5EF4-FFF2-40B4-BE49-F238E27FC236}">
                <a16:creationId xmlns:a16="http://schemas.microsoft.com/office/drawing/2014/main" id="{8327835D-1624-4641-82D8-18C32ABD0D4E}"/>
              </a:ext>
            </a:extLst>
          </p:cNvPr>
          <p:cNvSpPr>
            <a:spLocks noGrp="1"/>
          </p:cNvSpPr>
          <p:nvPr>
            <p:ph idx="1"/>
          </p:nvPr>
        </p:nvSpPr>
        <p:spPr>
          <a:xfrm>
            <a:off x="965505" y="4777380"/>
            <a:ext cx="10260990" cy="1209763"/>
          </a:xfrm>
        </p:spPr>
        <p:txBody>
          <a:bodyPr vert="horz" lIns="91440" tIns="45720" rIns="91440" bIns="45720" rtlCol="0" anchor="t">
            <a:normAutofit/>
          </a:bodyPr>
          <a:lstStyle/>
          <a:p>
            <a:pPr marL="0" indent="0" algn="ctr">
              <a:buNone/>
            </a:pPr>
            <a:r>
              <a:rPr lang="en-US" sz="2400" b="0" i="0" kern="1200" cap="all">
                <a:solidFill>
                  <a:schemeClr val="bg2"/>
                </a:solidFill>
                <a:latin typeface="+mj-lt"/>
                <a:ea typeface="+mj-ea"/>
                <a:cs typeface="+mj-cs"/>
              </a:rPr>
              <a:t>Questions?</a:t>
            </a:r>
          </a:p>
        </p:txBody>
      </p:sp>
    </p:spTree>
    <p:extLst>
      <p:ext uri="{BB962C8B-B14F-4D97-AF65-F5344CB8AC3E}">
        <p14:creationId xmlns:p14="http://schemas.microsoft.com/office/powerpoint/2010/main" val="131840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951B353-A582-4D75-AFBE-F336A1FCDF5C}"/>
              </a:ext>
            </a:extLst>
          </p:cNvPr>
          <p:cNvSpPr>
            <a:spLocks noGrp="1"/>
          </p:cNvSpPr>
          <p:nvPr>
            <p:ph type="title"/>
          </p:nvPr>
        </p:nvSpPr>
        <p:spPr>
          <a:xfrm>
            <a:off x="806195" y="804672"/>
            <a:ext cx="3469168" cy="5248656"/>
          </a:xfrm>
        </p:spPr>
        <p:txBody>
          <a:bodyPr anchor="ctr">
            <a:normAutofit/>
          </a:bodyPr>
          <a:lstStyle/>
          <a:p>
            <a:pPr algn="ctr"/>
            <a:r>
              <a:rPr lang="en-GB" dirty="0"/>
              <a:t>Bibliography</a:t>
            </a:r>
            <a:endParaRPr lang="en-GB"/>
          </a:p>
          <a:p>
            <a:endParaRPr lang="en-GB" dirty="0"/>
          </a:p>
        </p:txBody>
      </p:sp>
      <p:sp>
        <p:nvSpPr>
          <p:cNvPr id="3" name="Content Placeholder 2">
            <a:extLst>
              <a:ext uri="{FF2B5EF4-FFF2-40B4-BE49-F238E27FC236}">
                <a16:creationId xmlns:a16="http://schemas.microsoft.com/office/drawing/2014/main" id="{AF74D7AA-EAC1-439C-B278-05DE7F8438DE}"/>
              </a:ext>
            </a:extLst>
          </p:cNvPr>
          <p:cNvSpPr>
            <a:spLocks noGrp="1"/>
          </p:cNvSpPr>
          <p:nvPr>
            <p:ph idx="1"/>
          </p:nvPr>
        </p:nvSpPr>
        <p:spPr>
          <a:xfrm>
            <a:off x="4704464" y="804671"/>
            <a:ext cx="6671327" cy="5248657"/>
          </a:xfrm>
        </p:spPr>
        <p:txBody>
          <a:bodyPr anchor="ctr">
            <a:normAutofit/>
          </a:bodyPr>
          <a:lstStyle/>
          <a:p>
            <a:r>
              <a:rPr lang="en-GB" sz="1800" baseline="30000" dirty="0">
                <a:ea typeface="+mj-lt"/>
                <a:cs typeface="+mj-lt"/>
              </a:rPr>
              <a:t>1</a:t>
            </a:r>
            <a:r>
              <a:rPr lang="en-GB" sz="1800" dirty="0">
                <a:ea typeface="+mj-lt"/>
                <a:cs typeface="+mj-lt"/>
              </a:rPr>
              <a:t> </a:t>
            </a:r>
            <a:r>
              <a:rPr lang="en-GB" sz="1800" dirty="0"/>
              <a:t>https://www.3gpp.org/about-3gpp/about-3gpp</a:t>
            </a:r>
            <a:endParaRPr lang="en-GB" sz="1800" dirty="0">
              <a:ea typeface="+mj-lt"/>
              <a:cs typeface="+mj-lt"/>
            </a:endParaRPr>
          </a:p>
          <a:p>
            <a:pPr>
              <a:buClr>
                <a:srgbClr val="8AD0D6"/>
              </a:buClr>
            </a:pPr>
            <a:r>
              <a:rPr lang="en-US" sz="1800" baseline="30000" dirty="0"/>
              <a:t>2</a:t>
            </a:r>
            <a:r>
              <a:rPr lang="en-US" sz="1800" dirty="0"/>
              <a:t> https://www.etsi.org/deliver/etsi_ts/133500_133599/133501/16.03.00_60/ts_133501v160300p.pdf</a:t>
            </a:r>
            <a:endParaRPr lang="en-US" sz="1800">
              <a:ea typeface="+mj-lt"/>
              <a:cs typeface="+mj-lt"/>
            </a:endParaRPr>
          </a:p>
          <a:p>
            <a:pPr>
              <a:buClr>
                <a:srgbClr val="8AD0D6"/>
              </a:buClr>
            </a:pPr>
            <a:r>
              <a:rPr lang="en-GB" sz="1800" baseline="30000" dirty="0"/>
              <a:t>3</a:t>
            </a:r>
            <a:r>
              <a:rPr lang="en-GB" sz="1800" dirty="0"/>
              <a:t>https://www.techplayon.com/5g-authentication-and-key-management-aka-procedure/</a:t>
            </a:r>
            <a:endParaRPr lang="en-US" sz="1800">
              <a:ea typeface="+mj-lt"/>
              <a:cs typeface="+mj-lt"/>
            </a:endParaRPr>
          </a:p>
          <a:p>
            <a:pPr>
              <a:buClr>
                <a:srgbClr val="8AD0D6"/>
              </a:buClr>
            </a:pPr>
            <a:r>
              <a:rPr lang="en-GB" sz="1800" baseline="30000" dirty="0"/>
              <a:t>4</a:t>
            </a:r>
            <a:r>
              <a:rPr lang="en-GB" sz="1800" dirty="0"/>
              <a:t>https://www.etsi.org/deliver/etsi_ts/133200_133299/133210/16.04.00_60/ts_133210v160400p.pdf</a:t>
            </a:r>
            <a:endParaRPr lang="en-US" sz="1800">
              <a:ea typeface="+mj-lt"/>
              <a:cs typeface="+mj-lt"/>
            </a:endParaRPr>
          </a:p>
          <a:p>
            <a:pPr>
              <a:buClr>
                <a:srgbClr val="8AD0D6"/>
              </a:buClr>
            </a:pPr>
            <a:r>
              <a:rPr lang="en-GB" sz="1800" baseline="30000" dirty="0"/>
              <a:t>5</a:t>
            </a:r>
            <a:r>
              <a:rPr lang="en-GB" sz="1800" dirty="0"/>
              <a:t>https://www.etsi.org/deliver/etsi_ts/133500_133599/133501/16.03.00_60/ts_133501v160300p.pdf</a:t>
            </a:r>
            <a:endParaRPr lang="en-US" sz="1800">
              <a:ea typeface="+mj-lt"/>
              <a:cs typeface="+mj-lt"/>
            </a:endParaRPr>
          </a:p>
          <a:p>
            <a:pPr>
              <a:buClr>
                <a:srgbClr val="8AD0D6"/>
              </a:buClr>
            </a:pPr>
            <a:r>
              <a:rPr lang="en-GB" sz="1800" baseline="30000" dirty="0"/>
              <a:t>6</a:t>
            </a:r>
            <a:r>
              <a:rPr lang="en-GB" sz="1800" dirty="0"/>
              <a:t>https://www.ericsson.com/en/blog/2019/7/3gpp-5g-security-overview</a:t>
            </a:r>
            <a:endParaRPr lang="en-US" sz="1800">
              <a:ea typeface="+mj-lt"/>
              <a:cs typeface="+mj-lt"/>
            </a:endParaRPr>
          </a:p>
          <a:p>
            <a:pPr>
              <a:buClr>
                <a:srgbClr val="8AD0D6"/>
              </a:buClr>
            </a:pPr>
            <a:r>
              <a:rPr lang="en-GB" sz="1800" baseline="30000" dirty="0"/>
              <a:t>7</a:t>
            </a:r>
            <a:r>
              <a:rPr lang="en-GB" sz="1800" dirty="0"/>
              <a:t> </a:t>
            </a:r>
            <a:r>
              <a:rPr lang="en-GB" sz="1800" dirty="0">
                <a:ea typeface="+mj-lt"/>
                <a:cs typeface="+mj-lt"/>
              </a:rPr>
              <a:t>https://www.enisa.europa.eu/publications/security-in-5g-specifications</a:t>
            </a:r>
            <a:endParaRPr lang="en-GB" sz="1800" dirty="0"/>
          </a:p>
          <a:p>
            <a:pPr>
              <a:buClr>
                <a:srgbClr val="8AD0D6"/>
              </a:buClr>
            </a:pPr>
            <a:endParaRPr lang="en-US" sz="1800" dirty="0"/>
          </a:p>
          <a:p>
            <a:pPr>
              <a:buClr>
                <a:srgbClr val="8AD0D6"/>
              </a:buClr>
            </a:pPr>
            <a:endParaRPr lang="en-GB" sz="1800" dirty="0"/>
          </a:p>
        </p:txBody>
      </p:sp>
      <p:sp>
        <p:nvSpPr>
          <p:cNvPr id="4" name="Slide Number Placeholder 3">
            <a:extLst>
              <a:ext uri="{FF2B5EF4-FFF2-40B4-BE49-F238E27FC236}">
                <a16:creationId xmlns:a16="http://schemas.microsoft.com/office/drawing/2014/main" id="{7FDC0F19-DC7F-4D27-BA9A-758904E01702}"/>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29792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300A-DDB8-401E-999E-7B62024727D0}"/>
              </a:ext>
            </a:extLst>
          </p:cNvPr>
          <p:cNvSpPr>
            <a:spLocks noGrp="1"/>
          </p:cNvSpPr>
          <p:nvPr>
            <p:ph type="title"/>
          </p:nvPr>
        </p:nvSpPr>
        <p:spPr/>
        <p:txBody>
          <a:bodyPr/>
          <a:lstStyle/>
          <a:p>
            <a:pPr algn="ctr"/>
            <a:r>
              <a:rPr lang="en-GB" dirty="0"/>
              <a:t>Short description of 3GPP</a:t>
            </a:r>
            <a:endParaRPr lang="en-US" dirty="0"/>
          </a:p>
        </p:txBody>
      </p:sp>
      <p:sp>
        <p:nvSpPr>
          <p:cNvPr id="4" name="Slide Number Placeholder 3">
            <a:extLst>
              <a:ext uri="{FF2B5EF4-FFF2-40B4-BE49-F238E27FC236}">
                <a16:creationId xmlns:a16="http://schemas.microsoft.com/office/drawing/2014/main" id="{CCEB1B4D-DB71-4F07-93A9-52BD3C9A8BF7}"/>
              </a:ext>
            </a:extLst>
          </p:cNvPr>
          <p:cNvSpPr>
            <a:spLocks noGrp="1"/>
          </p:cNvSpPr>
          <p:nvPr>
            <p:ph type="sldNum" sz="quarter" idx="12"/>
          </p:nvPr>
        </p:nvSpPr>
        <p:spPr/>
        <p:txBody>
          <a:bodyPr/>
          <a:lstStyle/>
          <a:p>
            <a:fld id="{D57F1E4F-1CFF-5643-939E-02111984F565}" type="slidenum">
              <a:rPr lang="en-US" dirty="0"/>
              <a:t>2</a:t>
            </a:fld>
            <a:endParaRPr lang="en-GB"/>
          </a:p>
        </p:txBody>
      </p:sp>
      <p:sp>
        <p:nvSpPr>
          <p:cNvPr id="5" name="TextBox 4">
            <a:extLst>
              <a:ext uri="{FF2B5EF4-FFF2-40B4-BE49-F238E27FC236}">
                <a16:creationId xmlns:a16="http://schemas.microsoft.com/office/drawing/2014/main" id="{90D24B09-6F3B-41FF-91D3-9664890E0918}"/>
              </a:ext>
            </a:extLst>
          </p:cNvPr>
          <p:cNvSpPr txBox="1"/>
          <p:nvPr/>
        </p:nvSpPr>
        <p:spPr>
          <a:xfrm>
            <a:off x="331695" y="1371600"/>
            <a:ext cx="985221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GB" dirty="0">
                <a:latin typeface="arial"/>
                <a:ea typeface="arial"/>
                <a:cs typeface="arial"/>
              </a:rPr>
              <a:t>The 3rd Generation Partnership Project (3GPP) unites seven telecommunications standard development organizations (ARIB, ATIS, CCSA, ETSI, TSDSI, TTA, TTC), known as “Organizational Partners” and provides their members with a stable environment to produce the Reports and Specifications that define 3GPP technologies.</a:t>
            </a:r>
            <a:r>
              <a:rPr lang="en-GB" baseline="30000" dirty="0">
                <a:latin typeface="arial"/>
                <a:ea typeface="arial"/>
                <a:cs typeface="arial"/>
              </a:rPr>
              <a:t>1</a:t>
            </a:r>
          </a:p>
          <a:p>
            <a:pPr marL="285750" indent="-285750">
              <a:buFont typeface="Arial"/>
              <a:buChar char="•"/>
            </a:pPr>
            <a:endParaRPr lang="en-GB" dirty="0">
              <a:latin typeface="arial"/>
              <a:ea typeface="+mn-lt"/>
              <a:cs typeface="arial"/>
            </a:endParaRPr>
          </a:p>
          <a:p>
            <a:pPr marL="285750" indent="-285750">
              <a:buFont typeface="Arial"/>
              <a:buChar char="•"/>
            </a:pPr>
            <a:r>
              <a:rPr lang="en-GB" dirty="0">
                <a:ea typeface="+mn-lt"/>
                <a:cs typeface="+mn-lt"/>
              </a:rPr>
              <a:t>The project covers cellular telecommunications technologies, including radio access, core network and service capabilities, which provide a complete system description for mobile telecommunications.</a:t>
            </a:r>
            <a:r>
              <a:rPr lang="en-GB" baseline="30000" dirty="0">
                <a:ea typeface="+mn-lt"/>
                <a:cs typeface="+mn-lt"/>
              </a:rPr>
              <a:t>1</a:t>
            </a:r>
            <a:endParaRPr lang="en-GB" baseline="30000" dirty="0">
              <a:ea typeface="+mn-lt"/>
              <a:cs typeface="arial"/>
            </a:endParaRPr>
          </a:p>
          <a:p>
            <a:pPr marL="285750" indent="-285750">
              <a:buFont typeface="Arial"/>
              <a:buChar char="•"/>
            </a:pPr>
            <a:endParaRPr lang="en-GB" dirty="0">
              <a:ea typeface="+mn-lt"/>
              <a:cs typeface="+mn-lt"/>
            </a:endParaRPr>
          </a:p>
          <a:p>
            <a:pPr marL="285750" indent="-285750">
              <a:buFont typeface="Arial"/>
              <a:buChar char="•"/>
            </a:pPr>
            <a:r>
              <a:rPr lang="en-GB" dirty="0">
                <a:ea typeface="+mn-lt"/>
                <a:cs typeface="+mn-lt"/>
              </a:rPr>
              <a:t>The three </a:t>
            </a:r>
            <a:r>
              <a:rPr lang="en-GB" dirty="0">
                <a:ea typeface="+mn-lt"/>
                <a:cs typeface="+mn-lt"/>
                <a:hlinkClick r:id="rId2"/>
              </a:rPr>
              <a:t>Technical Specification Groups</a:t>
            </a:r>
            <a:r>
              <a:rPr lang="en-GB" dirty="0">
                <a:ea typeface="+mn-lt"/>
                <a:cs typeface="+mn-lt"/>
              </a:rPr>
              <a:t> in 3GPP are;</a:t>
            </a:r>
            <a:endParaRPr lang="en-GB">
              <a:latin typeface="Century Gothic"/>
              <a:cs typeface="arial"/>
            </a:endParaRPr>
          </a:p>
          <a:p>
            <a:r>
              <a:rPr lang="en-GB" dirty="0">
                <a:ea typeface="+mn-lt"/>
                <a:cs typeface="+mn-lt"/>
              </a:rPr>
              <a:t>         -Radio Access Networks (</a:t>
            </a:r>
            <a:r>
              <a:rPr lang="en-GB" dirty="0">
                <a:ea typeface="+mn-lt"/>
                <a:cs typeface="+mn-lt"/>
                <a:hlinkClick r:id="rId3"/>
              </a:rPr>
              <a:t>RAN</a:t>
            </a:r>
            <a:r>
              <a:rPr lang="en-GB" dirty="0">
                <a:ea typeface="+mn-lt"/>
                <a:cs typeface="+mn-lt"/>
              </a:rPr>
              <a:t>);</a:t>
            </a:r>
            <a:endParaRPr lang="en-GB" dirty="0"/>
          </a:p>
          <a:p>
            <a:r>
              <a:rPr lang="en-GB" dirty="0">
                <a:ea typeface="+mn-lt"/>
                <a:cs typeface="+mn-lt"/>
              </a:rPr>
              <a:t>         -Services &amp; Systems Aspects (</a:t>
            </a:r>
            <a:r>
              <a:rPr lang="en-GB" dirty="0">
                <a:ea typeface="+mn-lt"/>
                <a:cs typeface="+mn-lt"/>
                <a:hlinkClick r:id="rId4"/>
              </a:rPr>
              <a:t>SA</a:t>
            </a:r>
            <a:r>
              <a:rPr lang="en-GB" dirty="0">
                <a:ea typeface="+mn-lt"/>
                <a:cs typeface="+mn-lt"/>
              </a:rPr>
              <a:t>);</a:t>
            </a:r>
            <a:endParaRPr lang="en-GB" dirty="0"/>
          </a:p>
          <a:p>
            <a:r>
              <a:rPr lang="en-GB" dirty="0">
                <a:ea typeface="+mn-lt"/>
                <a:cs typeface="+mn-lt"/>
              </a:rPr>
              <a:t>         -Core Network &amp; Terminals (</a:t>
            </a:r>
            <a:r>
              <a:rPr lang="en-GB" dirty="0">
                <a:ea typeface="+mn-lt"/>
                <a:cs typeface="+mn-lt"/>
                <a:hlinkClick r:id="rId5"/>
              </a:rPr>
              <a:t>CT</a:t>
            </a:r>
            <a:r>
              <a:rPr lang="en-GB" dirty="0">
                <a:ea typeface="+mn-lt"/>
                <a:cs typeface="+mn-lt"/>
              </a:rPr>
              <a:t>) ;</a:t>
            </a:r>
            <a:r>
              <a:rPr lang="en-GB" baseline="30000" dirty="0">
                <a:ea typeface="+mn-lt"/>
                <a:cs typeface="+mn-lt"/>
              </a:rPr>
              <a:t>1</a:t>
            </a:r>
            <a:endParaRPr lang="en-GB" baseline="30000" dirty="0"/>
          </a:p>
          <a:p>
            <a:pPr marL="285750" indent="-285750">
              <a:buFont typeface="Arial"/>
              <a:buChar char="•"/>
            </a:pPr>
            <a:endParaRPr lang="en-GB" dirty="0">
              <a:latin typeface="Century Gothic"/>
              <a:cs typeface="arial"/>
            </a:endParaRPr>
          </a:p>
          <a:p>
            <a:pPr marL="285750" indent="-285750">
              <a:buFont typeface="Arial"/>
              <a:buChar char="•"/>
            </a:pPr>
            <a:r>
              <a:rPr lang="en-GB" dirty="0">
                <a:latin typeface="Century Gothic"/>
                <a:cs typeface="arial"/>
              </a:rPr>
              <a:t>Inside the group Services &amp; Systems Aspects the </a:t>
            </a:r>
            <a:r>
              <a:rPr lang="en-GB" dirty="0">
                <a:ea typeface="+mn-lt"/>
                <a:cs typeface="+mn-lt"/>
              </a:rPr>
              <a:t>TSG SA WG3 (SA3) takes care of defining the requirements and specifying the architectures and protocols for security and privacy but also the availability of cryptographic algorithms.</a:t>
            </a:r>
            <a:r>
              <a:rPr lang="en-GB" baseline="30000" dirty="0">
                <a:ea typeface="+mn-lt"/>
                <a:cs typeface="+mn-lt"/>
              </a:rPr>
              <a:t>1</a:t>
            </a:r>
          </a:p>
        </p:txBody>
      </p:sp>
      <p:sp>
        <p:nvSpPr>
          <p:cNvPr id="3" name="TextBox 2">
            <a:extLst>
              <a:ext uri="{FF2B5EF4-FFF2-40B4-BE49-F238E27FC236}">
                <a16:creationId xmlns:a16="http://schemas.microsoft.com/office/drawing/2014/main" id="{564B9B13-91BB-45A0-A231-7FB3794200D4}"/>
              </a:ext>
            </a:extLst>
          </p:cNvPr>
          <p:cNvSpPr txBox="1"/>
          <p:nvPr/>
        </p:nvSpPr>
        <p:spPr>
          <a:xfrm>
            <a:off x="7171766" y="6481482"/>
            <a:ext cx="576430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aseline="30000" dirty="0"/>
              <a:t>1 </a:t>
            </a:r>
            <a:r>
              <a:rPr lang="en-GB" sz="1600" dirty="0">
                <a:ea typeface="+mn-lt"/>
                <a:cs typeface="+mn-lt"/>
              </a:rPr>
              <a:t>https://www.3gpp.org/about-3gpp/about-3gpp</a:t>
            </a:r>
            <a:endParaRPr lang="en-US" sz="1600"/>
          </a:p>
        </p:txBody>
      </p:sp>
    </p:spTree>
    <p:extLst>
      <p:ext uri="{BB962C8B-B14F-4D97-AF65-F5344CB8AC3E}">
        <p14:creationId xmlns:p14="http://schemas.microsoft.com/office/powerpoint/2010/main" val="133513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660A6-A6A8-4BDD-82AF-A33DA2D07E2C}"/>
              </a:ext>
            </a:extLst>
          </p:cNvPr>
          <p:cNvSpPr>
            <a:spLocks noGrp="1"/>
          </p:cNvSpPr>
          <p:nvPr>
            <p:ph type="title"/>
          </p:nvPr>
        </p:nvSpPr>
        <p:spPr>
          <a:xfrm>
            <a:off x="121938" y="69936"/>
            <a:ext cx="3933255" cy="1110725"/>
          </a:xfrm>
        </p:spPr>
        <p:txBody>
          <a:bodyPr anchor="b">
            <a:normAutofit/>
          </a:bodyPr>
          <a:lstStyle/>
          <a:p>
            <a:r>
              <a:rPr lang="en-GB" sz="3200" dirty="0">
                <a:solidFill>
                  <a:srgbClr val="EBEBEB"/>
                </a:solidFill>
              </a:rPr>
              <a:t>Release versions </a:t>
            </a:r>
            <a:br>
              <a:rPr lang="en-GB" sz="3200" dirty="0">
                <a:solidFill>
                  <a:srgbClr val="EBEBEB"/>
                </a:solidFill>
              </a:rPr>
            </a:br>
            <a:r>
              <a:rPr lang="en-GB" sz="3200" dirty="0">
                <a:solidFill>
                  <a:srgbClr val="EBEBEB"/>
                </a:solidFill>
              </a:rPr>
              <a:t>timeframe  </a:t>
            </a:r>
          </a:p>
        </p:txBody>
      </p:sp>
      <p:sp>
        <p:nvSpPr>
          <p:cNvPr id="1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7" name="Rectangle 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C8E7771F-9616-46B9-A748-71883D103B8E}"/>
              </a:ext>
            </a:extLst>
          </p:cNvPr>
          <p:cNvSpPr>
            <a:spLocks noGrp="1"/>
          </p:cNvSpPr>
          <p:nvPr>
            <p:ph idx="1"/>
          </p:nvPr>
        </p:nvSpPr>
        <p:spPr>
          <a:xfrm>
            <a:off x="312160" y="2005585"/>
            <a:ext cx="3385962" cy="5125838"/>
          </a:xfrm>
        </p:spPr>
        <p:txBody>
          <a:bodyPr vert="horz" lIns="91440" tIns="45720" rIns="91440" bIns="45720" rtlCol="0" anchor="t">
            <a:normAutofit/>
          </a:bodyPr>
          <a:lstStyle/>
          <a:p>
            <a:r>
              <a:rPr lang="en-US" sz="1400" dirty="0">
                <a:solidFill>
                  <a:srgbClr val="FFFFFF"/>
                </a:solidFill>
              </a:rPr>
              <a:t>Release 16 (5G phase 2) was completed in </a:t>
            </a:r>
            <a:r>
              <a:rPr lang="en-US" sz="1400" dirty="0">
                <a:solidFill>
                  <a:schemeClr val="bg1"/>
                </a:solidFill>
                <a:ea typeface="+mj-lt"/>
                <a:cs typeface="+mj-lt"/>
              </a:rPr>
              <a:t>June 2020.</a:t>
            </a:r>
          </a:p>
          <a:p>
            <a:pPr marL="0" indent="0">
              <a:buClr>
                <a:srgbClr val="F7F7F7"/>
              </a:buClr>
              <a:buNone/>
            </a:pPr>
            <a:endParaRPr lang="en-US" sz="1400" dirty="0">
              <a:solidFill>
                <a:schemeClr val="bg1"/>
              </a:solidFill>
            </a:endParaRPr>
          </a:p>
          <a:p>
            <a:pPr marL="0" indent="0">
              <a:buNone/>
            </a:pPr>
            <a:endParaRPr lang="en-US" sz="1400" dirty="0">
              <a:solidFill>
                <a:schemeClr val="bg1"/>
              </a:solidFill>
            </a:endParaRPr>
          </a:p>
          <a:p>
            <a:pPr>
              <a:buClr>
                <a:srgbClr val="F7F7F7"/>
              </a:buClr>
            </a:pPr>
            <a:r>
              <a:rPr lang="en-US" sz="1400" dirty="0">
                <a:solidFill>
                  <a:schemeClr val="bg1"/>
                </a:solidFill>
              </a:rPr>
              <a:t>Release 17 is in development during 2021 and is expected to have the final version somewhere in June 2022.</a:t>
            </a:r>
          </a:p>
          <a:p>
            <a:pPr>
              <a:buClr>
                <a:srgbClr val="F7F7F7"/>
              </a:buClr>
            </a:pPr>
            <a:endParaRPr lang="en-US" sz="1400" dirty="0">
              <a:solidFill>
                <a:schemeClr val="bg1"/>
              </a:solidFill>
            </a:endParaRPr>
          </a:p>
          <a:p>
            <a:pPr marL="0" indent="0">
              <a:buClr>
                <a:srgbClr val="F7F7F7"/>
              </a:buClr>
              <a:buNone/>
            </a:pPr>
            <a:endParaRPr lang="en-US" sz="1400" dirty="0">
              <a:solidFill>
                <a:schemeClr val="bg1"/>
              </a:solidFill>
            </a:endParaRPr>
          </a:p>
          <a:p>
            <a:pPr>
              <a:buClr>
                <a:srgbClr val="F7F7F7"/>
              </a:buClr>
            </a:pPr>
            <a:r>
              <a:rPr lang="en-US" sz="1400" dirty="0">
                <a:solidFill>
                  <a:schemeClr val="bg1"/>
                </a:solidFill>
              </a:rPr>
              <a:t>Release 18 plan and requirements will be defined in the beginning of 2022. </a:t>
            </a:r>
          </a:p>
        </p:txBody>
      </p:sp>
      <p:pic>
        <p:nvPicPr>
          <p:cNvPr id="4" name="Picture 4" descr="Timeline&#10;&#10;Description automatically generated">
            <a:extLst>
              <a:ext uri="{FF2B5EF4-FFF2-40B4-BE49-F238E27FC236}">
                <a16:creationId xmlns:a16="http://schemas.microsoft.com/office/drawing/2014/main" id="{E756F3A3-5120-4E23-8281-DC9093D7F4F9}"/>
              </a:ext>
            </a:extLst>
          </p:cNvPr>
          <p:cNvPicPr>
            <a:picLocks noChangeAspect="1"/>
          </p:cNvPicPr>
          <p:nvPr/>
        </p:nvPicPr>
        <p:blipFill>
          <a:blip r:embed="rId2"/>
          <a:stretch>
            <a:fillRect/>
          </a:stretch>
        </p:blipFill>
        <p:spPr>
          <a:xfrm>
            <a:off x="4463904" y="1215592"/>
            <a:ext cx="7727572" cy="4316167"/>
          </a:xfrm>
          <a:prstGeom prst="rect">
            <a:avLst/>
          </a:prstGeom>
          <a:effectLst/>
        </p:spPr>
      </p:pic>
      <p:sp>
        <p:nvSpPr>
          <p:cNvPr id="9" name="Slide Number Placeholder 8">
            <a:extLst>
              <a:ext uri="{FF2B5EF4-FFF2-40B4-BE49-F238E27FC236}">
                <a16:creationId xmlns:a16="http://schemas.microsoft.com/office/drawing/2014/main" id="{86641E39-30BF-471F-9FC0-63CF44701D8B}"/>
              </a:ext>
            </a:extLst>
          </p:cNvPr>
          <p:cNvSpPr>
            <a:spLocks noGrp="1"/>
          </p:cNvSpPr>
          <p:nvPr>
            <p:ph type="sldNum" sz="quarter" idx="12"/>
          </p:nvPr>
        </p:nvSpPr>
        <p:spPr/>
        <p:txBody>
          <a:bodyPr/>
          <a:lstStyle/>
          <a:p>
            <a:fld id="{D57F1E4F-1CFF-5643-939E-02111984F565}" type="slidenum">
              <a:rPr lang="en-US" dirty="0">
                <a:solidFill>
                  <a:schemeClr val="bg1"/>
                </a:solidFill>
              </a:rPr>
              <a:t>3</a:t>
            </a:fld>
            <a:endParaRPr lang="en-GB">
              <a:solidFill>
                <a:schemeClr val="bg1"/>
              </a:solidFill>
            </a:endParaRPr>
          </a:p>
        </p:txBody>
      </p:sp>
    </p:spTree>
    <p:extLst>
      <p:ext uri="{BB962C8B-B14F-4D97-AF65-F5344CB8AC3E}">
        <p14:creationId xmlns:p14="http://schemas.microsoft.com/office/powerpoint/2010/main" val="315569708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3B0F58-DCA2-468C-B68B-0A54B2FE6D9F}"/>
              </a:ext>
            </a:extLst>
          </p:cNvPr>
          <p:cNvSpPr>
            <a:spLocks noGrp="1"/>
          </p:cNvSpPr>
          <p:nvPr>
            <p:ph type="title"/>
          </p:nvPr>
        </p:nvSpPr>
        <p:spPr>
          <a:xfrm>
            <a:off x="325340" y="368308"/>
            <a:ext cx="9252154" cy="1016654"/>
          </a:xfrm>
        </p:spPr>
        <p:txBody>
          <a:bodyPr>
            <a:normAutofit fontScale="90000"/>
          </a:bodyPr>
          <a:lstStyle/>
          <a:p>
            <a:r>
              <a:rPr lang="en-GB" b="1" dirty="0">
                <a:solidFill>
                  <a:schemeClr val="bg1"/>
                </a:solidFill>
                <a:ea typeface="+mj-lt"/>
                <a:cs typeface="+mj-lt"/>
              </a:rPr>
              <a:t>Overview of the security architecture</a:t>
            </a:r>
            <a:endParaRPr lang="en-US" b="1">
              <a:solidFill>
                <a:schemeClr val="bg1"/>
              </a:solidFill>
            </a:endParaRPr>
          </a:p>
        </p:txBody>
      </p:sp>
      <p:sp useBgFill="1">
        <p:nvSpPr>
          <p:cNvPr id="18"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9" name="Content Placeholder 8">
            <a:extLst>
              <a:ext uri="{FF2B5EF4-FFF2-40B4-BE49-F238E27FC236}">
                <a16:creationId xmlns:a16="http://schemas.microsoft.com/office/drawing/2014/main" id="{87FCBFFD-9B27-4B48-9428-607B92BDBB98}"/>
              </a:ext>
            </a:extLst>
          </p:cNvPr>
          <p:cNvSpPr>
            <a:spLocks noGrp="1"/>
          </p:cNvSpPr>
          <p:nvPr>
            <p:ph idx="1"/>
          </p:nvPr>
        </p:nvSpPr>
        <p:spPr>
          <a:xfrm>
            <a:off x="513233" y="6629678"/>
            <a:ext cx="7272907" cy="287101"/>
          </a:xfrm>
        </p:spPr>
        <p:txBody>
          <a:bodyPr vert="horz" lIns="91440" tIns="45720" rIns="91440" bIns="45720" rtlCol="0" anchor="t">
            <a:normAutofit fontScale="55000" lnSpcReduction="20000"/>
          </a:bodyPr>
          <a:lstStyle/>
          <a:p>
            <a:r>
              <a:rPr lang="en-US" baseline="30000" dirty="0">
                <a:ea typeface="+mj-lt"/>
                <a:cs typeface="+mj-lt"/>
              </a:rPr>
              <a:t>2 </a:t>
            </a:r>
            <a:r>
              <a:rPr lang="en-US" dirty="0">
                <a:ea typeface="+mj-lt"/>
                <a:cs typeface="+mj-lt"/>
              </a:rPr>
              <a:t>https://www.etsi.org/deliver/etsi_ts/133500_133599/133501/16.03.00_60/ts_133501v160300p.pdf</a:t>
            </a:r>
            <a:endParaRPr lang="en-US" dirty="0"/>
          </a:p>
        </p:txBody>
      </p:sp>
      <p:pic>
        <p:nvPicPr>
          <p:cNvPr id="5" name="Picture 5" descr="Diagram&#10;&#10;Description automatically generated">
            <a:extLst>
              <a:ext uri="{FF2B5EF4-FFF2-40B4-BE49-F238E27FC236}">
                <a16:creationId xmlns:a16="http://schemas.microsoft.com/office/drawing/2014/main" id="{3DBBC927-DD62-4AD5-9192-0577A1C1531B}"/>
              </a:ext>
            </a:extLst>
          </p:cNvPr>
          <p:cNvPicPr>
            <a:picLocks noChangeAspect="1"/>
          </p:cNvPicPr>
          <p:nvPr/>
        </p:nvPicPr>
        <p:blipFill>
          <a:blip r:embed="rId2"/>
          <a:stretch>
            <a:fillRect/>
          </a:stretch>
        </p:blipFill>
        <p:spPr>
          <a:xfrm>
            <a:off x="4557478" y="2543627"/>
            <a:ext cx="7466229" cy="3316423"/>
          </a:xfrm>
          <a:prstGeom prst="rect">
            <a:avLst/>
          </a:prstGeom>
          <a:effectLst/>
        </p:spPr>
      </p:pic>
      <p:sp>
        <p:nvSpPr>
          <p:cNvPr id="7" name="Slide Number Placeholder 6">
            <a:extLst>
              <a:ext uri="{FF2B5EF4-FFF2-40B4-BE49-F238E27FC236}">
                <a16:creationId xmlns:a16="http://schemas.microsoft.com/office/drawing/2014/main" id="{CD55A10D-F491-452F-9C59-B708B05E702E}"/>
              </a:ext>
            </a:extLst>
          </p:cNvPr>
          <p:cNvSpPr>
            <a:spLocks noGrp="1"/>
          </p:cNvSpPr>
          <p:nvPr>
            <p:ph type="sldNum" sz="quarter" idx="12"/>
          </p:nvPr>
        </p:nvSpPr>
        <p:spPr/>
        <p:txBody>
          <a:bodyPr/>
          <a:lstStyle/>
          <a:p>
            <a:fld id="{D57F1E4F-1CFF-5643-939E-02111984F565}" type="slidenum">
              <a:rPr lang="en-US" dirty="0">
                <a:solidFill>
                  <a:schemeClr val="bg1"/>
                </a:solidFill>
              </a:rPr>
              <a:t>4</a:t>
            </a:fld>
            <a:endParaRPr lang="en-GB">
              <a:solidFill>
                <a:schemeClr val="bg1"/>
              </a:solidFill>
            </a:endParaRPr>
          </a:p>
        </p:txBody>
      </p:sp>
      <p:sp>
        <p:nvSpPr>
          <p:cNvPr id="10" name="TextBox 9">
            <a:extLst>
              <a:ext uri="{FF2B5EF4-FFF2-40B4-BE49-F238E27FC236}">
                <a16:creationId xmlns:a16="http://schemas.microsoft.com/office/drawing/2014/main" id="{779926CD-3E73-4B0F-80F8-50053C7D567C}"/>
              </a:ext>
            </a:extLst>
          </p:cNvPr>
          <p:cNvSpPr txBox="1"/>
          <p:nvPr/>
        </p:nvSpPr>
        <p:spPr>
          <a:xfrm>
            <a:off x="6913193" y="575453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Security Architecture </a:t>
            </a:r>
            <a:r>
              <a:rPr lang="en-GB" baseline="30000" dirty="0"/>
              <a:t>2</a:t>
            </a:r>
          </a:p>
        </p:txBody>
      </p:sp>
      <p:sp>
        <p:nvSpPr>
          <p:cNvPr id="11" name="TextBox 10">
            <a:extLst>
              <a:ext uri="{FF2B5EF4-FFF2-40B4-BE49-F238E27FC236}">
                <a16:creationId xmlns:a16="http://schemas.microsoft.com/office/drawing/2014/main" id="{CFE8D7FE-1993-43F0-8EDA-B76B1846E587}"/>
              </a:ext>
            </a:extLst>
          </p:cNvPr>
          <p:cNvSpPr txBox="1"/>
          <p:nvPr/>
        </p:nvSpPr>
        <p:spPr>
          <a:xfrm>
            <a:off x="-260" y="2285739"/>
            <a:ext cx="4611663"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-Network access security (I):</a:t>
            </a:r>
            <a:endParaRPr lang="en-GB" sz="1400" dirty="0">
              <a:solidFill>
                <a:schemeClr val="accent4"/>
              </a:solidFill>
              <a:ea typeface="+mn-lt"/>
              <a:cs typeface="+mn-lt"/>
            </a:endParaRPr>
          </a:p>
          <a:p>
            <a:r>
              <a:rPr lang="en-GB" sz="1400" dirty="0">
                <a:solidFill>
                  <a:schemeClr val="accent4"/>
                </a:solidFill>
                <a:ea typeface="+mn-lt"/>
                <a:cs typeface="+mn-lt"/>
              </a:rPr>
              <a:t>enable a UE to authenticate and access services  via the network securely</a:t>
            </a:r>
            <a:endParaRPr lang="en-GB" sz="1400">
              <a:solidFill>
                <a:schemeClr val="accent4"/>
              </a:solidFill>
            </a:endParaRPr>
          </a:p>
          <a:p>
            <a:r>
              <a:rPr lang="en-GB" dirty="0"/>
              <a:t>-Network domain security (II)</a:t>
            </a:r>
          </a:p>
          <a:p>
            <a:r>
              <a:rPr lang="en-GB" sz="1400" dirty="0">
                <a:solidFill>
                  <a:schemeClr val="accent4"/>
                </a:solidFill>
                <a:ea typeface="+mn-lt"/>
                <a:cs typeface="+mn-lt"/>
              </a:rPr>
              <a:t>set of security features that enable network nodes  to securely exchange signalling data and user    plane data</a:t>
            </a:r>
            <a:endParaRPr lang="en-GB" sz="1400" dirty="0">
              <a:solidFill>
                <a:schemeClr val="accent4"/>
              </a:solidFill>
            </a:endParaRPr>
          </a:p>
          <a:p>
            <a:r>
              <a:rPr lang="en-GB" dirty="0"/>
              <a:t>-User domain security (III)</a:t>
            </a:r>
          </a:p>
          <a:p>
            <a:r>
              <a:rPr lang="en-GB" sz="1400" dirty="0">
                <a:solidFill>
                  <a:schemeClr val="accent4"/>
                </a:solidFill>
                <a:ea typeface="+mn-lt"/>
                <a:cs typeface="+mn-lt"/>
              </a:rPr>
              <a:t>secures the user access to mobile equipment</a:t>
            </a:r>
            <a:endParaRPr lang="en-GB" sz="1400" dirty="0">
              <a:solidFill>
                <a:schemeClr val="accent4"/>
              </a:solidFill>
            </a:endParaRPr>
          </a:p>
          <a:p>
            <a:r>
              <a:rPr lang="en-GB" dirty="0"/>
              <a:t>-Application domain security (IV)</a:t>
            </a:r>
          </a:p>
          <a:p>
            <a:r>
              <a:rPr lang="en-GB" sz="1400" dirty="0">
                <a:solidFill>
                  <a:schemeClr val="accent4"/>
                </a:solidFill>
                <a:ea typeface="+mn-lt"/>
                <a:cs typeface="+mn-lt"/>
              </a:rPr>
              <a:t>enable applications in the user domain and in the provider domain to exchange messages securely</a:t>
            </a:r>
            <a:endParaRPr lang="en-GB" sz="1400" dirty="0">
              <a:solidFill>
                <a:schemeClr val="accent4"/>
              </a:solidFill>
            </a:endParaRPr>
          </a:p>
          <a:p>
            <a:r>
              <a:rPr lang="en-GB" dirty="0"/>
              <a:t>- SBA domain security (V)</a:t>
            </a:r>
          </a:p>
          <a:p>
            <a:r>
              <a:rPr lang="en-GB" sz="1400" dirty="0">
                <a:solidFill>
                  <a:schemeClr val="accent4"/>
                </a:solidFill>
                <a:ea typeface="+mn-lt"/>
                <a:cs typeface="+mn-lt"/>
              </a:rPr>
              <a:t>enables network functions of the SBA architecture to securely communicate within the serving network domain and with other network domains</a:t>
            </a:r>
            <a:r>
              <a:rPr lang="en-GB" sz="1400" baseline="30000" dirty="0">
                <a:solidFill>
                  <a:schemeClr val="accent4"/>
                </a:solidFill>
                <a:ea typeface="+mn-lt"/>
                <a:cs typeface="+mn-lt"/>
              </a:rPr>
              <a:t>2</a:t>
            </a:r>
            <a:endParaRPr lang="en-GB" sz="1400" baseline="30000" dirty="0">
              <a:solidFill>
                <a:schemeClr val="accent4"/>
              </a:solidFill>
            </a:endParaRPr>
          </a:p>
          <a:p>
            <a:endParaRPr lang="en-GB" dirty="0"/>
          </a:p>
        </p:txBody>
      </p:sp>
    </p:spTree>
    <p:extLst>
      <p:ext uri="{BB962C8B-B14F-4D97-AF65-F5344CB8AC3E}">
        <p14:creationId xmlns:p14="http://schemas.microsoft.com/office/powerpoint/2010/main" val="91151864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15252DC-92AF-4543-B4A4-D79C833D753E}"/>
              </a:ext>
            </a:extLst>
          </p:cNvPr>
          <p:cNvSpPr>
            <a:spLocks noGrp="1"/>
          </p:cNvSpPr>
          <p:nvPr>
            <p:ph type="title"/>
          </p:nvPr>
        </p:nvSpPr>
        <p:spPr>
          <a:xfrm>
            <a:off x="296505" y="276842"/>
            <a:ext cx="9252154" cy="1016654"/>
          </a:xfrm>
        </p:spPr>
        <p:txBody>
          <a:bodyPr>
            <a:normAutofit fontScale="90000"/>
          </a:bodyPr>
          <a:lstStyle/>
          <a:p>
            <a:r>
              <a:rPr lang="en-GB" dirty="0">
                <a:solidFill>
                  <a:srgbClr val="EBEBEB"/>
                </a:solidFill>
              </a:rPr>
              <a:t>Network access with 5G-AKA OR EAP-AKA</a:t>
            </a:r>
            <a:endParaRPr lang="en-GB" dirty="0"/>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8" name="Content Placeholder 7">
            <a:extLst>
              <a:ext uri="{FF2B5EF4-FFF2-40B4-BE49-F238E27FC236}">
                <a16:creationId xmlns:a16="http://schemas.microsoft.com/office/drawing/2014/main" id="{C969EEA6-C895-426A-9036-7F8DBAF5E684}"/>
              </a:ext>
            </a:extLst>
          </p:cNvPr>
          <p:cNvSpPr>
            <a:spLocks noGrp="1"/>
          </p:cNvSpPr>
          <p:nvPr>
            <p:ph idx="1"/>
          </p:nvPr>
        </p:nvSpPr>
        <p:spPr>
          <a:xfrm>
            <a:off x="1231" y="2291106"/>
            <a:ext cx="6560881" cy="4582614"/>
          </a:xfrm>
        </p:spPr>
        <p:txBody>
          <a:bodyPr vert="horz" lIns="91440" tIns="45720" rIns="91440" bIns="45720" rtlCol="0" anchor="t">
            <a:normAutofit fontScale="70000" lnSpcReduction="20000"/>
          </a:bodyPr>
          <a:lstStyle/>
          <a:p>
            <a:pPr marL="0" indent="0" algn="just">
              <a:buNone/>
            </a:pPr>
            <a:r>
              <a:rPr lang="en-US" b="1" dirty="0">
                <a:ea typeface="+mj-lt"/>
                <a:cs typeface="+mj-lt"/>
              </a:rPr>
              <a:t>Access and Mobility Management Function (AMF): </a:t>
            </a:r>
            <a:r>
              <a:rPr lang="en-US" dirty="0">
                <a:ea typeface="+mj-lt"/>
                <a:cs typeface="+mj-lt"/>
              </a:rPr>
              <a:t>It receives all connection and session  responsible only for handling connection and mobility management tasks.</a:t>
            </a:r>
            <a:endParaRPr lang="en-US" baseline="30000" dirty="0"/>
          </a:p>
          <a:p>
            <a:pPr marL="0" indent="0" algn="just">
              <a:buClr>
                <a:srgbClr val="F7F7F7"/>
              </a:buClr>
              <a:buNone/>
            </a:pPr>
            <a:r>
              <a:rPr lang="en-US" b="1" dirty="0">
                <a:ea typeface="+mj-lt"/>
                <a:cs typeface="+mj-lt"/>
              </a:rPr>
              <a:t>Security Anchor Function (SEAF):</a:t>
            </a:r>
            <a:r>
              <a:rPr lang="en-US" dirty="0">
                <a:ea typeface="+mj-lt"/>
                <a:cs typeface="+mj-lt"/>
              </a:rPr>
              <a:t> It resides within serving network (closely with AMF) and acts as “middleman” during the authentication process between a UE and its home network.</a:t>
            </a:r>
            <a:endParaRPr lang="en-US" baseline="30000" dirty="0">
              <a:ea typeface="+mj-lt"/>
              <a:cs typeface="+mj-lt"/>
            </a:endParaRPr>
          </a:p>
          <a:p>
            <a:pPr marL="0" indent="0" algn="just">
              <a:buClr>
                <a:srgbClr val="F7F7F7"/>
              </a:buClr>
              <a:buNone/>
            </a:pPr>
            <a:r>
              <a:rPr lang="en-US" b="1" dirty="0">
                <a:ea typeface="+mj-lt"/>
                <a:cs typeface="+mj-lt"/>
              </a:rPr>
              <a:t>Authentication Server Function (AUSF):</a:t>
            </a:r>
            <a:r>
              <a:rPr lang="en-US" dirty="0">
                <a:ea typeface="+mj-lt"/>
                <a:cs typeface="+mj-lt"/>
              </a:rPr>
              <a:t> It is within a home network and performs authentication with a UE. It makes the decision on UE authentication, but it relies on backend for computing the </a:t>
            </a:r>
            <a:r>
              <a:rPr lang="en-US" b="1" dirty="0">
                <a:ea typeface="+mj-lt"/>
                <a:cs typeface="+mj-lt"/>
              </a:rPr>
              <a:t>authentication data</a:t>
            </a:r>
            <a:r>
              <a:rPr lang="en-US" dirty="0">
                <a:ea typeface="+mj-lt"/>
                <a:cs typeface="+mj-lt"/>
              </a:rPr>
              <a:t> and </a:t>
            </a:r>
            <a:r>
              <a:rPr lang="en-US" b="1" dirty="0">
                <a:ea typeface="+mj-lt"/>
                <a:cs typeface="+mj-lt"/>
              </a:rPr>
              <a:t>Keys</a:t>
            </a:r>
            <a:r>
              <a:rPr lang="en-US" dirty="0">
                <a:ea typeface="+mj-lt"/>
                <a:cs typeface="+mj-lt"/>
              </a:rPr>
              <a:t>  when 5G-AKA or EAP-AKA’ is used.</a:t>
            </a:r>
            <a:endParaRPr lang="en-US"/>
          </a:p>
          <a:p>
            <a:pPr marL="0" indent="0" algn="just">
              <a:buClr>
                <a:srgbClr val="F7F7F7"/>
              </a:buClr>
              <a:buNone/>
            </a:pPr>
            <a:r>
              <a:rPr lang="en-US" b="1" dirty="0">
                <a:ea typeface="+mj-lt"/>
                <a:cs typeface="+mj-lt"/>
              </a:rPr>
              <a:t>Unified data management (UDM): </a:t>
            </a:r>
            <a:r>
              <a:rPr lang="en-US" dirty="0">
                <a:ea typeface="+mj-lt"/>
                <a:cs typeface="+mj-lt"/>
              </a:rPr>
              <a:t>Hosts functions related to data management, such as the Authentication Credential Repository and Processing Function </a:t>
            </a:r>
            <a:r>
              <a:rPr lang="en-US" b="1" dirty="0">
                <a:ea typeface="+mj-lt"/>
                <a:cs typeface="+mj-lt"/>
              </a:rPr>
              <a:t>(ARPF)</a:t>
            </a:r>
            <a:r>
              <a:rPr lang="en-US" dirty="0">
                <a:ea typeface="+mj-lt"/>
                <a:cs typeface="+mj-lt"/>
              </a:rPr>
              <a:t>, which selects an authentication method based on subscriber identity and configured policy and computes the </a:t>
            </a:r>
            <a:r>
              <a:rPr lang="en-US" b="1" dirty="0">
                <a:ea typeface="+mj-lt"/>
                <a:cs typeface="+mj-lt"/>
              </a:rPr>
              <a:t>authentication data</a:t>
            </a:r>
            <a:r>
              <a:rPr lang="en-US" dirty="0">
                <a:ea typeface="+mj-lt"/>
                <a:cs typeface="+mj-lt"/>
              </a:rPr>
              <a:t> and </a:t>
            </a:r>
            <a:r>
              <a:rPr lang="en-US" b="1" dirty="0">
                <a:ea typeface="+mj-lt"/>
                <a:cs typeface="+mj-lt"/>
              </a:rPr>
              <a:t>Keys</a:t>
            </a:r>
            <a:r>
              <a:rPr lang="en-US" dirty="0">
                <a:ea typeface="+mj-lt"/>
                <a:cs typeface="+mj-lt"/>
              </a:rPr>
              <a:t> for the AUSF whenever required.</a:t>
            </a:r>
            <a:endParaRPr lang="en-US" dirty="0"/>
          </a:p>
          <a:p>
            <a:pPr marL="0" indent="0" algn="just">
              <a:buClr>
                <a:srgbClr val="F7F7F7"/>
              </a:buClr>
              <a:buNone/>
            </a:pPr>
            <a:r>
              <a:rPr lang="en-US" b="1" dirty="0">
                <a:ea typeface="+mj-lt"/>
                <a:cs typeface="+mj-lt"/>
              </a:rPr>
              <a:t>Non-3GPP Interworking Function (N3IWF): </a:t>
            </a:r>
            <a:r>
              <a:rPr lang="en-US" dirty="0">
                <a:ea typeface="+mj-lt"/>
                <a:cs typeface="+mj-lt"/>
              </a:rPr>
              <a:t>N3IWF acts as a VPN server to allow the UE to access the 5G core over untrusted, non-3GPP networks through IPsec tunnels. There can be multiple security contexts can be established with one authentication execution, allowing the UE to move from a 3GPP access network to a non-3GPP network without having to be reauthenticated.</a:t>
            </a:r>
            <a:r>
              <a:rPr lang="en-US" baseline="30000" dirty="0">
                <a:ea typeface="+mj-lt"/>
                <a:cs typeface="+mj-lt"/>
              </a:rPr>
              <a:t>3</a:t>
            </a:r>
            <a:endParaRPr lang="en-US" baseline="30000" dirty="0"/>
          </a:p>
          <a:p>
            <a:pPr>
              <a:buClr>
                <a:srgbClr val="F7F7F7"/>
              </a:buClr>
            </a:pPr>
            <a:endParaRPr lang="en-US" dirty="0"/>
          </a:p>
        </p:txBody>
      </p:sp>
      <p:pic>
        <p:nvPicPr>
          <p:cNvPr id="4" name="Picture 4" descr="Diagam&#10;&#10;Description automatically generated">
            <a:extLst>
              <a:ext uri="{FF2B5EF4-FFF2-40B4-BE49-F238E27FC236}">
                <a16:creationId xmlns:a16="http://schemas.microsoft.com/office/drawing/2014/main" id="{2F544B3E-DFF5-462A-AA3F-4CFBBCE2B21E}"/>
              </a:ext>
            </a:extLst>
          </p:cNvPr>
          <p:cNvPicPr>
            <a:picLocks noChangeAspect="1"/>
          </p:cNvPicPr>
          <p:nvPr/>
        </p:nvPicPr>
        <p:blipFill>
          <a:blip r:embed="rId2"/>
          <a:stretch>
            <a:fillRect/>
          </a:stretch>
        </p:blipFill>
        <p:spPr>
          <a:xfrm>
            <a:off x="6614430" y="2590075"/>
            <a:ext cx="5451627" cy="3230088"/>
          </a:xfrm>
          <a:prstGeom prst="rect">
            <a:avLst/>
          </a:prstGeom>
          <a:effectLst/>
        </p:spPr>
      </p:pic>
      <p:sp>
        <p:nvSpPr>
          <p:cNvPr id="5" name="TextBox 4">
            <a:extLst>
              <a:ext uri="{FF2B5EF4-FFF2-40B4-BE49-F238E27FC236}">
                <a16:creationId xmlns:a16="http://schemas.microsoft.com/office/drawing/2014/main" id="{54251CBF-4C9C-4A70-BFB0-4FA5D7E19951}"/>
              </a:ext>
            </a:extLst>
          </p:cNvPr>
          <p:cNvSpPr txBox="1"/>
          <p:nvPr/>
        </p:nvSpPr>
        <p:spPr>
          <a:xfrm>
            <a:off x="7848600" y="5867400"/>
            <a:ext cx="3067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Network access security</a:t>
            </a:r>
            <a:r>
              <a:rPr lang="en-GB" baseline="30000" dirty="0"/>
              <a:t>3</a:t>
            </a:r>
          </a:p>
        </p:txBody>
      </p:sp>
      <p:sp>
        <p:nvSpPr>
          <p:cNvPr id="6" name="TextBox 5">
            <a:extLst>
              <a:ext uri="{FF2B5EF4-FFF2-40B4-BE49-F238E27FC236}">
                <a16:creationId xmlns:a16="http://schemas.microsoft.com/office/drawing/2014/main" id="{905A563B-DBE6-4E82-9793-5D36F40ACB1D}"/>
              </a:ext>
            </a:extLst>
          </p:cNvPr>
          <p:cNvSpPr txBox="1"/>
          <p:nvPr/>
        </p:nvSpPr>
        <p:spPr>
          <a:xfrm>
            <a:off x="4269441" y="6486525"/>
            <a:ext cx="102298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aseline="30000" dirty="0">
                <a:ea typeface="+mn-lt"/>
                <a:cs typeface="+mn-lt"/>
              </a:rPr>
              <a:t>3</a:t>
            </a:r>
            <a:r>
              <a:rPr lang="en-GB" sz="1400" dirty="0">
                <a:ea typeface="+mn-lt"/>
                <a:cs typeface="+mn-lt"/>
              </a:rPr>
              <a:t>https://www.techplayon.com/5g-authentication-and-key-management-aka-procedure/</a:t>
            </a:r>
            <a:endParaRPr lang="en-US" sz="1400" dirty="0"/>
          </a:p>
        </p:txBody>
      </p:sp>
      <p:sp>
        <p:nvSpPr>
          <p:cNvPr id="3" name="Slide Number Placeholder 2">
            <a:extLst>
              <a:ext uri="{FF2B5EF4-FFF2-40B4-BE49-F238E27FC236}">
                <a16:creationId xmlns:a16="http://schemas.microsoft.com/office/drawing/2014/main" id="{7D9E2E31-22B3-4518-AA8B-C42D4391825D}"/>
              </a:ext>
            </a:extLst>
          </p:cNvPr>
          <p:cNvSpPr>
            <a:spLocks noGrp="1"/>
          </p:cNvSpPr>
          <p:nvPr>
            <p:ph type="sldNum" sz="quarter" idx="12"/>
          </p:nvPr>
        </p:nvSpPr>
        <p:spPr/>
        <p:txBody>
          <a:bodyPr/>
          <a:lstStyle/>
          <a:p>
            <a:fld id="{D57F1E4F-1CFF-5643-939E-02111984F565}" type="slidenum">
              <a:rPr lang="en-US" dirty="0">
                <a:solidFill>
                  <a:schemeClr val="bg1"/>
                </a:solidFill>
              </a:rPr>
              <a:t>5</a:t>
            </a:fld>
            <a:endParaRPr lang="en-GB">
              <a:solidFill>
                <a:schemeClr val="bg1"/>
              </a:solidFill>
            </a:endParaRPr>
          </a:p>
        </p:txBody>
      </p:sp>
    </p:spTree>
    <p:extLst>
      <p:ext uri="{BB962C8B-B14F-4D97-AF65-F5344CB8AC3E}">
        <p14:creationId xmlns:p14="http://schemas.microsoft.com/office/powerpoint/2010/main" val="63151365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5E68C-7432-480E-9C91-C2F8F2B3AEF7}"/>
              </a:ext>
            </a:extLst>
          </p:cNvPr>
          <p:cNvSpPr>
            <a:spLocks noGrp="1"/>
          </p:cNvSpPr>
          <p:nvPr>
            <p:ph type="title"/>
          </p:nvPr>
        </p:nvSpPr>
        <p:spPr>
          <a:xfrm>
            <a:off x="1753" y="2965"/>
            <a:ext cx="5147714" cy="1622321"/>
          </a:xfrm>
        </p:spPr>
        <p:txBody>
          <a:bodyPr>
            <a:normAutofit/>
          </a:bodyPr>
          <a:lstStyle/>
          <a:p>
            <a:pPr algn="ctr"/>
            <a:r>
              <a:rPr lang="en-GB" dirty="0">
                <a:solidFill>
                  <a:schemeClr val="tx1"/>
                </a:solidFill>
              </a:rPr>
              <a:t>Network domain example</a:t>
            </a:r>
            <a:endParaRPr lang="en-US">
              <a:solidFill>
                <a:schemeClr val="tx1"/>
              </a:solidFill>
            </a:endParaRP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Diagram&#10;&#10;Description automatically generated">
            <a:extLst>
              <a:ext uri="{FF2B5EF4-FFF2-40B4-BE49-F238E27FC236}">
                <a16:creationId xmlns:a16="http://schemas.microsoft.com/office/drawing/2014/main" id="{C221093A-D808-43A4-9F6B-1F85C12B9F9B}"/>
              </a:ext>
            </a:extLst>
          </p:cNvPr>
          <p:cNvPicPr>
            <a:picLocks noChangeAspect="1"/>
          </p:cNvPicPr>
          <p:nvPr/>
        </p:nvPicPr>
        <p:blipFill>
          <a:blip r:embed="rId2"/>
          <a:stretch>
            <a:fillRect/>
          </a:stretch>
        </p:blipFill>
        <p:spPr>
          <a:xfrm>
            <a:off x="5645143" y="1909402"/>
            <a:ext cx="6545916" cy="3592424"/>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4B48E8C-4BB1-44EC-BDC2-B19F3F8F4C50}"/>
              </a:ext>
            </a:extLst>
          </p:cNvPr>
          <p:cNvSpPr>
            <a:spLocks noGrp="1"/>
          </p:cNvSpPr>
          <p:nvPr>
            <p:ph idx="1"/>
          </p:nvPr>
        </p:nvSpPr>
        <p:spPr>
          <a:xfrm>
            <a:off x="64383" y="1394564"/>
            <a:ext cx="5325166" cy="5403364"/>
          </a:xfrm>
        </p:spPr>
        <p:txBody>
          <a:bodyPr vert="horz" lIns="91440" tIns="45720" rIns="91440" bIns="45720" rtlCol="0" anchor="t">
            <a:normAutofit/>
          </a:bodyPr>
          <a:lstStyle/>
          <a:p>
            <a:r>
              <a:rPr lang="en-GB" dirty="0">
                <a:solidFill>
                  <a:schemeClr val="bg1"/>
                </a:solidFill>
                <a:ea typeface="+mj-lt"/>
                <a:cs typeface="+mj-lt"/>
              </a:rPr>
              <a:t>The basic idea to the NDS/IP architecture is to provide hop-by-hop security.</a:t>
            </a:r>
          </a:p>
          <a:p>
            <a:pPr>
              <a:buClr>
                <a:srgbClr val="F7F7F7"/>
              </a:buClr>
            </a:pPr>
            <a:r>
              <a:rPr lang="en-GB" dirty="0">
                <a:solidFill>
                  <a:srgbClr val="EBEBEB"/>
                </a:solidFill>
                <a:ea typeface="+mj-lt"/>
                <a:cs typeface="+mj-lt"/>
              </a:rPr>
              <a:t>The security domains are networks that are managed by a single administrative authority.</a:t>
            </a:r>
            <a:endParaRPr lang="en-GB" dirty="0"/>
          </a:p>
          <a:p>
            <a:pPr>
              <a:buClr>
                <a:srgbClr val="8AD0D6"/>
              </a:buClr>
            </a:pPr>
            <a:r>
              <a:rPr lang="en-GB" dirty="0">
                <a:solidFill>
                  <a:srgbClr val="EBEBEB"/>
                </a:solidFill>
                <a:ea typeface="+mj-lt"/>
                <a:cs typeface="+mj-lt"/>
              </a:rPr>
              <a:t>The border between the security domains is protected by Security Gateways (SEGs).</a:t>
            </a:r>
            <a:endParaRPr lang="en-GB" baseline="30000" dirty="0">
              <a:solidFill>
                <a:srgbClr val="EBEBEB"/>
              </a:solidFill>
              <a:ea typeface="+mj-lt"/>
              <a:cs typeface="+mj-lt"/>
            </a:endParaRPr>
          </a:p>
          <a:p>
            <a:pPr>
              <a:buClr>
                <a:srgbClr val="8AD0D6"/>
              </a:buClr>
            </a:pPr>
            <a:r>
              <a:rPr lang="en-GB" dirty="0">
                <a:solidFill>
                  <a:schemeClr val="bg1"/>
                </a:solidFill>
                <a:ea typeface="+mj-lt"/>
                <a:cs typeface="+mj-lt"/>
              </a:rPr>
              <a:t>Only the Security Gateways (SEGs) shall engage in direct communication with entities in other security domains.</a:t>
            </a:r>
          </a:p>
          <a:p>
            <a:pPr>
              <a:buClr>
                <a:srgbClr val="8AD0D6"/>
              </a:buClr>
            </a:pPr>
            <a:r>
              <a:rPr lang="en-GB" dirty="0">
                <a:solidFill>
                  <a:schemeClr val="bg1"/>
                </a:solidFill>
                <a:ea typeface="+mj-lt"/>
                <a:cs typeface="+mj-lt"/>
              </a:rPr>
              <a:t>The SEGs use IKEv2 to negotiate, establish and maintain a secure ESP tunnel between them.</a:t>
            </a:r>
            <a:r>
              <a:rPr lang="en-GB" baseline="30000" dirty="0">
                <a:solidFill>
                  <a:schemeClr val="bg1"/>
                </a:solidFill>
                <a:ea typeface="+mj-lt"/>
                <a:cs typeface="+mj-lt"/>
              </a:rPr>
              <a:t>4</a:t>
            </a:r>
            <a:endParaRPr lang="en-GB" baseline="30000" dirty="0">
              <a:solidFill>
                <a:schemeClr val="bg1"/>
              </a:solidFill>
            </a:endParaRPr>
          </a:p>
        </p:txBody>
      </p:sp>
      <p:sp>
        <p:nvSpPr>
          <p:cNvPr id="5" name="TextBox 4">
            <a:extLst>
              <a:ext uri="{FF2B5EF4-FFF2-40B4-BE49-F238E27FC236}">
                <a16:creationId xmlns:a16="http://schemas.microsoft.com/office/drawing/2014/main" id="{02B62E33-0AB8-415A-9200-7A824BE5F5CE}"/>
              </a:ext>
            </a:extLst>
          </p:cNvPr>
          <p:cNvSpPr txBox="1"/>
          <p:nvPr/>
        </p:nvSpPr>
        <p:spPr>
          <a:xfrm>
            <a:off x="6728565" y="5496838"/>
            <a:ext cx="4883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aseline="30000" dirty="0">
                <a:ea typeface="+mn-lt"/>
                <a:cs typeface="+mn-lt"/>
              </a:rPr>
              <a:t>4</a:t>
            </a:r>
            <a:r>
              <a:rPr lang="en-GB" b="1" dirty="0">
                <a:ea typeface="+mn-lt"/>
                <a:cs typeface="+mn-lt"/>
              </a:rPr>
              <a:t>NDS architecture for IP-based protocols</a:t>
            </a:r>
            <a:endParaRPr lang="en-US" b="1">
              <a:ea typeface="+mn-lt"/>
              <a:cs typeface="+mn-lt"/>
            </a:endParaRPr>
          </a:p>
        </p:txBody>
      </p:sp>
      <p:sp>
        <p:nvSpPr>
          <p:cNvPr id="6" name="TextBox 5">
            <a:extLst>
              <a:ext uri="{FF2B5EF4-FFF2-40B4-BE49-F238E27FC236}">
                <a16:creationId xmlns:a16="http://schemas.microsoft.com/office/drawing/2014/main" id="{CDDFC127-6CD5-4508-8D6A-8346914F007E}"/>
              </a:ext>
            </a:extLst>
          </p:cNvPr>
          <p:cNvSpPr txBox="1"/>
          <p:nvPr/>
        </p:nvSpPr>
        <p:spPr>
          <a:xfrm>
            <a:off x="5149111" y="6579166"/>
            <a:ext cx="1069722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baseline="30000" dirty="0">
                <a:ea typeface="+mn-lt"/>
                <a:cs typeface="+mn-lt"/>
              </a:rPr>
              <a:t>4</a:t>
            </a:r>
            <a:r>
              <a:rPr lang="en-GB" sz="1200" dirty="0">
                <a:ea typeface="+mn-lt"/>
                <a:cs typeface="+mn-lt"/>
              </a:rPr>
              <a:t>https://www.etsi.org/deliver/etsi_ts/133200_133299/133210/16.04.00_60/ts_133210v160400p.pdf</a:t>
            </a:r>
            <a:endParaRPr lang="en-US" sz="1200" dirty="0"/>
          </a:p>
        </p:txBody>
      </p:sp>
      <p:sp>
        <p:nvSpPr>
          <p:cNvPr id="7" name="Slide Number Placeholder 6">
            <a:extLst>
              <a:ext uri="{FF2B5EF4-FFF2-40B4-BE49-F238E27FC236}">
                <a16:creationId xmlns:a16="http://schemas.microsoft.com/office/drawing/2014/main" id="{757C73A6-6194-4B6C-8B04-A4B43A3AB734}"/>
              </a:ext>
            </a:extLst>
          </p:cNvPr>
          <p:cNvSpPr>
            <a:spLocks noGrp="1"/>
          </p:cNvSpPr>
          <p:nvPr>
            <p:ph type="sldNum" sz="quarter" idx="12"/>
          </p:nvPr>
        </p:nvSpPr>
        <p:spPr/>
        <p:txBody>
          <a:bodyPr/>
          <a:lstStyle/>
          <a:p>
            <a:fld id="{D57F1E4F-1CFF-5643-939E-02111984F565}" type="slidenum">
              <a:rPr lang="en-US" dirty="0">
                <a:solidFill>
                  <a:schemeClr val="bg1"/>
                </a:solidFill>
              </a:rPr>
              <a:t>6</a:t>
            </a:fld>
            <a:endParaRPr lang="en-GB">
              <a:solidFill>
                <a:schemeClr val="bg1"/>
              </a:solidFill>
            </a:endParaRPr>
          </a:p>
        </p:txBody>
      </p:sp>
    </p:spTree>
    <p:extLst>
      <p:ext uri="{BB962C8B-B14F-4D97-AF65-F5344CB8AC3E}">
        <p14:creationId xmlns:p14="http://schemas.microsoft.com/office/powerpoint/2010/main" val="30380908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7C8F-BFA0-4F60-9BEB-A18699341622}"/>
              </a:ext>
            </a:extLst>
          </p:cNvPr>
          <p:cNvSpPr>
            <a:spLocks noGrp="1"/>
          </p:cNvSpPr>
          <p:nvPr>
            <p:ph type="title"/>
          </p:nvPr>
        </p:nvSpPr>
        <p:spPr>
          <a:xfrm>
            <a:off x="646111" y="452718"/>
            <a:ext cx="9404723" cy="719213"/>
          </a:xfrm>
        </p:spPr>
        <p:txBody>
          <a:bodyPr/>
          <a:lstStyle/>
          <a:p>
            <a:r>
              <a:rPr lang="en-GB" dirty="0"/>
              <a:t>User Domain recommendation</a:t>
            </a:r>
          </a:p>
        </p:txBody>
      </p:sp>
      <p:sp>
        <p:nvSpPr>
          <p:cNvPr id="3" name="Content Placeholder 2">
            <a:extLst>
              <a:ext uri="{FF2B5EF4-FFF2-40B4-BE49-F238E27FC236}">
                <a16:creationId xmlns:a16="http://schemas.microsoft.com/office/drawing/2014/main" id="{BA906608-BDAD-48C9-9A0C-00548F05C690}"/>
              </a:ext>
            </a:extLst>
          </p:cNvPr>
          <p:cNvSpPr>
            <a:spLocks noGrp="1"/>
          </p:cNvSpPr>
          <p:nvPr>
            <p:ph idx="1"/>
          </p:nvPr>
        </p:nvSpPr>
        <p:spPr>
          <a:xfrm>
            <a:off x="520606" y="1712259"/>
            <a:ext cx="5235152" cy="5298138"/>
          </a:xfrm>
        </p:spPr>
        <p:txBody>
          <a:bodyPr vert="horz" lIns="91440" tIns="45720" rIns="91440" bIns="45720" rtlCol="0" anchor="t">
            <a:normAutofit/>
          </a:bodyPr>
          <a:lstStyle/>
          <a:p>
            <a:r>
              <a:rPr lang="en-GB" dirty="0">
                <a:ea typeface="+mj-lt"/>
                <a:cs typeface="+mj-lt"/>
              </a:rPr>
              <a:t>During an authentication and key agreement procedure, the USIM shall generate key material from K that it forwards to the ME.</a:t>
            </a:r>
          </a:p>
          <a:p>
            <a:pPr>
              <a:buClr>
                <a:srgbClr val="8AD0D6"/>
              </a:buClr>
            </a:pPr>
            <a:r>
              <a:rPr lang="en-GB" dirty="0">
                <a:ea typeface="+mj-lt"/>
                <a:cs typeface="+mj-lt"/>
              </a:rPr>
              <a:t>The design is such that only a limited set of information is sent as cleartext even in initial protocol messages, while the rest is always concealed.</a:t>
            </a:r>
            <a:r>
              <a:rPr lang="en-GB" baseline="30000" dirty="0">
                <a:ea typeface="+mj-lt"/>
                <a:cs typeface="+mj-lt"/>
              </a:rPr>
              <a:t>6</a:t>
            </a:r>
          </a:p>
          <a:p>
            <a:pPr>
              <a:buClr>
                <a:srgbClr val="8AD0D6"/>
              </a:buClr>
            </a:pPr>
            <a:r>
              <a:rPr lang="en-GB" dirty="0">
                <a:ea typeface="+mj-lt"/>
                <a:cs typeface="+mj-lt"/>
              </a:rPr>
              <a:t>If provisioned by the home operator, the USIM shall store the Home Network Public Key used for concealing the SUPI.</a:t>
            </a:r>
            <a:r>
              <a:rPr lang="en-GB" baseline="30000" dirty="0">
                <a:ea typeface="+mj-lt"/>
                <a:cs typeface="+mj-lt"/>
              </a:rPr>
              <a:t>5</a:t>
            </a:r>
            <a:endParaRPr lang="en-GB" baseline="30000">
              <a:ea typeface="+mj-lt"/>
              <a:cs typeface="+mj-lt"/>
            </a:endParaRPr>
          </a:p>
          <a:p>
            <a:pPr>
              <a:buClr>
                <a:srgbClr val="8AD0D6"/>
              </a:buClr>
            </a:pPr>
            <a:endParaRPr lang="en-GB" baseline="30000" dirty="0">
              <a:ea typeface="+mj-lt"/>
              <a:cs typeface="+mj-lt"/>
            </a:endParaRPr>
          </a:p>
          <a:p>
            <a:pPr>
              <a:buClr>
                <a:srgbClr val="8AD0D6"/>
              </a:buClr>
            </a:pPr>
            <a:endParaRPr lang="en-GB" dirty="0">
              <a:ea typeface="+mj-lt"/>
              <a:cs typeface="+mj-lt"/>
            </a:endParaRPr>
          </a:p>
        </p:txBody>
      </p:sp>
      <p:sp>
        <p:nvSpPr>
          <p:cNvPr id="4" name="TextBox 3">
            <a:extLst>
              <a:ext uri="{FF2B5EF4-FFF2-40B4-BE49-F238E27FC236}">
                <a16:creationId xmlns:a16="http://schemas.microsoft.com/office/drawing/2014/main" id="{582C7731-E018-4C31-B7D8-CE1E6F1B1163}"/>
              </a:ext>
            </a:extLst>
          </p:cNvPr>
          <p:cNvSpPr txBox="1"/>
          <p:nvPr/>
        </p:nvSpPr>
        <p:spPr>
          <a:xfrm>
            <a:off x="6678706" y="1559859"/>
            <a:ext cx="523538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Any 5G security context, K</a:t>
            </a:r>
            <a:r>
              <a:rPr lang="en-GB" baseline="-25000" dirty="0">
                <a:ea typeface="+mn-lt"/>
                <a:cs typeface="+mn-lt"/>
              </a:rPr>
              <a:t>AUSF</a:t>
            </a:r>
            <a:r>
              <a:rPr lang="en-GB" dirty="0">
                <a:ea typeface="+mn-lt"/>
                <a:cs typeface="+mn-lt"/>
              </a:rPr>
              <a:t> and K</a:t>
            </a:r>
            <a:r>
              <a:rPr lang="en-GB" baseline="-25000" dirty="0">
                <a:ea typeface="+mn-lt"/>
                <a:cs typeface="+mn-lt"/>
              </a:rPr>
              <a:t>SEAF</a:t>
            </a:r>
            <a:r>
              <a:rPr lang="en-GB" dirty="0">
                <a:ea typeface="+mn-lt"/>
                <a:cs typeface="+mn-lt"/>
              </a:rPr>
              <a:t> that are stored at the ME shall be deleted from the ME if: </a:t>
            </a:r>
            <a:endParaRPr lang="en-US" dirty="0">
              <a:ea typeface="+mn-lt"/>
              <a:cs typeface="+mn-lt"/>
            </a:endParaRPr>
          </a:p>
          <a:p>
            <a:endParaRPr lang="en-GB" dirty="0">
              <a:ea typeface="+mn-lt"/>
              <a:cs typeface="+mn-lt"/>
            </a:endParaRPr>
          </a:p>
          <a:p>
            <a:r>
              <a:rPr lang="en-GB" dirty="0">
                <a:ea typeface="+mn-lt"/>
                <a:cs typeface="+mn-lt"/>
              </a:rPr>
              <a:t>a) the USIM is removed from the ME when the ME is in power on state; </a:t>
            </a:r>
            <a:endParaRPr lang="en-US">
              <a:ea typeface="+mn-lt"/>
              <a:cs typeface="+mn-lt"/>
            </a:endParaRPr>
          </a:p>
          <a:p>
            <a:endParaRPr lang="en-GB" dirty="0">
              <a:ea typeface="+mn-lt"/>
              <a:cs typeface="+mn-lt"/>
            </a:endParaRPr>
          </a:p>
          <a:p>
            <a:r>
              <a:rPr lang="en-GB" dirty="0">
                <a:ea typeface="+mn-lt"/>
                <a:cs typeface="+mn-lt"/>
              </a:rPr>
              <a:t>b) the ME is powered up and the ME discovers that the USIM is different from the one which was used to create the 5G security context; </a:t>
            </a:r>
            <a:endParaRPr lang="en-US">
              <a:ea typeface="+mn-lt"/>
              <a:cs typeface="+mn-lt"/>
            </a:endParaRPr>
          </a:p>
          <a:p>
            <a:endParaRPr lang="en-GB" dirty="0">
              <a:ea typeface="+mn-lt"/>
              <a:cs typeface="+mn-lt"/>
            </a:endParaRPr>
          </a:p>
          <a:p>
            <a:r>
              <a:rPr lang="en-GB" dirty="0">
                <a:ea typeface="+mn-lt"/>
                <a:cs typeface="+mn-lt"/>
              </a:rPr>
              <a:t>c) the ME is powered up and the ME discovers that there is no USIM is present at the ME.</a:t>
            </a:r>
            <a:r>
              <a:rPr lang="en-GB" baseline="30000" dirty="0">
                <a:ea typeface="+mn-lt"/>
                <a:cs typeface="+mn-lt"/>
              </a:rPr>
              <a:t>5</a:t>
            </a:r>
            <a:endParaRPr lang="en-US" baseline="30000" dirty="0"/>
          </a:p>
        </p:txBody>
      </p:sp>
      <p:sp>
        <p:nvSpPr>
          <p:cNvPr id="5" name="TextBox 4">
            <a:extLst>
              <a:ext uri="{FF2B5EF4-FFF2-40B4-BE49-F238E27FC236}">
                <a16:creationId xmlns:a16="http://schemas.microsoft.com/office/drawing/2014/main" id="{783F6451-C9C3-4008-BE24-338D0602383B}"/>
              </a:ext>
            </a:extLst>
          </p:cNvPr>
          <p:cNvSpPr txBox="1"/>
          <p:nvPr/>
        </p:nvSpPr>
        <p:spPr>
          <a:xfrm>
            <a:off x="3818406" y="6319557"/>
            <a:ext cx="842682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aseline="30000" dirty="0">
                <a:ea typeface="+mn-lt"/>
                <a:cs typeface="+mn-lt"/>
              </a:rPr>
              <a:t>5</a:t>
            </a:r>
            <a:r>
              <a:rPr lang="en-GB" sz="1400" dirty="0">
                <a:ea typeface="+mn-lt"/>
                <a:cs typeface="+mn-lt"/>
              </a:rPr>
              <a:t>https://www.etsi.org/deliver/etsi_ts/133500_133599/133501/16.03.00_60/ts_133501v160300p.pdf</a:t>
            </a:r>
            <a:endParaRPr lang="en-US" sz="1400" dirty="0"/>
          </a:p>
        </p:txBody>
      </p:sp>
      <p:sp>
        <p:nvSpPr>
          <p:cNvPr id="6" name="TextBox 5">
            <a:extLst>
              <a:ext uri="{FF2B5EF4-FFF2-40B4-BE49-F238E27FC236}">
                <a16:creationId xmlns:a16="http://schemas.microsoft.com/office/drawing/2014/main" id="{E912B49D-960F-4432-BDFF-5D0B8BA01C3A}"/>
              </a:ext>
            </a:extLst>
          </p:cNvPr>
          <p:cNvSpPr txBox="1"/>
          <p:nvPr/>
        </p:nvSpPr>
        <p:spPr>
          <a:xfrm>
            <a:off x="3818965" y="6553200"/>
            <a:ext cx="80861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aseline="30000" dirty="0">
                <a:ea typeface="+mn-lt"/>
                <a:cs typeface="+mn-lt"/>
              </a:rPr>
              <a:t>6</a:t>
            </a:r>
            <a:r>
              <a:rPr lang="en-GB" sz="1400" dirty="0">
                <a:ea typeface="+mn-lt"/>
                <a:cs typeface="+mn-lt"/>
              </a:rPr>
              <a:t>https://www.ericsson.com/en/blog/2019/7/3gpp-5g-security-overview</a:t>
            </a:r>
            <a:endParaRPr lang="en-US" sz="1400"/>
          </a:p>
        </p:txBody>
      </p:sp>
      <p:sp>
        <p:nvSpPr>
          <p:cNvPr id="7" name="Slide Number Placeholder 6">
            <a:extLst>
              <a:ext uri="{FF2B5EF4-FFF2-40B4-BE49-F238E27FC236}">
                <a16:creationId xmlns:a16="http://schemas.microsoft.com/office/drawing/2014/main" id="{3D6EF82F-A9F4-4AA0-8A41-BD099F7F6905}"/>
              </a:ext>
            </a:extLst>
          </p:cNvPr>
          <p:cNvSpPr>
            <a:spLocks noGrp="1"/>
          </p:cNvSpPr>
          <p:nvPr>
            <p:ph type="sldNum" sz="quarter" idx="12"/>
          </p:nvPr>
        </p:nvSpPr>
        <p:spPr/>
        <p:txBody>
          <a:bodyPr/>
          <a:lstStyle/>
          <a:p>
            <a:fld id="{D57F1E4F-1CFF-5643-939E-02111984F565}" type="slidenum">
              <a:rPr lang="en-US" dirty="0"/>
              <a:t>7</a:t>
            </a:fld>
            <a:endParaRPr lang="en-GB"/>
          </a:p>
        </p:txBody>
      </p:sp>
    </p:spTree>
    <p:extLst>
      <p:ext uri="{BB962C8B-B14F-4D97-AF65-F5344CB8AC3E}">
        <p14:creationId xmlns:p14="http://schemas.microsoft.com/office/powerpoint/2010/main" val="255814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9651-ABAB-4612-B926-DC82366D78A4}"/>
              </a:ext>
            </a:extLst>
          </p:cNvPr>
          <p:cNvSpPr>
            <a:spLocks noGrp="1"/>
          </p:cNvSpPr>
          <p:nvPr>
            <p:ph type="title"/>
          </p:nvPr>
        </p:nvSpPr>
        <p:spPr>
          <a:xfrm>
            <a:off x="499975" y="45622"/>
            <a:ext cx="4165580" cy="1400530"/>
          </a:xfrm>
        </p:spPr>
        <p:txBody>
          <a:bodyPr>
            <a:normAutofit/>
          </a:bodyPr>
          <a:lstStyle/>
          <a:p>
            <a:r>
              <a:rPr lang="en-GB"/>
              <a:t>SBA domain security</a:t>
            </a:r>
          </a:p>
        </p:txBody>
      </p:sp>
      <p:sp>
        <p:nvSpPr>
          <p:cNvPr id="12" name="Freeform: Shape 11">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4"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4" descr="Diagram, timeline&#10;&#10;Description automatically generated">
            <a:extLst>
              <a:ext uri="{FF2B5EF4-FFF2-40B4-BE49-F238E27FC236}">
                <a16:creationId xmlns:a16="http://schemas.microsoft.com/office/drawing/2014/main" id="{3EE91B48-B6E0-4243-9AF3-B25D176AAC0C}"/>
              </a:ext>
            </a:extLst>
          </p:cNvPr>
          <p:cNvPicPr>
            <a:picLocks noChangeAspect="1"/>
          </p:cNvPicPr>
          <p:nvPr/>
        </p:nvPicPr>
        <p:blipFill>
          <a:blip r:embed="rId3"/>
          <a:stretch>
            <a:fillRect/>
          </a:stretch>
        </p:blipFill>
        <p:spPr>
          <a:xfrm>
            <a:off x="6128521" y="647699"/>
            <a:ext cx="5381249" cy="3242202"/>
          </a:xfrm>
          <a:prstGeom prst="rect">
            <a:avLst/>
          </a:prstGeom>
          <a:effectLst/>
        </p:spPr>
      </p:pic>
      <p:sp>
        <p:nvSpPr>
          <p:cNvPr id="16" name="Rectangle 15">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8954686F-7A16-42BD-8530-5152E22FF3D1}"/>
              </a:ext>
            </a:extLst>
          </p:cNvPr>
          <p:cNvSpPr>
            <a:spLocks noGrp="1"/>
          </p:cNvSpPr>
          <p:nvPr>
            <p:ph idx="1"/>
          </p:nvPr>
        </p:nvSpPr>
        <p:spPr>
          <a:xfrm>
            <a:off x="72004" y="1395302"/>
            <a:ext cx="5208981" cy="5093179"/>
          </a:xfrm>
        </p:spPr>
        <p:txBody>
          <a:bodyPr vert="horz" lIns="91440" tIns="45720" rIns="91440" bIns="45720" rtlCol="0" anchor="t">
            <a:normAutofit fontScale="92500" lnSpcReduction="20000"/>
          </a:bodyPr>
          <a:lstStyle/>
          <a:p>
            <a:pPr marL="0" indent="0">
              <a:buNone/>
            </a:pPr>
            <a:r>
              <a:rPr lang="en-US" dirty="0">
                <a:ea typeface="+mj-lt"/>
                <a:cs typeface="+mj-lt"/>
              </a:rPr>
              <a:t>The improvement provided by 3GPP SA3 to the interconnect security consists of three building blocks:</a:t>
            </a:r>
            <a:endParaRPr lang="en-US" dirty="0"/>
          </a:p>
          <a:p>
            <a:pPr>
              <a:buClr>
                <a:srgbClr val="8AD0D6"/>
              </a:buClr>
              <a:buFont typeface="Arial" charset="2"/>
              <a:buChar char="•"/>
            </a:pPr>
            <a:r>
              <a:rPr lang="en-US" dirty="0">
                <a:ea typeface="+mj-lt"/>
                <a:cs typeface="+mj-lt"/>
              </a:rPr>
              <a:t>A new network function called security edge protection proxy (SEPP) was introduced in the 5G architecture. All signaling traffic across operator networks is expected to transit through these security proxies</a:t>
            </a:r>
            <a:r>
              <a:rPr lang="en-US" baseline="30000" dirty="0">
                <a:ea typeface="+mj-lt"/>
                <a:cs typeface="+mj-lt"/>
              </a:rPr>
              <a:t>7</a:t>
            </a:r>
            <a:endParaRPr lang="en-US" baseline="30000" dirty="0"/>
          </a:p>
          <a:p>
            <a:pPr>
              <a:buClr>
                <a:srgbClr val="8AD0D6"/>
              </a:buClr>
              <a:buFont typeface="Arial" charset="2"/>
              <a:buChar char="•"/>
            </a:pPr>
            <a:r>
              <a:rPr lang="en-US" dirty="0">
                <a:ea typeface="+mj-lt"/>
                <a:cs typeface="+mj-lt"/>
              </a:rPr>
              <a:t>Authentication between SEPPs is required. This enables effective filtering of traffic coming from the interconnect</a:t>
            </a:r>
            <a:r>
              <a:rPr lang="en-US" baseline="30000" dirty="0">
                <a:ea typeface="+mj-lt"/>
                <a:cs typeface="+mj-lt"/>
              </a:rPr>
              <a:t>7</a:t>
            </a:r>
            <a:endParaRPr lang="en-US" baseline="30000" dirty="0"/>
          </a:p>
          <a:p>
            <a:pPr>
              <a:buClr>
                <a:srgbClr val="8AD0D6"/>
              </a:buClr>
              <a:buFont typeface="Arial" charset="2"/>
              <a:buChar char="•"/>
            </a:pPr>
            <a:r>
              <a:rPr lang="en-US" dirty="0">
                <a:ea typeface="+mj-lt"/>
                <a:cs typeface="+mj-lt"/>
              </a:rPr>
              <a:t>A new application layer security solution on the N32 interface between the SEPPs was designed to provide protection of sensitive data attributes while still allowing mediation services throughout the interconnect</a:t>
            </a:r>
            <a:r>
              <a:rPr lang="en-US" baseline="30000" dirty="0">
                <a:ea typeface="+mj-lt"/>
                <a:cs typeface="+mj-lt"/>
              </a:rPr>
              <a:t>7</a:t>
            </a:r>
            <a:endParaRPr lang="en-US" baseline="30000" dirty="0"/>
          </a:p>
          <a:p>
            <a:pPr>
              <a:buClr>
                <a:srgbClr val="8AD0D6"/>
              </a:buClr>
            </a:pPr>
            <a:endParaRPr lang="en-US" dirty="0"/>
          </a:p>
        </p:txBody>
      </p:sp>
      <p:pic>
        <p:nvPicPr>
          <p:cNvPr id="5" name="Picture 5" descr="Timeline&#10;&#10;Description automatically generated">
            <a:extLst>
              <a:ext uri="{FF2B5EF4-FFF2-40B4-BE49-F238E27FC236}">
                <a16:creationId xmlns:a16="http://schemas.microsoft.com/office/drawing/2014/main" id="{2FABF4C8-EA83-42D5-A402-8F769B8BA37B}"/>
              </a:ext>
            </a:extLst>
          </p:cNvPr>
          <p:cNvPicPr>
            <a:picLocks noChangeAspect="1"/>
          </p:cNvPicPr>
          <p:nvPr/>
        </p:nvPicPr>
        <p:blipFill>
          <a:blip r:embed="rId4"/>
          <a:stretch>
            <a:fillRect/>
          </a:stretch>
        </p:blipFill>
        <p:spPr>
          <a:xfrm>
            <a:off x="5666439" y="4218509"/>
            <a:ext cx="6524622" cy="2074672"/>
          </a:xfrm>
          <a:prstGeom prst="rect">
            <a:avLst/>
          </a:prstGeom>
          <a:effectLst/>
        </p:spPr>
      </p:pic>
      <p:sp>
        <p:nvSpPr>
          <p:cNvPr id="6" name="TextBox 5">
            <a:extLst>
              <a:ext uri="{FF2B5EF4-FFF2-40B4-BE49-F238E27FC236}">
                <a16:creationId xmlns:a16="http://schemas.microsoft.com/office/drawing/2014/main" id="{729DA71F-D410-49B7-8096-F49AB5F41732}"/>
              </a:ext>
            </a:extLst>
          </p:cNvPr>
          <p:cNvSpPr txBox="1"/>
          <p:nvPr/>
        </p:nvSpPr>
        <p:spPr>
          <a:xfrm>
            <a:off x="5402895" y="3889331"/>
            <a:ext cx="771185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baseline="30000" dirty="0">
                <a:solidFill>
                  <a:schemeClr val="bg1"/>
                </a:solidFill>
                <a:ea typeface="+mn-lt"/>
                <a:cs typeface="+mn-lt"/>
              </a:rPr>
              <a:t>7</a:t>
            </a:r>
            <a:r>
              <a:rPr lang="en-GB" sz="1600" b="1" dirty="0">
                <a:solidFill>
                  <a:schemeClr val="bg1"/>
                </a:solidFill>
                <a:ea typeface="+mn-lt"/>
                <a:cs typeface="+mn-lt"/>
              </a:rPr>
              <a:t>Secure communication between network functions in 5G core SBA</a:t>
            </a:r>
            <a:endParaRPr lang="en-US" sz="1600" b="1">
              <a:solidFill>
                <a:schemeClr val="bg1"/>
              </a:solidFill>
            </a:endParaRPr>
          </a:p>
        </p:txBody>
      </p:sp>
      <p:sp>
        <p:nvSpPr>
          <p:cNvPr id="7" name="TextBox 6">
            <a:extLst>
              <a:ext uri="{FF2B5EF4-FFF2-40B4-BE49-F238E27FC236}">
                <a16:creationId xmlns:a16="http://schemas.microsoft.com/office/drawing/2014/main" id="{F74681F3-296D-4E01-A686-8AE3B0EE6BB6}"/>
              </a:ext>
            </a:extLst>
          </p:cNvPr>
          <p:cNvSpPr txBox="1"/>
          <p:nvPr/>
        </p:nvSpPr>
        <p:spPr>
          <a:xfrm>
            <a:off x="5357878" y="6401714"/>
            <a:ext cx="797281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baseline="30000" dirty="0">
                <a:solidFill>
                  <a:schemeClr val="bg1"/>
                </a:solidFill>
                <a:ea typeface="+mn-lt"/>
                <a:cs typeface="+mn-lt"/>
              </a:rPr>
              <a:t>8 </a:t>
            </a:r>
            <a:r>
              <a:rPr lang="en-GB" sz="1600" b="1" dirty="0">
                <a:solidFill>
                  <a:schemeClr val="bg1"/>
                </a:solidFill>
                <a:ea typeface="+mn-lt"/>
                <a:cs typeface="+mn-lt"/>
              </a:rPr>
              <a:t>Service-based architecture for the 5G system in the roaming case</a:t>
            </a:r>
            <a:endParaRPr lang="en-US" sz="1600" b="1">
              <a:solidFill>
                <a:schemeClr val="bg1"/>
              </a:solidFill>
            </a:endParaRPr>
          </a:p>
        </p:txBody>
      </p:sp>
      <p:sp>
        <p:nvSpPr>
          <p:cNvPr id="3" name="Slide Number Placeholder 2">
            <a:extLst>
              <a:ext uri="{FF2B5EF4-FFF2-40B4-BE49-F238E27FC236}">
                <a16:creationId xmlns:a16="http://schemas.microsoft.com/office/drawing/2014/main" id="{831DA3C2-B11A-41CC-996C-DC0E91452EC4}"/>
              </a:ext>
            </a:extLst>
          </p:cNvPr>
          <p:cNvSpPr>
            <a:spLocks noGrp="1"/>
          </p:cNvSpPr>
          <p:nvPr>
            <p:ph type="sldNum" sz="quarter" idx="12"/>
          </p:nvPr>
        </p:nvSpPr>
        <p:spPr/>
        <p:txBody>
          <a:bodyPr/>
          <a:lstStyle/>
          <a:p>
            <a:fld id="{D57F1E4F-1CFF-5643-939E-02111984F565}" type="slidenum">
              <a:rPr lang="en-US" dirty="0"/>
              <a:t>8</a:t>
            </a:fld>
            <a:endParaRPr lang="en-GB"/>
          </a:p>
        </p:txBody>
      </p:sp>
    </p:spTree>
    <p:extLst>
      <p:ext uri="{BB962C8B-B14F-4D97-AF65-F5344CB8AC3E}">
        <p14:creationId xmlns:p14="http://schemas.microsoft.com/office/powerpoint/2010/main" val="264970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AED-F382-4C0A-A494-621C393FFF2A}"/>
              </a:ext>
            </a:extLst>
          </p:cNvPr>
          <p:cNvSpPr>
            <a:spLocks noGrp="1"/>
          </p:cNvSpPr>
          <p:nvPr>
            <p:ph type="title"/>
          </p:nvPr>
        </p:nvSpPr>
        <p:spPr>
          <a:xfrm>
            <a:off x="879193" y="219636"/>
            <a:ext cx="9404723" cy="1400530"/>
          </a:xfrm>
        </p:spPr>
        <p:txBody>
          <a:bodyPr/>
          <a:lstStyle/>
          <a:p>
            <a:r>
              <a:rPr lang="en-GB" dirty="0"/>
              <a:t>ENISA good security practices based on Release 16 from 3GPP </a:t>
            </a:r>
          </a:p>
        </p:txBody>
      </p:sp>
      <p:sp>
        <p:nvSpPr>
          <p:cNvPr id="3" name="Content Placeholder 2">
            <a:extLst>
              <a:ext uri="{FF2B5EF4-FFF2-40B4-BE49-F238E27FC236}">
                <a16:creationId xmlns:a16="http://schemas.microsoft.com/office/drawing/2014/main" id="{FB7122B2-47B2-42D7-AAD7-203F0CFCFF22}"/>
              </a:ext>
            </a:extLst>
          </p:cNvPr>
          <p:cNvSpPr>
            <a:spLocks noGrp="1"/>
          </p:cNvSpPr>
          <p:nvPr>
            <p:ph idx="1"/>
          </p:nvPr>
        </p:nvSpPr>
        <p:spPr>
          <a:xfrm>
            <a:off x="278560" y="1775013"/>
            <a:ext cx="5522023" cy="4858868"/>
          </a:xfrm>
        </p:spPr>
        <p:txBody>
          <a:bodyPr vert="horz" lIns="91440" tIns="45720" rIns="91440" bIns="45720" rtlCol="0" anchor="t">
            <a:normAutofit lnSpcReduction="10000"/>
          </a:bodyPr>
          <a:lstStyle/>
          <a:p>
            <a:pPr>
              <a:buFont typeface="Arial" charset="2"/>
              <a:buChar char="•"/>
            </a:pPr>
            <a:r>
              <a:rPr lang="en-GB" sz="1400" dirty="0">
                <a:ea typeface="+mj-lt"/>
                <a:cs typeface="+mj-lt"/>
              </a:rPr>
              <a:t>1. Ensure that UEs by default encrypts subscriber identifier SUPI to derive SUCI, utilizing a non-null protection scheme and the home network public key securely provided by the home network. Ensure that there is no transmitting of subscriber identifier in clear text over the access network.</a:t>
            </a:r>
            <a:r>
              <a:rPr lang="en-GB" sz="1400" baseline="30000" dirty="0">
                <a:ea typeface="+mj-lt"/>
                <a:cs typeface="+mj-lt"/>
              </a:rPr>
              <a:t>7</a:t>
            </a:r>
          </a:p>
          <a:p>
            <a:pPr>
              <a:buClr>
                <a:srgbClr val="8AD0D6"/>
              </a:buClr>
              <a:buFont typeface="Arial" charset="2"/>
              <a:buChar char="•"/>
            </a:pPr>
            <a:r>
              <a:rPr lang="en-GB" sz="1400" dirty="0">
                <a:ea typeface="+mj-lt"/>
                <a:cs typeface="+mj-lt"/>
              </a:rPr>
              <a:t>2. To protect data from interception and alteration, apply by default a strong, not-NULL ciphering and integrity protection algorithms for both user and signalling data exchanged between the UE and the network.</a:t>
            </a:r>
            <a:r>
              <a:rPr lang="en-GB" sz="1400" baseline="30000" dirty="0">
                <a:ea typeface="+mj-lt"/>
                <a:cs typeface="+mj-lt"/>
              </a:rPr>
              <a:t>7</a:t>
            </a:r>
          </a:p>
          <a:p>
            <a:pPr>
              <a:buClr>
                <a:srgbClr val="8AD0D6"/>
              </a:buClr>
              <a:buFont typeface="Arial" charset="2"/>
              <a:buChar char="•"/>
            </a:pPr>
            <a:r>
              <a:rPr lang="en-GB" sz="1400" dirty="0">
                <a:ea typeface="+mj-lt"/>
                <a:cs typeface="+mj-lt"/>
              </a:rPr>
              <a:t>3.Use a secure protocol on network or transport layer (</a:t>
            </a:r>
            <a:r>
              <a:rPr lang="en-GB" sz="1400" dirty="0" err="1">
                <a:ea typeface="+mj-lt"/>
                <a:cs typeface="+mj-lt"/>
              </a:rPr>
              <a:t>IPSec</a:t>
            </a:r>
            <a:r>
              <a:rPr lang="en-GB" sz="1400" dirty="0">
                <a:ea typeface="+mj-lt"/>
                <a:cs typeface="+mj-lt"/>
              </a:rPr>
              <a:t> or DTLS) to implement confidentiality, integrity and replay protection by default for both user and control plane data on RAN interfaces.</a:t>
            </a:r>
            <a:r>
              <a:rPr lang="en-GB" sz="1400" baseline="30000" dirty="0">
                <a:ea typeface="+mj-lt"/>
                <a:cs typeface="+mj-lt"/>
              </a:rPr>
              <a:t>7</a:t>
            </a:r>
          </a:p>
          <a:p>
            <a:pPr>
              <a:buClr>
                <a:srgbClr val="8AD0D6"/>
              </a:buClr>
              <a:buFont typeface="Arial" charset="2"/>
              <a:buChar char="•"/>
            </a:pPr>
            <a:r>
              <a:rPr lang="en-GB" sz="1400" dirty="0">
                <a:ea typeface="+mj-lt"/>
                <a:cs typeface="+mj-lt"/>
              </a:rPr>
              <a:t>4.Apply state-of-the-art mechanisms for transport protection and mutual authentication (e.g. TLS 1.2 or 1.3 with X.509 certificates), and for authorization (e.g. OAuth 2.0) between SBA network functions, by default.</a:t>
            </a:r>
            <a:r>
              <a:rPr lang="en-GB" sz="1400" baseline="30000" dirty="0">
                <a:ea typeface="+mj-lt"/>
                <a:cs typeface="+mj-lt"/>
              </a:rPr>
              <a:t>7</a:t>
            </a:r>
          </a:p>
          <a:p>
            <a:pPr>
              <a:buClr>
                <a:srgbClr val="8AD0D6"/>
              </a:buClr>
              <a:buFont typeface="Arial" charset="2"/>
              <a:buChar char="•"/>
            </a:pPr>
            <a:r>
              <a:rPr lang="en-GB" sz="1400" dirty="0">
                <a:ea typeface="+mj-lt"/>
                <a:cs typeface="+mj-lt"/>
              </a:rPr>
              <a:t>5.Implement authentication framework defined in the specifications, consider use of EAP for secondary authentication whenever secure authentication and authorization with external networks is required.</a:t>
            </a:r>
            <a:r>
              <a:rPr lang="en-GB" sz="1400" baseline="30000" dirty="0">
                <a:ea typeface="+mj-lt"/>
                <a:cs typeface="+mj-lt"/>
              </a:rPr>
              <a:t>7</a:t>
            </a:r>
          </a:p>
        </p:txBody>
      </p:sp>
      <p:sp>
        <p:nvSpPr>
          <p:cNvPr id="4" name="TextBox 3">
            <a:extLst>
              <a:ext uri="{FF2B5EF4-FFF2-40B4-BE49-F238E27FC236}">
                <a16:creationId xmlns:a16="http://schemas.microsoft.com/office/drawing/2014/main" id="{F8407CE3-909B-40C6-B447-02371B7108AB}"/>
              </a:ext>
            </a:extLst>
          </p:cNvPr>
          <p:cNvSpPr txBox="1"/>
          <p:nvPr/>
        </p:nvSpPr>
        <p:spPr>
          <a:xfrm>
            <a:off x="5800165" y="1775012"/>
            <a:ext cx="6203575"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400" dirty="0">
                <a:ea typeface="+mn-lt"/>
                <a:cs typeface="+mn-lt"/>
              </a:rPr>
              <a:t>6.Ensure correct implementation of specification requirements for end-to-end core network interconnection security, including the usage of identified state-of-the-art security protocols for transport (TLS) or application layer security (PRINS) between SEPPs in different networks and ensure appropriate procedures for key and certificate management.</a:t>
            </a:r>
            <a:r>
              <a:rPr lang="en-GB" sz="1400" baseline="30000" dirty="0">
                <a:ea typeface="+mn-lt"/>
                <a:cs typeface="+mn-lt"/>
              </a:rPr>
              <a:t>7</a:t>
            </a:r>
            <a:endParaRPr lang="en-US" baseline="30000" dirty="0"/>
          </a:p>
          <a:p>
            <a:pPr marL="285750" indent="-285750">
              <a:buFont typeface="Arial"/>
              <a:buChar char="•"/>
            </a:pPr>
            <a:endParaRPr lang="en-GB" sz="1400" dirty="0"/>
          </a:p>
          <a:p>
            <a:pPr marL="285750" indent="-285750">
              <a:buFont typeface="Arial"/>
              <a:buChar char="•"/>
            </a:pPr>
            <a:r>
              <a:rPr lang="en-GB" sz="1400" dirty="0"/>
              <a:t>7.</a:t>
            </a:r>
            <a:r>
              <a:rPr lang="en-GB" sz="1400" dirty="0">
                <a:ea typeface="+mn-lt"/>
                <a:cs typeface="+mn-lt"/>
              </a:rPr>
              <a:t>Ensure that secure, tamper resistant hardware is used for storing and/or processing of security critical data (e.g. subscriber credential and decryption keys), such as UICC (Universal Integrated Circuit Card) in UE or HSM.</a:t>
            </a:r>
            <a:r>
              <a:rPr lang="en-GB" sz="1400" baseline="30000" dirty="0">
                <a:ea typeface="+mn-lt"/>
                <a:cs typeface="+mn-lt"/>
              </a:rPr>
              <a:t>7</a:t>
            </a:r>
          </a:p>
          <a:p>
            <a:pPr marL="285750" indent="-285750">
              <a:buFont typeface="Arial"/>
              <a:buChar char="•"/>
            </a:pPr>
            <a:endParaRPr lang="en-GB" sz="1400" dirty="0">
              <a:ea typeface="+mn-lt"/>
              <a:cs typeface="+mn-lt"/>
            </a:endParaRPr>
          </a:p>
          <a:p>
            <a:pPr marL="285750" indent="-285750">
              <a:buFont typeface="Arial"/>
              <a:buChar char="•"/>
            </a:pPr>
            <a:r>
              <a:rPr lang="en-GB" sz="1400" dirty="0">
                <a:ea typeface="+mn-lt"/>
                <a:cs typeface="+mn-lt"/>
              </a:rPr>
              <a:t>8. Network components and equipment should be subjected to rigorous security testing.</a:t>
            </a:r>
            <a:r>
              <a:rPr lang="en-GB" sz="1400" baseline="30000" dirty="0">
                <a:ea typeface="+mn-lt"/>
                <a:cs typeface="+mn-lt"/>
              </a:rPr>
              <a:t>7</a:t>
            </a:r>
          </a:p>
          <a:p>
            <a:pPr marL="285750" indent="-285750">
              <a:buFont typeface="Arial"/>
              <a:buChar char="•"/>
            </a:pPr>
            <a:endParaRPr lang="en-GB" sz="1400" dirty="0"/>
          </a:p>
          <a:p>
            <a:pPr marL="285750" indent="-285750">
              <a:buFont typeface="Arial"/>
              <a:buChar char="•"/>
            </a:pPr>
            <a:r>
              <a:rPr lang="en-GB" sz="1400" dirty="0"/>
              <a:t>9.</a:t>
            </a:r>
            <a:r>
              <a:rPr lang="en-GB" sz="1400" dirty="0">
                <a:ea typeface="+mn-lt"/>
                <a:cs typeface="+mn-lt"/>
              </a:rPr>
              <a:t> Product development should ensure that mandatory and optional security features are built-in, using a robust, mature and secure product development process built with security and resilience in mind.</a:t>
            </a:r>
            <a:r>
              <a:rPr lang="en-GB" sz="1400" baseline="30000" dirty="0">
                <a:ea typeface="+mn-lt"/>
                <a:cs typeface="+mn-lt"/>
              </a:rPr>
              <a:t>7</a:t>
            </a:r>
          </a:p>
          <a:p>
            <a:pPr marL="285750" indent="-285750">
              <a:buFont typeface="Arial"/>
              <a:buChar char="•"/>
            </a:pPr>
            <a:endParaRPr lang="en-GB" sz="1400" dirty="0">
              <a:ea typeface="+mn-lt"/>
              <a:cs typeface="+mn-lt"/>
            </a:endParaRPr>
          </a:p>
          <a:p>
            <a:pPr marL="285750" indent="-285750">
              <a:buFont typeface="Arial"/>
              <a:buChar char="•"/>
            </a:pPr>
            <a:r>
              <a:rPr lang="en-GB" sz="1400" dirty="0">
                <a:ea typeface="+mn-lt"/>
                <a:cs typeface="+mn-lt"/>
              </a:rPr>
              <a:t>10. Network design, configuration and deployment shall follow security best practices</a:t>
            </a:r>
            <a:r>
              <a:rPr lang="en-GB" sz="1400" baseline="30000" dirty="0">
                <a:ea typeface="+mn-lt"/>
                <a:cs typeface="+mn-lt"/>
              </a:rPr>
              <a:t>7</a:t>
            </a:r>
          </a:p>
        </p:txBody>
      </p:sp>
      <p:sp>
        <p:nvSpPr>
          <p:cNvPr id="5" name="Slide Number Placeholder 4">
            <a:extLst>
              <a:ext uri="{FF2B5EF4-FFF2-40B4-BE49-F238E27FC236}">
                <a16:creationId xmlns:a16="http://schemas.microsoft.com/office/drawing/2014/main" id="{67F7F8F0-BF0C-462E-B45E-9B7D785DC698}"/>
              </a:ext>
            </a:extLst>
          </p:cNvPr>
          <p:cNvSpPr>
            <a:spLocks noGrp="1"/>
          </p:cNvSpPr>
          <p:nvPr>
            <p:ph type="sldNum" sz="quarter" idx="12"/>
          </p:nvPr>
        </p:nvSpPr>
        <p:spPr/>
        <p:txBody>
          <a:bodyPr/>
          <a:lstStyle/>
          <a:p>
            <a:fld id="{D57F1E4F-1CFF-5643-939E-02111984F565}" type="slidenum">
              <a:rPr lang="en-US" dirty="0"/>
              <a:t>9</a:t>
            </a:fld>
            <a:endParaRPr lang="en-GB"/>
          </a:p>
        </p:txBody>
      </p:sp>
    </p:spTree>
    <p:extLst>
      <p:ext uri="{BB962C8B-B14F-4D97-AF65-F5344CB8AC3E}">
        <p14:creationId xmlns:p14="http://schemas.microsoft.com/office/powerpoint/2010/main" val="3900187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96496F0502D74BB4A164540D9F4E20" ma:contentTypeVersion="4" ma:contentTypeDescription="Create a new document." ma:contentTypeScope="" ma:versionID="8a47e7f1dcd8737471393baed0a882fa">
  <xsd:schema xmlns:xsd="http://www.w3.org/2001/XMLSchema" xmlns:xs="http://www.w3.org/2001/XMLSchema" xmlns:p="http://schemas.microsoft.com/office/2006/metadata/properties" xmlns:ns2="e46040f1-2c7b-4e77-93af-f395b8cc6f01" targetNamespace="http://schemas.microsoft.com/office/2006/metadata/properties" ma:root="true" ma:fieldsID="98b429d4752c2d1e32c19c0d08392a4d" ns2:_="">
    <xsd:import namespace="e46040f1-2c7b-4e77-93af-f395b8cc6f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6040f1-2c7b-4e77-93af-f395b8cc6f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7A83C-00AE-461F-B840-81418740051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7D7F7A-CE35-4E8C-8FC0-A54ECC557686}">
  <ds:schemaRefs>
    <ds:schemaRef ds:uri="http://schemas.microsoft.com/sharepoint/v3/contenttype/forms"/>
  </ds:schemaRefs>
</ds:datastoreItem>
</file>

<file path=customXml/itemProps3.xml><?xml version="1.0" encoding="utf-8"?>
<ds:datastoreItem xmlns:ds="http://schemas.openxmlformats.org/officeDocument/2006/customXml" ds:itemID="{93C8C044-DA8A-4A89-BB37-A366E46749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6040f1-2c7b-4e77-93af-f395b8cc6f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1539</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Century Gothic</vt:lpstr>
      <vt:lpstr>Wingdings 3</vt:lpstr>
      <vt:lpstr>Ion</vt:lpstr>
      <vt:lpstr>3GPP security architecture in 5G</vt:lpstr>
      <vt:lpstr>Short description of 3GPP</vt:lpstr>
      <vt:lpstr>Release versions  timeframe  </vt:lpstr>
      <vt:lpstr>Overview of the security architecture</vt:lpstr>
      <vt:lpstr>Network access with 5G-AKA OR EAP-AKA</vt:lpstr>
      <vt:lpstr>Network domain example</vt:lpstr>
      <vt:lpstr>User Domain recommendation</vt:lpstr>
      <vt:lpstr>SBA domain security</vt:lpstr>
      <vt:lpstr>ENISA good security practices based on Release 16 from 3GPP </vt:lpstr>
      <vt:lpstr>Thank you for the attention!</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 D.</cp:lastModifiedBy>
  <cp:revision>483</cp:revision>
  <dcterms:created xsi:type="dcterms:W3CDTF">2022-01-03T14:34:54Z</dcterms:created>
  <dcterms:modified xsi:type="dcterms:W3CDTF">2022-02-12T01:36:01Z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0x010100A796496F0502D74BB4A164540D9F4E20</vt:lpwstr>
  </property>
</Properties>
</file>