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DM Sans" panose="020B0604020202020204" charset="-18"/>
      <p:regular r:id="rId20"/>
      <p:bold r:id="rId21"/>
      <p:italic r:id="rId22"/>
      <p:boldItalic r:id="rId23"/>
    </p:embeddedFont>
    <p:embeddedFont>
      <p:font typeface="Vig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0977cbbfd4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0977cbbfd4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0977cbbfd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0977cbbfd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1/Oct/28/2002881720/-1/-1/0/SECURITY_GUIDANCE_FOR_5G_CLOUD_INFRASTRUCTURES_PART_I_20211028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cisecurity.org/blog/nsa-guidance-zero-trust-applied-to-5g-cloud-infrastructure/" TargetMode="External"/><Relationship Id="rId5" Type="http://schemas.openxmlformats.org/officeDocument/2006/relationships/hyperlink" Target="https://www.cisa.gov/sites/default/files/publications/Security_Guidance_For_5G_Cloud_Infrastructures_Part_III_508_Compliant.pdf" TargetMode="External"/><Relationship Id="rId4" Type="http://schemas.openxmlformats.org/officeDocument/2006/relationships/hyperlink" Target="https://www.cisa.gov/sites/default/files/publications/Security_Guidance_For_5G_Cloud_Infrastructures_Part_II_Updated_508_Compliant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4862025" y="0"/>
            <a:ext cx="4590000" cy="3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5G Cloud Infrastructures Security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AAdrian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6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6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Protection</a:t>
            </a:r>
            <a:endParaRPr/>
          </a:p>
        </p:txBody>
      </p:sp>
      <p:sp>
        <p:nvSpPr>
          <p:cNvPr id="996" name="Google Shape;996;p36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97" name="Google Shape;997;p36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998" name="Google Shape;998;p36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6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6"/>
          <p:cNvGrpSpPr/>
          <p:nvPr/>
        </p:nvGrpSpPr>
        <p:grpSpPr>
          <a:xfrm>
            <a:off x="3810521" y="3524998"/>
            <a:ext cx="1522970" cy="3156652"/>
            <a:chOff x="-2560775" y="1429700"/>
            <a:chExt cx="1463550" cy="3034075"/>
          </a:xfrm>
        </p:grpSpPr>
        <p:sp>
          <p:nvSpPr>
            <p:cNvPr id="1107" name="Google Shape;1107;p36"/>
            <p:cNvSpPr/>
            <p:nvPr/>
          </p:nvSpPr>
          <p:spPr>
            <a:xfrm>
              <a:off x="-2486000" y="4190425"/>
              <a:ext cx="1236475" cy="273350"/>
            </a:xfrm>
            <a:custGeom>
              <a:avLst/>
              <a:gdLst/>
              <a:ahLst/>
              <a:cxnLst/>
              <a:rect l="l" t="t" r="r" b="b"/>
              <a:pathLst>
                <a:path w="49459" h="10934" extrusionOk="0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-23410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-2347550" y="4160350"/>
              <a:ext cx="274625" cy="179700"/>
            </a:xfrm>
            <a:custGeom>
              <a:avLst/>
              <a:gdLst/>
              <a:ahLst/>
              <a:cxnLst/>
              <a:rect l="l" t="t" r="r" b="b"/>
              <a:pathLst>
                <a:path w="10985" h="7188" extrusionOk="0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-15849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-1591425" y="4160325"/>
              <a:ext cx="274625" cy="179725"/>
            </a:xfrm>
            <a:custGeom>
              <a:avLst/>
              <a:gdLst/>
              <a:ahLst/>
              <a:cxnLst/>
              <a:rect l="l" t="t" r="r" b="b"/>
              <a:pathLst>
                <a:path w="10985" h="7189" extrusionOk="0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-2194275" y="2806750"/>
              <a:ext cx="708250" cy="1421175"/>
            </a:xfrm>
            <a:custGeom>
              <a:avLst/>
              <a:gdLst/>
              <a:ahLst/>
              <a:cxnLst/>
              <a:rect l="l" t="t" r="r" b="b"/>
              <a:pathLst>
                <a:path w="28330" h="56847" extrusionOk="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-2200925" y="2800250"/>
              <a:ext cx="721600" cy="1434175"/>
            </a:xfrm>
            <a:custGeom>
              <a:avLst/>
              <a:gdLst/>
              <a:ahLst/>
              <a:cxnLst/>
              <a:rect l="l" t="t" r="r" b="b"/>
              <a:pathLst>
                <a:path w="28864" h="57367" extrusionOk="0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-2197450" y="1954100"/>
              <a:ext cx="733775" cy="799625"/>
            </a:xfrm>
            <a:custGeom>
              <a:avLst/>
              <a:gdLst/>
              <a:ahLst/>
              <a:cxnLst/>
              <a:rect l="l" t="t" r="r" b="b"/>
              <a:pathLst>
                <a:path w="29351" h="31985" extrusionOk="0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-2204500" y="1947525"/>
              <a:ext cx="748050" cy="812700"/>
            </a:xfrm>
            <a:custGeom>
              <a:avLst/>
              <a:gdLst/>
              <a:ahLst/>
              <a:cxnLst/>
              <a:rect l="l" t="t" r="r" b="b"/>
              <a:pathLst>
                <a:path w="29922" h="32508" extrusionOk="0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-1897575" y="2015100"/>
              <a:ext cx="130825" cy="685525"/>
            </a:xfrm>
            <a:custGeom>
              <a:avLst/>
              <a:gdLst/>
              <a:ahLst/>
              <a:cxnLst/>
              <a:rect l="l" t="t" r="r" b="b"/>
              <a:pathLst>
                <a:path w="5233" h="27421" extrusionOk="0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-1904325" y="2007325"/>
              <a:ext cx="144250" cy="705825"/>
            </a:xfrm>
            <a:custGeom>
              <a:avLst/>
              <a:gdLst/>
              <a:ahLst/>
              <a:cxnLst/>
              <a:rect l="l" t="t" r="r" b="b"/>
              <a:pathLst>
                <a:path w="5770" h="28233" extrusionOk="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-1963450" y="1928875"/>
              <a:ext cx="129625" cy="165925"/>
            </a:xfrm>
            <a:custGeom>
              <a:avLst/>
              <a:gdLst/>
              <a:ahLst/>
              <a:cxnLst/>
              <a:rect l="l" t="t" r="r" b="b"/>
              <a:pathLst>
                <a:path w="5185" h="6637" extrusionOk="0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-1971775" y="1919175"/>
              <a:ext cx="146025" cy="187375"/>
            </a:xfrm>
            <a:custGeom>
              <a:avLst/>
              <a:gdLst/>
              <a:ahLst/>
              <a:cxnLst/>
              <a:rect l="l" t="t" r="r" b="b"/>
              <a:pathLst>
                <a:path w="5841" h="7495" extrusionOk="0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-1833850" y="1927250"/>
              <a:ext cx="124625" cy="175700"/>
            </a:xfrm>
            <a:custGeom>
              <a:avLst/>
              <a:gdLst/>
              <a:ahLst/>
              <a:cxnLst/>
              <a:rect l="l" t="t" r="r" b="b"/>
              <a:pathLst>
                <a:path w="4985" h="7028" extrusionOk="0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-1842100" y="1917375"/>
              <a:ext cx="140625" cy="198325"/>
            </a:xfrm>
            <a:custGeom>
              <a:avLst/>
              <a:gdLst/>
              <a:ahLst/>
              <a:cxnLst/>
              <a:rect l="l" t="t" r="r" b="b"/>
              <a:pathLst>
                <a:path w="5625" h="7933" extrusionOk="0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-2142175" y="2203975"/>
              <a:ext cx="195700" cy="104125"/>
            </a:xfrm>
            <a:custGeom>
              <a:avLst/>
              <a:gdLst/>
              <a:ahLst/>
              <a:cxnLst/>
              <a:rect l="l" t="t" r="r" b="b"/>
              <a:pathLst>
                <a:path w="7828" h="4165" extrusionOk="0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-2148650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-1750800" y="2203975"/>
              <a:ext cx="195675" cy="104125"/>
            </a:xfrm>
            <a:custGeom>
              <a:avLst/>
              <a:gdLst/>
              <a:ahLst/>
              <a:cxnLst/>
              <a:rect l="l" t="t" r="r" b="b"/>
              <a:pathLst>
                <a:path w="7827" h="4165" extrusionOk="0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-1757325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-2130450" y="2741200"/>
              <a:ext cx="571075" cy="65625"/>
            </a:xfrm>
            <a:custGeom>
              <a:avLst/>
              <a:gdLst/>
              <a:ahLst/>
              <a:cxnLst/>
              <a:rect l="l" t="t" r="r" b="b"/>
              <a:pathLst>
                <a:path w="22843" h="2625" extrusionOk="0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-2136975" y="2734675"/>
              <a:ext cx="584100" cy="78650"/>
            </a:xfrm>
            <a:custGeom>
              <a:avLst/>
              <a:gdLst/>
              <a:ahLst/>
              <a:cxnLst/>
              <a:rect l="l" t="t" r="r" b="b"/>
              <a:pathLst>
                <a:path w="23364" h="3146" extrusionOk="0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-2242125" y="2794275"/>
              <a:ext cx="143600" cy="298450"/>
            </a:xfrm>
            <a:custGeom>
              <a:avLst/>
              <a:gdLst/>
              <a:ahLst/>
              <a:cxnLst/>
              <a:rect l="l" t="t" r="r" b="b"/>
              <a:pathLst>
                <a:path w="5744" h="11938" extrusionOk="0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-2248575" y="2787375"/>
              <a:ext cx="157125" cy="311875"/>
            </a:xfrm>
            <a:custGeom>
              <a:avLst/>
              <a:gdLst/>
              <a:ahLst/>
              <a:cxnLst/>
              <a:rect l="l" t="t" r="r" b="b"/>
              <a:pathLst>
                <a:path w="6285" h="12475" extrusionOk="0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-1916925" y="1813400"/>
              <a:ext cx="167825" cy="201725"/>
            </a:xfrm>
            <a:custGeom>
              <a:avLst/>
              <a:gdLst/>
              <a:ahLst/>
              <a:cxnLst/>
              <a:rect l="l" t="t" r="r" b="b"/>
              <a:pathLst>
                <a:path w="6713" h="8069" extrusionOk="0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-1923425" y="1806825"/>
              <a:ext cx="180850" cy="217650"/>
            </a:xfrm>
            <a:custGeom>
              <a:avLst/>
              <a:gdLst/>
              <a:ahLst/>
              <a:cxnLst/>
              <a:rect l="l" t="t" r="r" b="b"/>
              <a:pathLst>
                <a:path w="7234" h="8706" extrusionOk="0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-2009975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-2016875" y="1682850"/>
              <a:ext cx="79250" cy="96775"/>
            </a:xfrm>
            <a:custGeom>
              <a:avLst/>
              <a:gdLst/>
              <a:ahLst/>
              <a:cxnLst/>
              <a:rect l="l" t="t" r="r" b="b"/>
              <a:pathLst>
                <a:path w="3170" h="3871" extrusionOk="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-1734200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-1741700" y="1682850"/>
              <a:ext cx="79275" cy="96775"/>
            </a:xfrm>
            <a:custGeom>
              <a:avLst/>
              <a:gdLst/>
              <a:ahLst/>
              <a:cxnLst/>
              <a:rect l="l" t="t" r="r" b="b"/>
              <a:pathLst>
                <a:path w="3171" h="3871" extrusionOk="0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-2016600" y="1436150"/>
              <a:ext cx="370500" cy="286175"/>
            </a:xfrm>
            <a:custGeom>
              <a:avLst/>
              <a:gdLst/>
              <a:ahLst/>
              <a:cxnLst/>
              <a:rect l="l" t="t" r="r" b="b"/>
              <a:pathLst>
                <a:path w="14820" h="11447" extrusionOk="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-2023100" y="1429700"/>
              <a:ext cx="383350" cy="308675"/>
            </a:xfrm>
            <a:custGeom>
              <a:avLst/>
              <a:gdLst/>
              <a:ahLst/>
              <a:cxnLst/>
              <a:rect l="l" t="t" r="r" b="b"/>
              <a:pathLst>
                <a:path w="15334" h="12347" extrusionOk="0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-1980075" y="1528775"/>
              <a:ext cx="274175" cy="374925"/>
            </a:xfrm>
            <a:custGeom>
              <a:avLst/>
              <a:gdLst/>
              <a:ahLst/>
              <a:cxnLst/>
              <a:rect l="l" t="t" r="r" b="b"/>
              <a:pathLst>
                <a:path w="10967" h="14997" extrusionOk="0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-1988075" y="1511425"/>
              <a:ext cx="288725" cy="398775"/>
            </a:xfrm>
            <a:custGeom>
              <a:avLst/>
              <a:gdLst/>
              <a:ahLst/>
              <a:cxnLst/>
              <a:rect l="l" t="t" r="r" b="b"/>
              <a:pathLst>
                <a:path w="11549" h="15951" extrusionOk="0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-1973400" y="1644225"/>
              <a:ext cx="121300" cy="101100"/>
            </a:xfrm>
            <a:custGeom>
              <a:avLst/>
              <a:gdLst/>
              <a:ahLst/>
              <a:cxnLst/>
              <a:rect l="l" t="t" r="r" b="b"/>
              <a:pathLst>
                <a:path w="4852" h="4044" extrusionOk="0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-1979900" y="1637725"/>
              <a:ext cx="134425" cy="114125"/>
            </a:xfrm>
            <a:custGeom>
              <a:avLst/>
              <a:gdLst/>
              <a:ahLst/>
              <a:cxnLst/>
              <a:rect l="l" t="t" r="r" b="b"/>
              <a:pathLst>
                <a:path w="5377" h="4565" extrusionOk="0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-1828875" y="1644225"/>
              <a:ext cx="121325" cy="101100"/>
            </a:xfrm>
            <a:custGeom>
              <a:avLst/>
              <a:gdLst/>
              <a:ahLst/>
              <a:cxnLst/>
              <a:rect l="l" t="t" r="r" b="b"/>
              <a:pathLst>
                <a:path w="4853" h="4044" extrusionOk="0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-1835500" y="1637725"/>
              <a:ext cx="134450" cy="114125"/>
            </a:xfrm>
            <a:custGeom>
              <a:avLst/>
              <a:gdLst/>
              <a:ahLst/>
              <a:cxnLst/>
              <a:rect l="l" t="t" r="r" b="b"/>
              <a:pathLst>
                <a:path w="5378" h="4565" extrusionOk="0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-1852125" y="1660500"/>
              <a:ext cx="23275" cy="25"/>
            </a:xfrm>
            <a:custGeom>
              <a:avLst/>
              <a:gdLst/>
              <a:ahLst/>
              <a:cxnLst/>
              <a:rect l="l" t="t" r="r" b="b"/>
              <a:pathLst>
                <a:path w="931" h="1" extrusionOk="0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-1852125" y="1653975"/>
              <a:ext cx="23275" cy="13050"/>
            </a:xfrm>
            <a:custGeom>
              <a:avLst/>
              <a:gdLst/>
              <a:ahLst/>
              <a:cxnLst/>
              <a:rect l="l" t="t" r="r" b="b"/>
              <a:pathLst>
                <a:path w="931" h="522" extrusionOk="0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-2238925" y="2688100"/>
              <a:ext cx="229700" cy="146800"/>
            </a:xfrm>
            <a:custGeom>
              <a:avLst/>
              <a:gdLst/>
              <a:ahLst/>
              <a:cxnLst/>
              <a:rect l="l" t="t" r="r" b="b"/>
              <a:pathLst>
                <a:path w="9188" h="5872" extrusionOk="0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-2247550" y="2681525"/>
              <a:ext cx="244850" cy="159900"/>
            </a:xfrm>
            <a:custGeom>
              <a:avLst/>
              <a:gdLst/>
              <a:ahLst/>
              <a:cxnLst/>
              <a:rect l="l" t="t" r="r" b="b"/>
              <a:pathLst>
                <a:path w="9794" h="6396" extrusionOk="0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-2551575" y="2079025"/>
              <a:ext cx="392425" cy="690300"/>
            </a:xfrm>
            <a:custGeom>
              <a:avLst/>
              <a:gdLst/>
              <a:ahLst/>
              <a:cxnLst/>
              <a:rect l="l" t="t" r="r" b="b"/>
              <a:pathLst>
                <a:path w="15697" h="27612" extrusionOk="0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-2560775" y="2062375"/>
              <a:ext cx="408525" cy="716425"/>
            </a:xfrm>
            <a:custGeom>
              <a:avLst/>
              <a:gdLst/>
              <a:ahLst/>
              <a:cxnLst/>
              <a:rect l="l" t="t" r="r" b="b"/>
              <a:pathLst>
                <a:path w="16341" h="28657" extrusionOk="0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-2282125" y="2631800"/>
              <a:ext cx="69625" cy="109675"/>
            </a:xfrm>
            <a:custGeom>
              <a:avLst/>
              <a:gdLst/>
              <a:ahLst/>
              <a:cxnLst/>
              <a:rect l="l" t="t" r="r" b="b"/>
              <a:pathLst>
                <a:path w="2785" h="4387" extrusionOk="0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-2339000" y="2393975"/>
              <a:ext cx="56425" cy="119500"/>
            </a:xfrm>
            <a:custGeom>
              <a:avLst/>
              <a:gdLst/>
              <a:ahLst/>
              <a:cxnLst/>
              <a:rect l="l" t="t" r="r" b="b"/>
              <a:pathLst>
                <a:path w="2257" h="4780" extrusionOk="0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-1648725" y="2688100"/>
              <a:ext cx="229725" cy="146800"/>
            </a:xfrm>
            <a:custGeom>
              <a:avLst/>
              <a:gdLst/>
              <a:ahLst/>
              <a:cxnLst/>
              <a:rect l="l" t="t" r="r" b="b"/>
              <a:pathLst>
                <a:path w="9189" h="5872" extrusionOk="0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-1655250" y="2681525"/>
              <a:ext cx="244875" cy="159900"/>
            </a:xfrm>
            <a:custGeom>
              <a:avLst/>
              <a:gdLst/>
              <a:ahLst/>
              <a:cxnLst/>
              <a:rect l="l" t="t" r="r" b="b"/>
              <a:pathLst>
                <a:path w="9795" h="6396" extrusionOk="0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-1517925" y="2054050"/>
              <a:ext cx="411575" cy="715275"/>
            </a:xfrm>
            <a:custGeom>
              <a:avLst/>
              <a:gdLst/>
              <a:ahLst/>
              <a:cxnLst/>
              <a:rect l="l" t="t" r="r" b="b"/>
              <a:pathLst>
                <a:path w="16463" h="28611" extrusionOk="0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-1524950" y="2037650"/>
              <a:ext cx="427725" cy="741150"/>
            </a:xfrm>
            <a:custGeom>
              <a:avLst/>
              <a:gdLst/>
              <a:ahLst/>
              <a:cxnLst/>
              <a:rect l="l" t="t" r="r" b="b"/>
              <a:pathLst>
                <a:path w="17109" h="29646" extrusionOk="0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-1445750" y="2631400"/>
              <a:ext cx="69950" cy="110075"/>
            </a:xfrm>
            <a:custGeom>
              <a:avLst/>
              <a:gdLst/>
              <a:ahLst/>
              <a:cxnLst/>
              <a:rect l="l" t="t" r="r" b="b"/>
              <a:pathLst>
                <a:path w="2798" h="4403" extrusionOk="0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-1375375" y="2394150"/>
              <a:ext cx="56300" cy="119325"/>
            </a:xfrm>
            <a:custGeom>
              <a:avLst/>
              <a:gdLst/>
              <a:ahLst/>
              <a:cxnLst/>
              <a:rect l="l" t="t" r="r" b="b"/>
              <a:pathLst>
                <a:path w="2252" h="4773" extrusionOk="0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36"/>
          <p:cNvGrpSpPr/>
          <p:nvPr/>
        </p:nvGrpSpPr>
        <p:grpSpPr>
          <a:xfrm>
            <a:off x="100183" y="1310939"/>
            <a:ext cx="2768676" cy="2521621"/>
            <a:chOff x="962450" y="238100"/>
            <a:chExt cx="5751300" cy="5238100"/>
          </a:xfrm>
        </p:grpSpPr>
        <p:sp>
          <p:nvSpPr>
            <p:cNvPr id="1159" name="Google Shape;1159;p36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37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28" name="Google Shape;1228;p37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29" name="Google Shape;1229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Protection</a:t>
            </a:r>
            <a:endParaRPr/>
          </a:p>
        </p:txBody>
      </p:sp>
      <p:sp>
        <p:nvSpPr>
          <p:cNvPr id="1230" name="Google Shape;1230;p37"/>
          <p:cNvSpPr txBox="1">
            <a:spLocks noGrp="1"/>
          </p:cNvSpPr>
          <p:nvPr>
            <p:ph type="title" idx="4294967295"/>
          </p:nvPr>
        </p:nvSpPr>
        <p:spPr>
          <a:xfrm>
            <a:off x="1203700" y="1752313"/>
            <a:ext cx="2944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WORKLOAD</a:t>
            </a:r>
            <a:endParaRPr sz="1500"/>
          </a:p>
        </p:txBody>
      </p:sp>
      <p:sp>
        <p:nvSpPr>
          <p:cNvPr id="1231" name="Google Shape;1231;p37"/>
          <p:cNvSpPr/>
          <p:nvPr/>
        </p:nvSpPr>
        <p:spPr>
          <a:xfrm>
            <a:off x="2288317" y="2105373"/>
            <a:ext cx="775275" cy="644195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7"/>
          <p:cNvSpPr txBox="1">
            <a:spLocks noGrp="1"/>
          </p:cNvSpPr>
          <p:nvPr>
            <p:ph type="title" idx="4294967295"/>
          </p:nvPr>
        </p:nvSpPr>
        <p:spPr>
          <a:xfrm>
            <a:off x="4995800" y="1752313"/>
            <a:ext cx="2944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PLATFORM</a:t>
            </a:r>
            <a:endParaRPr sz="1500"/>
          </a:p>
        </p:txBody>
      </p:sp>
      <p:sp>
        <p:nvSpPr>
          <p:cNvPr id="1233" name="Google Shape;1233;p37"/>
          <p:cNvSpPr/>
          <p:nvPr/>
        </p:nvSpPr>
        <p:spPr>
          <a:xfrm>
            <a:off x="6144605" y="2105368"/>
            <a:ext cx="646893" cy="644213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7"/>
          <p:cNvSpPr txBox="1">
            <a:spLocks noGrp="1"/>
          </p:cNvSpPr>
          <p:nvPr>
            <p:ph type="title" idx="4294967295"/>
          </p:nvPr>
        </p:nvSpPr>
        <p:spPr>
          <a:xfrm>
            <a:off x="1203700" y="3231838"/>
            <a:ext cx="2944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FRONT-END NETWORKS</a:t>
            </a:r>
            <a:endParaRPr sz="1500"/>
          </a:p>
        </p:txBody>
      </p:sp>
      <p:sp>
        <p:nvSpPr>
          <p:cNvPr id="1235" name="Google Shape;1235;p37"/>
          <p:cNvSpPr txBox="1">
            <a:spLocks noGrp="1"/>
          </p:cNvSpPr>
          <p:nvPr>
            <p:ph type="title" idx="4294967295"/>
          </p:nvPr>
        </p:nvSpPr>
        <p:spPr>
          <a:xfrm>
            <a:off x="4995800" y="3231838"/>
            <a:ext cx="2944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BACK-END NETWORKS</a:t>
            </a:r>
            <a:endParaRPr sz="1500"/>
          </a:p>
        </p:txBody>
      </p:sp>
      <p:grpSp>
        <p:nvGrpSpPr>
          <p:cNvPr id="1236" name="Google Shape;1236;p37"/>
          <p:cNvGrpSpPr/>
          <p:nvPr/>
        </p:nvGrpSpPr>
        <p:grpSpPr>
          <a:xfrm>
            <a:off x="2288313" y="3530889"/>
            <a:ext cx="775286" cy="752225"/>
            <a:chOff x="853950" y="2894720"/>
            <a:chExt cx="364104" cy="353290"/>
          </a:xfrm>
        </p:grpSpPr>
        <p:sp>
          <p:nvSpPr>
            <p:cNvPr id="1237" name="Google Shape;1237;p37"/>
            <p:cNvSpPr/>
            <p:nvPr/>
          </p:nvSpPr>
          <p:spPr>
            <a:xfrm>
              <a:off x="1056167" y="3155298"/>
              <a:ext cx="57472" cy="57662"/>
            </a:xfrm>
            <a:custGeom>
              <a:avLst/>
              <a:gdLst/>
              <a:ahLst/>
              <a:cxnLst/>
              <a:rect l="l" t="t" r="r" b="b"/>
              <a:pathLst>
                <a:path w="1807" h="1813" extrusionOk="0">
                  <a:moveTo>
                    <a:pt x="907" y="0"/>
                  </a:moveTo>
                  <a:cubicBezTo>
                    <a:pt x="686" y="0"/>
                    <a:pt x="459" y="83"/>
                    <a:pt x="274" y="268"/>
                  </a:cubicBezTo>
                  <a:cubicBezTo>
                    <a:pt x="215" y="328"/>
                    <a:pt x="215" y="423"/>
                    <a:pt x="274" y="506"/>
                  </a:cubicBezTo>
                  <a:cubicBezTo>
                    <a:pt x="304" y="536"/>
                    <a:pt x="346" y="551"/>
                    <a:pt x="389" y="551"/>
                  </a:cubicBezTo>
                  <a:cubicBezTo>
                    <a:pt x="432" y="551"/>
                    <a:pt x="477" y="536"/>
                    <a:pt x="512" y="506"/>
                  </a:cubicBezTo>
                  <a:cubicBezTo>
                    <a:pt x="625" y="394"/>
                    <a:pt x="767" y="336"/>
                    <a:pt x="908" y="336"/>
                  </a:cubicBezTo>
                  <a:cubicBezTo>
                    <a:pt x="1020" y="336"/>
                    <a:pt x="1132" y="373"/>
                    <a:pt x="1227" y="447"/>
                  </a:cubicBezTo>
                  <a:cubicBezTo>
                    <a:pt x="1489" y="625"/>
                    <a:pt x="1560" y="983"/>
                    <a:pt x="1381" y="1233"/>
                  </a:cubicBezTo>
                  <a:cubicBezTo>
                    <a:pt x="1265" y="1401"/>
                    <a:pt x="1087" y="1477"/>
                    <a:pt x="911" y="1477"/>
                  </a:cubicBezTo>
                  <a:cubicBezTo>
                    <a:pt x="639" y="1477"/>
                    <a:pt x="370" y="1294"/>
                    <a:pt x="334" y="983"/>
                  </a:cubicBezTo>
                  <a:cubicBezTo>
                    <a:pt x="323" y="894"/>
                    <a:pt x="260" y="827"/>
                    <a:pt x="176" y="827"/>
                  </a:cubicBezTo>
                  <a:cubicBezTo>
                    <a:pt x="169" y="827"/>
                    <a:pt x="162" y="827"/>
                    <a:pt x="155" y="828"/>
                  </a:cubicBezTo>
                  <a:cubicBezTo>
                    <a:pt x="72" y="840"/>
                    <a:pt x="0" y="923"/>
                    <a:pt x="12" y="1006"/>
                  </a:cubicBezTo>
                  <a:cubicBezTo>
                    <a:pt x="63" y="1513"/>
                    <a:pt x="487" y="1812"/>
                    <a:pt x="913" y="1812"/>
                  </a:cubicBezTo>
                  <a:cubicBezTo>
                    <a:pt x="1189" y="1812"/>
                    <a:pt x="1466" y="1687"/>
                    <a:pt x="1643" y="1411"/>
                  </a:cubicBezTo>
                  <a:cubicBezTo>
                    <a:pt x="1751" y="1256"/>
                    <a:pt x="1798" y="1078"/>
                    <a:pt x="1798" y="899"/>
                  </a:cubicBezTo>
                  <a:cubicBezTo>
                    <a:pt x="1806" y="360"/>
                    <a:pt x="1368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868326" y="2975027"/>
              <a:ext cx="192802" cy="82025"/>
            </a:xfrm>
            <a:custGeom>
              <a:avLst/>
              <a:gdLst/>
              <a:ahLst/>
              <a:cxnLst/>
              <a:rect l="l" t="t" r="r" b="b"/>
              <a:pathLst>
                <a:path w="6062" h="2579" extrusionOk="0">
                  <a:moveTo>
                    <a:pt x="3619" y="1"/>
                  </a:moveTo>
                  <a:cubicBezTo>
                    <a:pt x="2165" y="1"/>
                    <a:pt x="686" y="811"/>
                    <a:pt x="48" y="2364"/>
                  </a:cubicBezTo>
                  <a:cubicBezTo>
                    <a:pt x="1" y="2460"/>
                    <a:pt x="84" y="2579"/>
                    <a:pt x="203" y="2579"/>
                  </a:cubicBezTo>
                  <a:cubicBezTo>
                    <a:pt x="263" y="2579"/>
                    <a:pt x="334" y="2543"/>
                    <a:pt x="346" y="2483"/>
                  </a:cubicBezTo>
                  <a:cubicBezTo>
                    <a:pt x="909" y="1104"/>
                    <a:pt x="2222" y="332"/>
                    <a:pt x="3567" y="332"/>
                  </a:cubicBezTo>
                  <a:cubicBezTo>
                    <a:pt x="4242" y="332"/>
                    <a:pt x="4925" y="526"/>
                    <a:pt x="5525" y="936"/>
                  </a:cubicBezTo>
                  <a:cubicBezTo>
                    <a:pt x="5609" y="995"/>
                    <a:pt x="5680" y="1031"/>
                    <a:pt x="5752" y="1114"/>
                  </a:cubicBezTo>
                  <a:cubicBezTo>
                    <a:pt x="5784" y="1142"/>
                    <a:pt x="5824" y="1156"/>
                    <a:pt x="5864" y="1156"/>
                  </a:cubicBezTo>
                  <a:cubicBezTo>
                    <a:pt x="5911" y="1156"/>
                    <a:pt x="5957" y="1136"/>
                    <a:pt x="5990" y="1090"/>
                  </a:cubicBezTo>
                  <a:cubicBezTo>
                    <a:pt x="6061" y="1019"/>
                    <a:pt x="6049" y="912"/>
                    <a:pt x="5978" y="852"/>
                  </a:cubicBezTo>
                  <a:cubicBezTo>
                    <a:pt x="5317" y="280"/>
                    <a:pt x="4473" y="1"/>
                    <a:pt x="3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853950" y="3067580"/>
              <a:ext cx="137875" cy="168598"/>
            </a:xfrm>
            <a:custGeom>
              <a:avLst/>
              <a:gdLst/>
              <a:ahLst/>
              <a:cxnLst/>
              <a:rect l="l" t="t" r="r" b="b"/>
              <a:pathLst>
                <a:path w="4335" h="5301" extrusionOk="0">
                  <a:moveTo>
                    <a:pt x="479" y="1"/>
                  </a:moveTo>
                  <a:cubicBezTo>
                    <a:pt x="401" y="1"/>
                    <a:pt x="321" y="57"/>
                    <a:pt x="310" y="133"/>
                  </a:cubicBezTo>
                  <a:cubicBezTo>
                    <a:pt x="0" y="1633"/>
                    <a:pt x="608" y="3217"/>
                    <a:pt x="1893" y="4074"/>
                  </a:cubicBezTo>
                  <a:cubicBezTo>
                    <a:pt x="1965" y="4134"/>
                    <a:pt x="2858" y="4788"/>
                    <a:pt x="4072" y="5288"/>
                  </a:cubicBezTo>
                  <a:cubicBezTo>
                    <a:pt x="4084" y="5300"/>
                    <a:pt x="4120" y="5300"/>
                    <a:pt x="4132" y="5300"/>
                  </a:cubicBezTo>
                  <a:cubicBezTo>
                    <a:pt x="4191" y="5300"/>
                    <a:pt x="4275" y="5253"/>
                    <a:pt x="4287" y="5193"/>
                  </a:cubicBezTo>
                  <a:cubicBezTo>
                    <a:pt x="4334" y="5074"/>
                    <a:pt x="4287" y="4979"/>
                    <a:pt x="4191" y="4955"/>
                  </a:cubicBezTo>
                  <a:cubicBezTo>
                    <a:pt x="2989" y="4479"/>
                    <a:pt x="2084" y="3800"/>
                    <a:pt x="2084" y="3800"/>
                  </a:cubicBezTo>
                  <a:cubicBezTo>
                    <a:pt x="905" y="3002"/>
                    <a:pt x="346" y="1562"/>
                    <a:pt x="643" y="193"/>
                  </a:cubicBezTo>
                  <a:cubicBezTo>
                    <a:pt x="655" y="109"/>
                    <a:pt x="596" y="14"/>
                    <a:pt x="500" y="2"/>
                  </a:cubicBezTo>
                  <a:cubicBezTo>
                    <a:pt x="493" y="1"/>
                    <a:pt x="486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937248" y="3014975"/>
              <a:ext cx="87877" cy="57217"/>
            </a:xfrm>
            <a:custGeom>
              <a:avLst/>
              <a:gdLst/>
              <a:ahLst/>
              <a:cxnLst/>
              <a:rect l="l" t="t" r="r" b="b"/>
              <a:pathLst>
                <a:path w="2763" h="1799" extrusionOk="0">
                  <a:moveTo>
                    <a:pt x="2225" y="1"/>
                  </a:moveTo>
                  <a:cubicBezTo>
                    <a:pt x="2218" y="1"/>
                    <a:pt x="2211" y="1"/>
                    <a:pt x="2203" y="1"/>
                  </a:cubicBezTo>
                  <a:lnTo>
                    <a:pt x="941" y="61"/>
                  </a:lnTo>
                  <a:cubicBezTo>
                    <a:pt x="584" y="73"/>
                    <a:pt x="346" y="430"/>
                    <a:pt x="477" y="763"/>
                  </a:cubicBezTo>
                  <a:cubicBezTo>
                    <a:pt x="203" y="787"/>
                    <a:pt x="1" y="1025"/>
                    <a:pt x="13" y="1311"/>
                  </a:cubicBezTo>
                  <a:cubicBezTo>
                    <a:pt x="25" y="1597"/>
                    <a:pt x="263" y="1799"/>
                    <a:pt x="537" y="1799"/>
                  </a:cubicBezTo>
                  <a:cubicBezTo>
                    <a:pt x="560" y="1799"/>
                    <a:pt x="548" y="1799"/>
                    <a:pt x="953" y="1787"/>
                  </a:cubicBezTo>
                  <a:cubicBezTo>
                    <a:pt x="1037" y="1787"/>
                    <a:pt x="1120" y="1704"/>
                    <a:pt x="1120" y="1608"/>
                  </a:cubicBezTo>
                  <a:cubicBezTo>
                    <a:pt x="1120" y="1525"/>
                    <a:pt x="1025" y="1442"/>
                    <a:pt x="941" y="1442"/>
                  </a:cubicBezTo>
                  <a:lnTo>
                    <a:pt x="548" y="1466"/>
                  </a:lnTo>
                  <a:cubicBezTo>
                    <a:pt x="441" y="1466"/>
                    <a:pt x="346" y="1370"/>
                    <a:pt x="346" y="1263"/>
                  </a:cubicBezTo>
                  <a:cubicBezTo>
                    <a:pt x="346" y="1168"/>
                    <a:pt x="429" y="1073"/>
                    <a:pt x="537" y="1073"/>
                  </a:cubicBezTo>
                  <a:lnTo>
                    <a:pt x="667" y="1073"/>
                  </a:lnTo>
                  <a:cubicBezTo>
                    <a:pt x="858" y="1061"/>
                    <a:pt x="953" y="835"/>
                    <a:pt x="834" y="704"/>
                  </a:cubicBezTo>
                  <a:cubicBezTo>
                    <a:pt x="727" y="585"/>
                    <a:pt x="798" y="394"/>
                    <a:pt x="965" y="370"/>
                  </a:cubicBezTo>
                  <a:lnTo>
                    <a:pt x="2227" y="311"/>
                  </a:lnTo>
                  <a:cubicBezTo>
                    <a:pt x="2334" y="311"/>
                    <a:pt x="2442" y="406"/>
                    <a:pt x="2442" y="513"/>
                  </a:cubicBezTo>
                  <a:cubicBezTo>
                    <a:pt x="2442" y="608"/>
                    <a:pt x="2346" y="704"/>
                    <a:pt x="2263" y="704"/>
                  </a:cubicBezTo>
                  <a:lnTo>
                    <a:pt x="2144" y="704"/>
                  </a:lnTo>
                  <a:cubicBezTo>
                    <a:pt x="1953" y="716"/>
                    <a:pt x="1858" y="942"/>
                    <a:pt x="1977" y="1085"/>
                  </a:cubicBezTo>
                  <a:cubicBezTo>
                    <a:pt x="2084" y="1204"/>
                    <a:pt x="1989" y="1406"/>
                    <a:pt x="1834" y="1406"/>
                  </a:cubicBezTo>
                  <a:lnTo>
                    <a:pt x="1620" y="1418"/>
                  </a:lnTo>
                  <a:cubicBezTo>
                    <a:pt x="1537" y="1418"/>
                    <a:pt x="1453" y="1501"/>
                    <a:pt x="1453" y="1597"/>
                  </a:cubicBezTo>
                  <a:cubicBezTo>
                    <a:pt x="1453" y="1680"/>
                    <a:pt x="1549" y="1763"/>
                    <a:pt x="1632" y="1763"/>
                  </a:cubicBezTo>
                  <a:lnTo>
                    <a:pt x="1846" y="1739"/>
                  </a:lnTo>
                  <a:cubicBezTo>
                    <a:pt x="2203" y="1728"/>
                    <a:pt x="2442" y="1370"/>
                    <a:pt x="2322" y="1049"/>
                  </a:cubicBezTo>
                  <a:cubicBezTo>
                    <a:pt x="2561" y="1013"/>
                    <a:pt x="2763" y="775"/>
                    <a:pt x="2751" y="489"/>
                  </a:cubicBezTo>
                  <a:cubicBezTo>
                    <a:pt x="2739" y="222"/>
                    <a:pt x="2502" y="1"/>
                    <a:pt x="2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978912" y="3095664"/>
              <a:ext cx="78399" cy="79290"/>
            </a:xfrm>
            <a:custGeom>
              <a:avLst/>
              <a:gdLst/>
              <a:ahLst/>
              <a:cxnLst/>
              <a:rect l="l" t="t" r="r" b="b"/>
              <a:pathLst>
                <a:path w="2465" h="2493" extrusionOk="0">
                  <a:moveTo>
                    <a:pt x="1751" y="0"/>
                  </a:moveTo>
                  <a:cubicBezTo>
                    <a:pt x="1513" y="0"/>
                    <a:pt x="1477" y="95"/>
                    <a:pt x="381" y="691"/>
                  </a:cubicBezTo>
                  <a:cubicBezTo>
                    <a:pt x="72" y="869"/>
                    <a:pt x="24" y="1286"/>
                    <a:pt x="286" y="1524"/>
                  </a:cubicBezTo>
                  <a:cubicBezTo>
                    <a:pt x="84" y="1667"/>
                    <a:pt x="0" y="1929"/>
                    <a:pt x="72" y="2155"/>
                  </a:cubicBezTo>
                  <a:cubicBezTo>
                    <a:pt x="154" y="2370"/>
                    <a:pt x="351" y="2493"/>
                    <a:pt x="555" y="2493"/>
                  </a:cubicBezTo>
                  <a:cubicBezTo>
                    <a:pt x="646" y="2493"/>
                    <a:pt x="738" y="2468"/>
                    <a:pt x="822" y="2417"/>
                  </a:cubicBezTo>
                  <a:lnTo>
                    <a:pt x="1096" y="2262"/>
                  </a:lnTo>
                  <a:cubicBezTo>
                    <a:pt x="1179" y="2215"/>
                    <a:pt x="1203" y="2108"/>
                    <a:pt x="1155" y="2036"/>
                  </a:cubicBezTo>
                  <a:cubicBezTo>
                    <a:pt x="1131" y="1987"/>
                    <a:pt x="1073" y="1955"/>
                    <a:pt x="1016" y="1955"/>
                  </a:cubicBezTo>
                  <a:cubicBezTo>
                    <a:pt x="989" y="1955"/>
                    <a:pt x="963" y="1962"/>
                    <a:pt x="941" y="1977"/>
                  </a:cubicBezTo>
                  <a:lnTo>
                    <a:pt x="655" y="2143"/>
                  </a:lnTo>
                  <a:cubicBezTo>
                    <a:pt x="624" y="2161"/>
                    <a:pt x="591" y="2169"/>
                    <a:pt x="558" y="2169"/>
                  </a:cubicBezTo>
                  <a:cubicBezTo>
                    <a:pt x="479" y="2169"/>
                    <a:pt x="403" y="2120"/>
                    <a:pt x="370" y="2036"/>
                  </a:cubicBezTo>
                  <a:cubicBezTo>
                    <a:pt x="346" y="1965"/>
                    <a:pt x="381" y="1846"/>
                    <a:pt x="465" y="1798"/>
                  </a:cubicBezTo>
                  <a:cubicBezTo>
                    <a:pt x="643" y="1691"/>
                    <a:pt x="667" y="1441"/>
                    <a:pt x="489" y="1310"/>
                  </a:cubicBezTo>
                  <a:cubicBezTo>
                    <a:pt x="381" y="1215"/>
                    <a:pt x="405" y="1048"/>
                    <a:pt x="512" y="976"/>
                  </a:cubicBezTo>
                  <a:cubicBezTo>
                    <a:pt x="1691" y="322"/>
                    <a:pt x="1632" y="322"/>
                    <a:pt x="1727" y="322"/>
                  </a:cubicBezTo>
                  <a:cubicBezTo>
                    <a:pt x="1822" y="322"/>
                    <a:pt x="1917" y="417"/>
                    <a:pt x="1917" y="512"/>
                  </a:cubicBezTo>
                  <a:cubicBezTo>
                    <a:pt x="1917" y="679"/>
                    <a:pt x="1751" y="715"/>
                    <a:pt x="1691" y="750"/>
                  </a:cubicBezTo>
                  <a:cubicBezTo>
                    <a:pt x="1536" y="846"/>
                    <a:pt x="1548" y="1084"/>
                    <a:pt x="1727" y="1155"/>
                  </a:cubicBezTo>
                  <a:cubicBezTo>
                    <a:pt x="1882" y="1215"/>
                    <a:pt x="1882" y="1429"/>
                    <a:pt x="1739" y="1512"/>
                  </a:cubicBezTo>
                  <a:lnTo>
                    <a:pt x="1501" y="1643"/>
                  </a:lnTo>
                  <a:cubicBezTo>
                    <a:pt x="1429" y="1691"/>
                    <a:pt x="1393" y="1798"/>
                    <a:pt x="1441" y="1869"/>
                  </a:cubicBezTo>
                  <a:cubicBezTo>
                    <a:pt x="1474" y="1918"/>
                    <a:pt x="1529" y="1951"/>
                    <a:pt x="1587" y="1951"/>
                  </a:cubicBezTo>
                  <a:cubicBezTo>
                    <a:pt x="1614" y="1951"/>
                    <a:pt x="1641" y="1944"/>
                    <a:pt x="1667" y="1929"/>
                  </a:cubicBezTo>
                  <a:lnTo>
                    <a:pt x="1905" y="1798"/>
                  </a:lnTo>
                  <a:cubicBezTo>
                    <a:pt x="2215" y="1619"/>
                    <a:pt x="2275" y="1203"/>
                    <a:pt x="2001" y="953"/>
                  </a:cubicBezTo>
                  <a:cubicBezTo>
                    <a:pt x="2465" y="679"/>
                    <a:pt x="2275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891067" y="3070697"/>
              <a:ext cx="74615" cy="77477"/>
            </a:xfrm>
            <a:custGeom>
              <a:avLst/>
              <a:gdLst/>
              <a:ahLst/>
              <a:cxnLst/>
              <a:rect l="l" t="t" r="r" b="b"/>
              <a:pathLst>
                <a:path w="2346" h="2436" extrusionOk="0">
                  <a:moveTo>
                    <a:pt x="534" y="1"/>
                  </a:moveTo>
                  <a:cubicBezTo>
                    <a:pt x="499" y="1"/>
                    <a:pt x="464" y="4"/>
                    <a:pt x="429" y="11"/>
                  </a:cubicBezTo>
                  <a:cubicBezTo>
                    <a:pt x="191" y="71"/>
                    <a:pt x="0" y="273"/>
                    <a:pt x="0" y="523"/>
                  </a:cubicBezTo>
                  <a:cubicBezTo>
                    <a:pt x="0" y="690"/>
                    <a:pt x="72" y="749"/>
                    <a:pt x="203" y="1107"/>
                  </a:cubicBezTo>
                  <a:cubicBezTo>
                    <a:pt x="220" y="1178"/>
                    <a:pt x="284" y="1215"/>
                    <a:pt x="345" y="1215"/>
                  </a:cubicBezTo>
                  <a:cubicBezTo>
                    <a:pt x="366" y="1215"/>
                    <a:pt x="387" y="1211"/>
                    <a:pt x="405" y="1202"/>
                  </a:cubicBezTo>
                  <a:cubicBezTo>
                    <a:pt x="500" y="1166"/>
                    <a:pt x="548" y="1059"/>
                    <a:pt x="500" y="988"/>
                  </a:cubicBezTo>
                  <a:cubicBezTo>
                    <a:pt x="345" y="583"/>
                    <a:pt x="334" y="583"/>
                    <a:pt x="334" y="523"/>
                  </a:cubicBezTo>
                  <a:cubicBezTo>
                    <a:pt x="334" y="416"/>
                    <a:pt x="429" y="333"/>
                    <a:pt x="512" y="333"/>
                  </a:cubicBezTo>
                  <a:cubicBezTo>
                    <a:pt x="584" y="333"/>
                    <a:pt x="679" y="392"/>
                    <a:pt x="703" y="464"/>
                  </a:cubicBezTo>
                  <a:cubicBezTo>
                    <a:pt x="738" y="511"/>
                    <a:pt x="750" y="738"/>
                    <a:pt x="965" y="738"/>
                  </a:cubicBezTo>
                  <a:cubicBezTo>
                    <a:pt x="1036" y="738"/>
                    <a:pt x="1107" y="690"/>
                    <a:pt x="1155" y="618"/>
                  </a:cubicBezTo>
                  <a:cubicBezTo>
                    <a:pt x="1188" y="557"/>
                    <a:pt x="1253" y="527"/>
                    <a:pt x="1318" y="527"/>
                  </a:cubicBezTo>
                  <a:cubicBezTo>
                    <a:pt x="1393" y="527"/>
                    <a:pt x="1469" y="566"/>
                    <a:pt x="1500" y="642"/>
                  </a:cubicBezTo>
                  <a:cubicBezTo>
                    <a:pt x="1977" y="1881"/>
                    <a:pt x="1977" y="1833"/>
                    <a:pt x="1977" y="1892"/>
                  </a:cubicBezTo>
                  <a:cubicBezTo>
                    <a:pt x="1977" y="2018"/>
                    <a:pt x="1874" y="2091"/>
                    <a:pt x="1773" y="2091"/>
                  </a:cubicBezTo>
                  <a:cubicBezTo>
                    <a:pt x="1701" y="2091"/>
                    <a:pt x="1630" y="2055"/>
                    <a:pt x="1596" y="1976"/>
                  </a:cubicBezTo>
                  <a:lnTo>
                    <a:pt x="1536" y="1833"/>
                  </a:lnTo>
                  <a:cubicBezTo>
                    <a:pt x="1498" y="1739"/>
                    <a:pt x="1415" y="1691"/>
                    <a:pt x="1332" y="1691"/>
                  </a:cubicBezTo>
                  <a:cubicBezTo>
                    <a:pt x="1257" y="1691"/>
                    <a:pt x="1183" y="1730"/>
                    <a:pt x="1143" y="1809"/>
                  </a:cubicBezTo>
                  <a:cubicBezTo>
                    <a:pt x="1105" y="1875"/>
                    <a:pt x="1041" y="1908"/>
                    <a:pt x="976" y="1908"/>
                  </a:cubicBezTo>
                  <a:cubicBezTo>
                    <a:pt x="901" y="1908"/>
                    <a:pt x="824" y="1863"/>
                    <a:pt x="786" y="1773"/>
                  </a:cubicBezTo>
                  <a:lnTo>
                    <a:pt x="726" y="1607"/>
                  </a:lnTo>
                  <a:cubicBezTo>
                    <a:pt x="700" y="1546"/>
                    <a:pt x="637" y="1504"/>
                    <a:pt x="577" y="1504"/>
                  </a:cubicBezTo>
                  <a:cubicBezTo>
                    <a:pt x="554" y="1504"/>
                    <a:pt x="532" y="1510"/>
                    <a:pt x="512" y="1523"/>
                  </a:cubicBezTo>
                  <a:cubicBezTo>
                    <a:pt x="429" y="1559"/>
                    <a:pt x="381" y="1654"/>
                    <a:pt x="429" y="1726"/>
                  </a:cubicBezTo>
                  <a:lnTo>
                    <a:pt x="488" y="1892"/>
                  </a:lnTo>
                  <a:cubicBezTo>
                    <a:pt x="574" y="2112"/>
                    <a:pt x="779" y="2244"/>
                    <a:pt x="987" y="2244"/>
                  </a:cubicBezTo>
                  <a:cubicBezTo>
                    <a:pt x="1095" y="2244"/>
                    <a:pt x="1204" y="2208"/>
                    <a:pt x="1298" y="2131"/>
                  </a:cubicBezTo>
                  <a:cubicBezTo>
                    <a:pt x="1390" y="2315"/>
                    <a:pt x="1583" y="2436"/>
                    <a:pt x="1793" y="2436"/>
                  </a:cubicBezTo>
                  <a:cubicBezTo>
                    <a:pt x="1853" y="2436"/>
                    <a:pt x="1915" y="2426"/>
                    <a:pt x="1977" y="2404"/>
                  </a:cubicBezTo>
                  <a:cubicBezTo>
                    <a:pt x="2179" y="2321"/>
                    <a:pt x="2310" y="2119"/>
                    <a:pt x="2310" y="1904"/>
                  </a:cubicBezTo>
                  <a:cubicBezTo>
                    <a:pt x="2346" y="1738"/>
                    <a:pt x="2298" y="1738"/>
                    <a:pt x="1834" y="523"/>
                  </a:cubicBezTo>
                  <a:cubicBezTo>
                    <a:pt x="1757" y="315"/>
                    <a:pt x="1555" y="192"/>
                    <a:pt x="1349" y="192"/>
                  </a:cubicBezTo>
                  <a:cubicBezTo>
                    <a:pt x="1236" y="192"/>
                    <a:pt x="1121" y="229"/>
                    <a:pt x="1024" y="309"/>
                  </a:cubicBezTo>
                  <a:cubicBezTo>
                    <a:pt x="933" y="116"/>
                    <a:pt x="737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999745" y="2894720"/>
              <a:ext cx="218310" cy="353290"/>
            </a:xfrm>
            <a:custGeom>
              <a:avLst/>
              <a:gdLst/>
              <a:ahLst/>
              <a:cxnLst/>
              <a:rect l="l" t="t" r="r" b="b"/>
              <a:pathLst>
                <a:path w="6864" h="11108" extrusionOk="0">
                  <a:moveTo>
                    <a:pt x="6633" y="1"/>
                  </a:moveTo>
                  <a:cubicBezTo>
                    <a:pt x="6605" y="1"/>
                    <a:pt x="6577" y="7"/>
                    <a:pt x="6549" y="20"/>
                  </a:cubicBezTo>
                  <a:cubicBezTo>
                    <a:pt x="5918" y="282"/>
                    <a:pt x="5299" y="698"/>
                    <a:pt x="4703" y="1246"/>
                  </a:cubicBezTo>
                  <a:cubicBezTo>
                    <a:pt x="4644" y="1306"/>
                    <a:pt x="4620" y="1413"/>
                    <a:pt x="4703" y="1484"/>
                  </a:cubicBezTo>
                  <a:cubicBezTo>
                    <a:pt x="4735" y="1516"/>
                    <a:pt x="4778" y="1538"/>
                    <a:pt x="4824" y="1538"/>
                  </a:cubicBezTo>
                  <a:cubicBezTo>
                    <a:pt x="4862" y="1538"/>
                    <a:pt x="4903" y="1523"/>
                    <a:pt x="4941" y="1484"/>
                  </a:cubicBezTo>
                  <a:cubicBezTo>
                    <a:pt x="5430" y="1032"/>
                    <a:pt x="5918" y="675"/>
                    <a:pt x="6442" y="413"/>
                  </a:cubicBezTo>
                  <a:lnTo>
                    <a:pt x="6442" y="413"/>
                  </a:lnTo>
                  <a:cubicBezTo>
                    <a:pt x="6084" y="1579"/>
                    <a:pt x="5299" y="2603"/>
                    <a:pt x="4429" y="3449"/>
                  </a:cubicBezTo>
                  <a:cubicBezTo>
                    <a:pt x="4413" y="3444"/>
                    <a:pt x="4397" y="3442"/>
                    <a:pt x="4382" y="3442"/>
                  </a:cubicBezTo>
                  <a:cubicBezTo>
                    <a:pt x="4269" y="3442"/>
                    <a:pt x="4172" y="3548"/>
                    <a:pt x="4203" y="3663"/>
                  </a:cubicBezTo>
                  <a:cubicBezTo>
                    <a:pt x="4108" y="3746"/>
                    <a:pt x="4013" y="3842"/>
                    <a:pt x="3929" y="3913"/>
                  </a:cubicBezTo>
                  <a:cubicBezTo>
                    <a:pt x="3786" y="3711"/>
                    <a:pt x="3572" y="3508"/>
                    <a:pt x="3358" y="3425"/>
                  </a:cubicBezTo>
                  <a:cubicBezTo>
                    <a:pt x="3417" y="3330"/>
                    <a:pt x="3489" y="3234"/>
                    <a:pt x="3548" y="3115"/>
                  </a:cubicBezTo>
                  <a:cubicBezTo>
                    <a:pt x="3727" y="3258"/>
                    <a:pt x="3763" y="3318"/>
                    <a:pt x="3870" y="3318"/>
                  </a:cubicBezTo>
                  <a:cubicBezTo>
                    <a:pt x="4013" y="3318"/>
                    <a:pt x="4084" y="3127"/>
                    <a:pt x="3965" y="3020"/>
                  </a:cubicBezTo>
                  <a:lnTo>
                    <a:pt x="3751" y="2830"/>
                  </a:lnTo>
                  <a:cubicBezTo>
                    <a:pt x="3786" y="2758"/>
                    <a:pt x="3775" y="2782"/>
                    <a:pt x="3810" y="2734"/>
                  </a:cubicBezTo>
                  <a:cubicBezTo>
                    <a:pt x="3810" y="2734"/>
                    <a:pt x="3941" y="2544"/>
                    <a:pt x="3953" y="2544"/>
                  </a:cubicBezTo>
                  <a:lnTo>
                    <a:pt x="4358" y="2889"/>
                  </a:lnTo>
                  <a:cubicBezTo>
                    <a:pt x="4390" y="2916"/>
                    <a:pt x="4430" y="2928"/>
                    <a:pt x="4469" y="2928"/>
                  </a:cubicBezTo>
                  <a:cubicBezTo>
                    <a:pt x="4516" y="2928"/>
                    <a:pt x="4563" y="2910"/>
                    <a:pt x="4596" y="2877"/>
                  </a:cubicBezTo>
                  <a:cubicBezTo>
                    <a:pt x="4656" y="2794"/>
                    <a:pt x="4644" y="2699"/>
                    <a:pt x="4584" y="2639"/>
                  </a:cubicBezTo>
                  <a:lnTo>
                    <a:pt x="4167" y="2282"/>
                  </a:lnTo>
                  <a:cubicBezTo>
                    <a:pt x="4263" y="2139"/>
                    <a:pt x="4370" y="2020"/>
                    <a:pt x="4489" y="1901"/>
                  </a:cubicBezTo>
                  <a:cubicBezTo>
                    <a:pt x="4548" y="1830"/>
                    <a:pt x="4548" y="1722"/>
                    <a:pt x="4477" y="1663"/>
                  </a:cubicBezTo>
                  <a:cubicBezTo>
                    <a:pt x="4444" y="1636"/>
                    <a:pt x="4404" y="1621"/>
                    <a:pt x="4364" y="1621"/>
                  </a:cubicBezTo>
                  <a:cubicBezTo>
                    <a:pt x="4317" y="1621"/>
                    <a:pt x="4271" y="1641"/>
                    <a:pt x="4239" y="1687"/>
                  </a:cubicBezTo>
                  <a:cubicBezTo>
                    <a:pt x="4001" y="1937"/>
                    <a:pt x="3775" y="2222"/>
                    <a:pt x="3536" y="2532"/>
                  </a:cubicBezTo>
                  <a:cubicBezTo>
                    <a:pt x="3536" y="2532"/>
                    <a:pt x="3310" y="2830"/>
                    <a:pt x="3013" y="3306"/>
                  </a:cubicBezTo>
                  <a:cubicBezTo>
                    <a:pt x="2985" y="3304"/>
                    <a:pt x="2957" y="3303"/>
                    <a:pt x="2929" y="3303"/>
                  </a:cubicBezTo>
                  <a:cubicBezTo>
                    <a:pt x="2484" y="3303"/>
                    <a:pt x="2071" y="3569"/>
                    <a:pt x="1858" y="3973"/>
                  </a:cubicBezTo>
                  <a:cubicBezTo>
                    <a:pt x="1762" y="4151"/>
                    <a:pt x="1750" y="4330"/>
                    <a:pt x="1679" y="4449"/>
                  </a:cubicBezTo>
                  <a:cubicBezTo>
                    <a:pt x="1608" y="4568"/>
                    <a:pt x="1500" y="4687"/>
                    <a:pt x="1346" y="4770"/>
                  </a:cubicBezTo>
                  <a:cubicBezTo>
                    <a:pt x="1191" y="4866"/>
                    <a:pt x="1024" y="4913"/>
                    <a:pt x="846" y="4961"/>
                  </a:cubicBezTo>
                  <a:cubicBezTo>
                    <a:pt x="786" y="4973"/>
                    <a:pt x="679" y="5008"/>
                    <a:pt x="572" y="5020"/>
                  </a:cubicBezTo>
                  <a:cubicBezTo>
                    <a:pt x="369" y="5056"/>
                    <a:pt x="274" y="5330"/>
                    <a:pt x="441" y="5485"/>
                  </a:cubicBezTo>
                  <a:cubicBezTo>
                    <a:pt x="560" y="5580"/>
                    <a:pt x="679" y="5687"/>
                    <a:pt x="810" y="5759"/>
                  </a:cubicBezTo>
                  <a:cubicBezTo>
                    <a:pt x="838" y="5775"/>
                    <a:pt x="868" y="5783"/>
                    <a:pt x="897" y="5783"/>
                  </a:cubicBezTo>
                  <a:cubicBezTo>
                    <a:pt x="953" y="5783"/>
                    <a:pt x="1005" y="5754"/>
                    <a:pt x="1036" y="5699"/>
                  </a:cubicBezTo>
                  <a:cubicBezTo>
                    <a:pt x="1084" y="5628"/>
                    <a:pt x="1048" y="5520"/>
                    <a:pt x="977" y="5485"/>
                  </a:cubicBezTo>
                  <a:cubicBezTo>
                    <a:pt x="905" y="5437"/>
                    <a:pt x="834" y="5378"/>
                    <a:pt x="750" y="5318"/>
                  </a:cubicBezTo>
                  <a:cubicBezTo>
                    <a:pt x="1250" y="5199"/>
                    <a:pt x="1679" y="5044"/>
                    <a:pt x="1941" y="4616"/>
                  </a:cubicBezTo>
                  <a:cubicBezTo>
                    <a:pt x="2048" y="4437"/>
                    <a:pt x="2084" y="4246"/>
                    <a:pt x="2143" y="4116"/>
                  </a:cubicBezTo>
                  <a:cubicBezTo>
                    <a:pt x="2278" y="3831"/>
                    <a:pt x="2583" y="3626"/>
                    <a:pt x="2911" y="3626"/>
                  </a:cubicBezTo>
                  <a:cubicBezTo>
                    <a:pt x="3105" y="3626"/>
                    <a:pt x="3308" y="3698"/>
                    <a:pt x="3489" y="3865"/>
                  </a:cubicBezTo>
                  <a:cubicBezTo>
                    <a:pt x="3929" y="4270"/>
                    <a:pt x="3786" y="4985"/>
                    <a:pt x="3239" y="5330"/>
                  </a:cubicBezTo>
                  <a:cubicBezTo>
                    <a:pt x="2867" y="5559"/>
                    <a:pt x="2374" y="5719"/>
                    <a:pt x="1899" y="5719"/>
                  </a:cubicBezTo>
                  <a:cubicBezTo>
                    <a:pt x="1780" y="5719"/>
                    <a:pt x="1662" y="5709"/>
                    <a:pt x="1548" y="5687"/>
                  </a:cubicBezTo>
                  <a:cubicBezTo>
                    <a:pt x="1540" y="5686"/>
                    <a:pt x="1532" y="5686"/>
                    <a:pt x="1524" y="5686"/>
                  </a:cubicBezTo>
                  <a:cubicBezTo>
                    <a:pt x="1439" y="5686"/>
                    <a:pt x="1367" y="5742"/>
                    <a:pt x="1346" y="5818"/>
                  </a:cubicBezTo>
                  <a:cubicBezTo>
                    <a:pt x="1334" y="5913"/>
                    <a:pt x="1393" y="5997"/>
                    <a:pt x="1489" y="6009"/>
                  </a:cubicBezTo>
                  <a:cubicBezTo>
                    <a:pt x="1628" y="6035"/>
                    <a:pt x="1767" y="6048"/>
                    <a:pt x="1907" y="6048"/>
                  </a:cubicBezTo>
                  <a:cubicBezTo>
                    <a:pt x="2077" y="6048"/>
                    <a:pt x="2247" y="6029"/>
                    <a:pt x="2417" y="5997"/>
                  </a:cubicBezTo>
                  <a:cubicBezTo>
                    <a:pt x="2465" y="6937"/>
                    <a:pt x="3096" y="7675"/>
                    <a:pt x="3906" y="8033"/>
                  </a:cubicBezTo>
                  <a:cubicBezTo>
                    <a:pt x="4298" y="8199"/>
                    <a:pt x="4548" y="8592"/>
                    <a:pt x="4548" y="9009"/>
                  </a:cubicBezTo>
                  <a:cubicBezTo>
                    <a:pt x="4548" y="9342"/>
                    <a:pt x="4370" y="9580"/>
                    <a:pt x="4370" y="9580"/>
                  </a:cubicBezTo>
                  <a:cubicBezTo>
                    <a:pt x="3673" y="10434"/>
                    <a:pt x="2786" y="10777"/>
                    <a:pt x="1813" y="10777"/>
                  </a:cubicBezTo>
                  <a:cubicBezTo>
                    <a:pt x="1307" y="10777"/>
                    <a:pt x="777" y="10684"/>
                    <a:pt x="238" y="10521"/>
                  </a:cubicBezTo>
                  <a:cubicBezTo>
                    <a:pt x="224" y="10517"/>
                    <a:pt x="210" y="10516"/>
                    <a:pt x="196" y="10516"/>
                  </a:cubicBezTo>
                  <a:cubicBezTo>
                    <a:pt x="119" y="10516"/>
                    <a:pt x="54" y="10568"/>
                    <a:pt x="24" y="10628"/>
                  </a:cubicBezTo>
                  <a:cubicBezTo>
                    <a:pt x="0" y="10712"/>
                    <a:pt x="60" y="10807"/>
                    <a:pt x="131" y="10831"/>
                  </a:cubicBezTo>
                  <a:cubicBezTo>
                    <a:pt x="707" y="11009"/>
                    <a:pt x="1272" y="11107"/>
                    <a:pt x="1811" y="11107"/>
                  </a:cubicBezTo>
                  <a:cubicBezTo>
                    <a:pt x="2890" y="11107"/>
                    <a:pt x="3866" y="10716"/>
                    <a:pt x="4620" y="9795"/>
                  </a:cubicBezTo>
                  <a:cubicBezTo>
                    <a:pt x="4620" y="9783"/>
                    <a:pt x="4644" y="9783"/>
                    <a:pt x="4644" y="9759"/>
                  </a:cubicBezTo>
                  <a:cubicBezTo>
                    <a:pt x="5120" y="9045"/>
                    <a:pt x="4834" y="8068"/>
                    <a:pt x="4048" y="7723"/>
                  </a:cubicBezTo>
                  <a:cubicBezTo>
                    <a:pt x="3310" y="7414"/>
                    <a:pt x="2763" y="6747"/>
                    <a:pt x="2751" y="5913"/>
                  </a:cubicBezTo>
                  <a:cubicBezTo>
                    <a:pt x="3132" y="5794"/>
                    <a:pt x="3405" y="5628"/>
                    <a:pt x="3417" y="5616"/>
                  </a:cubicBezTo>
                  <a:cubicBezTo>
                    <a:pt x="3953" y="5282"/>
                    <a:pt x="4179" y="4687"/>
                    <a:pt x="4060" y="4187"/>
                  </a:cubicBezTo>
                  <a:cubicBezTo>
                    <a:pt x="5251" y="3234"/>
                    <a:pt x="6430" y="1818"/>
                    <a:pt x="6834" y="258"/>
                  </a:cubicBezTo>
                  <a:cubicBezTo>
                    <a:pt x="6864" y="121"/>
                    <a:pt x="6757" y="1"/>
                    <a:pt x="6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7"/>
          <p:cNvGrpSpPr/>
          <p:nvPr/>
        </p:nvGrpSpPr>
        <p:grpSpPr>
          <a:xfrm>
            <a:off x="6144603" y="3556346"/>
            <a:ext cx="775269" cy="701332"/>
            <a:chOff x="2633105" y="2431859"/>
            <a:chExt cx="363243" cy="328585"/>
          </a:xfrm>
        </p:grpSpPr>
        <p:sp>
          <p:nvSpPr>
            <p:cNvPr id="1245" name="Google Shape;1245;p37"/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Protection</a:t>
            </a:r>
            <a:endParaRPr/>
          </a:p>
        </p:txBody>
      </p:sp>
      <p:sp>
        <p:nvSpPr>
          <p:cNvPr id="1258" name="Google Shape;1258;p38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data should be encrypted at all times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Access should be restricted and traceable</a:t>
            </a:r>
            <a:endParaRPr/>
          </a:p>
        </p:txBody>
      </p:sp>
      <p:sp>
        <p:nvSpPr>
          <p:cNvPr id="1259" name="Google Shape;1259;p38"/>
          <p:cNvSpPr txBox="1">
            <a:spLocks noGrp="1"/>
          </p:cNvSpPr>
          <p:nvPr>
            <p:ph type="title" idx="2"/>
          </p:nvPr>
        </p:nvSpPr>
        <p:spPr>
          <a:xfrm>
            <a:off x="3189600" y="3010375"/>
            <a:ext cx="27648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DATA-AT-REST</a:t>
            </a:r>
            <a:endParaRPr sz="1500"/>
          </a:p>
        </p:txBody>
      </p:sp>
      <p:sp>
        <p:nvSpPr>
          <p:cNvPr id="1260" name="Google Shape;1260;p38"/>
          <p:cNvSpPr txBox="1">
            <a:spLocks noGrp="1"/>
          </p:cNvSpPr>
          <p:nvPr>
            <p:ph type="body" idx="3"/>
          </p:nvPr>
        </p:nvSpPr>
        <p:spPr>
          <a:xfrm>
            <a:off x="716426" y="3508225"/>
            <a:ext cx="2451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protocols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Cryptographic algorithms</a:t>
            </a:r>
            <a:endParaRPr/>
          </a:p>
        </p:txBody>
      </p:sp>
      <p:sp>
        <p:nvSpPr>
          <p:cNvPr id="1261" name="Google Shape;1261;p38"/>
          <p:cNvSpPr txBox="1">
            <a:spLocks noGrp="1"/>
          </p:cNvSpPr>
          <p:nvPr>
            <p:ph type="title" idx="4"/>
          </p:nvPr>
        </p:nvSpPr>
        <p:spPr>
          <a:xfrm>
            <a:off x="469975" y="3010375"/>
            <a:ext cx="29445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DATA-IN-TRANSIT</a:t>
            </a:r>
            <a:endParaRPr sz="1500"/>
          </a:p>
        </p:txBody>
      </p:sp>
      <p:sp>
        <p:nvSpPr>
          <p:cNvPr id="1262" name="Google Shape;1262;p38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8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38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38"/>
          <p:cNvGrpSpPr/>
          <p:nvPr/>
        </p:nvGrpSpPr>
        <p:grpSpPr>
          <a:xfrm>
            <a:off x="4233788" y="2015763"/>
            <a:ext cx="676401" cy="506963"/>
            <a:chOff x="1817317" y="2480330"/>
            <a:chExt cx="350958" cy="263043"/>
          </a:xfrm>
        </p:grpSpPr>
        <p:sp>
          <p:nvSpPr>
            <p:cNvPr id="1266" name="Google Shape;1266;p38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38"/>
          <p:cNvGrpSpPr/>
          <p:nvPr/>
        </p:nvGrpSpPr>
        <p:grpSpPr>
          <a:xfrm>
            <a:off x="1704906" y="2015778"/>
            <a:ext cx="474636" cy="506939"/>
            <a:chOff x="5289631" y="1500214"/>
            <a:chExt cx="332355" cy="354974"/>
          </a:xfrm>
        </p:grpSpPr>
        <p:sp>
          <p:nvSpPr>
            <p:cNvPr id="1272" name="Google Shape;1272;p38"/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6902482" y="1969329"/>
            <a:ext cx="598584" cy="599842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8"/>
          <p:cNvSpPr txBox="1">
            <a:spLocks noGrp="1"/>
          </p:cNvSpPr>
          <p:nvPr>
            <p:ph type="title" idx="2"/>
          </p:nvPr>
        </p:nvSpPr>
        <p:spPr>
          <a:xfrm>
            <a:off x="6094775" y="3010375"/>
            <a:ext cx="20658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DATA-IN-USE</a:t>
            </a:r>
            <a:endParaRPr sz="1500"/>
          </a:p>
        </p:txBody>
      </p:sp>
      <p:sp>
        <p:nvSpPr>
          <p:cNvPr id="1280" name="Google Shape;1280;p38"/>
          <p:cNvSpPr txBox="1">
            <a:spLocks noGrp="1"/>
          </p:cNvSpPr>
          <p:nvPr>
            <p:ph type="body" idx="1"/>
          </p:nvPr>
        </p:nvSpPr>
        <p:spPr>
          <a:xfrm>
            <a:off x="609477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TEEs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Source code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 for this presentation</a:t>
            </a:r>
            <a:endParaRPr/>
          </a:p>
        </p:txBody>
      </p:sp>
      <p:sp>
        <p:nvSpPr>
          <p:cNvPr id="1286" name="Google Shape;1286;p3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4017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https://media.defense.gov/2021/Oct/28/2002881720/-1/-1/0/SECURITY_GUIDANCE_FOR_5G_CLOUD_INFRASTRUCTURES_PART_I_20211028.PDF</a:t>
            </a:r>
            <a:r>
              <a:rPr lang="en" sz="800"/>
              <a:t>, </a:t>
            </a:r>
            <a:r>
              <a:rPr lang="en" sz="800" b="1"/>
              <a:t>NSA</a:t>
            </a:r>
            <a:endParaRPr sz="800" b="1"/>
          </a:p>
          <a:p>
            <a:pPr marL="457200" lvl="0" indent="-279400" algn="l" rtl="0"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https://www.cisa.gov/sites/default/files/publications/Security_Guidance_For_5G_Cloud_Infrastructures_Part_II_Updated_508_Compliant.pdf</a:t>
            </a:r>
            <a:r>
              <a:rPr lang="en" sz="800"/>
              <a:t>, </a:t>
            </a:r>
            <a:r>
              <a:rPr lang="en" sz="800" b="1"/>
              <a:t>NSA</a:t>
            </a:r>
            <a:endParaRPr sz="800" b="1"/>
          </a:p>
          <a:p>
            <a:pPr marL="457200" lvl="0" indent="-279400" algn="l" rtl="0"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https://www.cisa.gov/sites/default/files/publications/Security_Guidance_For_5G_Cloud_Infrastructures_Part_III_508_Compliant.pdf</a:t>
            </a:r>
            <a:r>
              <a:rPr lang="en" sz="800"/>
              <a:t>, </a:t>
            </a:r>
            <a:r>
              <a:rPr lang="en" sz="800" b="1"/>
              <a:t>NSA</a:t>
            </a:r>
            <a:endParaRPr sz="800" b="1"/>
          </a:p>
          <a:p>
            <a:pPr marL="457200" lvl="0" indent="-279400" algn="l" rtl="0">
              <a:spcBef>
                <a:spcPts val="1000"/>
              </a:spcBef>
              <a:spcAft>
                <a:spcPts val="1000"/>
              </a:spcAft>
              <a:buSzPts val="800"/>
              <a:buChar char="●"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https://www.cisecurity.org/blog/nsa-guidance-zero-trust-applied-to-5g-cloud-infrastructure/</a:t>
            </a:r>
            <a:r>
              <a:rPr lang="en" sz="800"/>
              <a:t>, </a:t>
            </a:r>
            <a:r>
              <a:rPr lang="en" sz="800" b="1"/>
              <a:t>Kathleen M. Moriarty</a:t>
            </a:r>
            <a:endParaRPr sz="800" b="1"/>
          </a:p>
        </p:txBody>
      </p:sp>
      <p:sp>
        <p:nvSpPr>
          <p:cNvPr id="1287" name="Google Shape;1287;p3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pSp>
        <p:nvGrpSpPr>
          <p:cNvPr id="1288" name="Google Shape;1288;p39"/>
          <p:cNvGrpSpPr/>
          <p:nvPr/>
        </p:nvGrpSpPr>
        <p:grpSpPr>
          <a:xfrm>
            <a:off x="4644572" y="1161199"/>
            <a:ext cx="4004378" cy="3608760"/>
            <a:chOff x="910725" y="305150"/>
            <a:chExt cx="5738575" cy="5171625"/>
          </a:xfrm>
        </p:grpSpPr>
        <p:sp>
          <p:nvSpPr>
            <p:cNvPr id="1289" name="Google Shape;1289;p39"/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0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8" name="Google Shape;1548;p40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adi.alexiu@gmail.com</a:t>
            </a:r>
            <a:endParaRPr/>
          </a:p>
        </p:txBody>
      </p:sp>
      <p:grpSp>
        <p:nvGrpSpPr>
          <p:cNvPr id="1549" name="Google Shape;1549;p40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1550" name="Google Shape;1550;p40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93" name="Google Shape;293;p28"/>
          <p:cNvCxnSpPr/>
          <p:nvPr/>
        </p:nvCxnSpPr>
        <p:spPr>
          <a:xfrm>
            <a:off x="4572000" y="465900"/>
            <a:ext cx="17400" cy="1413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4" name="Google Shape;294;p28"/>
          <p:cNvSpPr txBox="1">
            <a:spLocks noGrp="1"/>
          </p:cNvSpPr>
          <p:nvPr>
            <p:ph type="ctrTitle"/>
          </p:nvPr>
        </p:nvSpPr>
        <p:spPr>
          <a:xfrm>
            <a:off x="0" y="157375"/>
            <a:ext cx="3301200" cy="9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Lateral Movement </a:t>
            </a:r>
            <a:endParaRPr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the 5G Cloud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Prevention and Detection of lateral movement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ctrTitle" idx="2"/>
          </p:nvPr>
        </p:nvSpPr>
        <p:spPr>
          <a:xfrm>
            <a:off x="3207453" y="281872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Protection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3"/>
          </p:nvPr>
        </p:nvSpPr>
        <p:spPr>
          <a:xfrm>
            <a:off x="3207453" y="321695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CIA Triad and more protection standards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7"/>
          </p:nvPr>
        </p:nvSpPr>
        <p:spPr>
          <a:xfrm>
            <a:off x="3984603" y="20177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Pods Security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Secure the isolated environments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02" name="Google Shape;302;p28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3" name="Google Shape;303;p28"/>
          <p:cNvCxnSpPr/>
          <p:nvPr/>
        </p:nvCxnSpPr>
        <p:spPr>
          <a:xfrm>
            <a:off x="902250" y="39096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5G cloud?</a:t>
            </a:r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so-called “5G Cloud” is actually a friendly approach of saying 5G infrastructure.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services 5G offers are stored and computed in the cloud.</a:t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9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13" name="Google Shape;313;p29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314" name="Google Shape;314;p29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315" name="Google Shape;315;p29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9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9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9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9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9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9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9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9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9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9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9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9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9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9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9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9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9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9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9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9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9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9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9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9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9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9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9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5" name="Google Shape;345;p29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6" name="Google Shape;346;p29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347" name="Google Shape;347;p29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9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360;p29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361" name="Google Shape;361;p29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9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9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9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9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9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9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9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9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9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" name="Google Shape;373;p29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374" name="Google Shape;374;p29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9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9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9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9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9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9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9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9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9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9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9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9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9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9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9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9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9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9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9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9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9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9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9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9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9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9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9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7" name="Google Shape;407;p29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408" name="Google Shape;408;p29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9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9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>
            <a:spLocks noGrp="1"/>
          </p:cNvSpPr>
          <p:nvPr>
            <p:ph type="title"/>
          </p:nvPr>
        </p:nvSpPr>
        <p:spPr>
          <a:xfrm>
            <a:off x="876325" y="1502275"/>
            <a:ext cx="4310100" cy="20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Lateral Movement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5G Cloud</a:t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5697193" y="1314600"/>
            <a:ext cx="3446631" cy="2682879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0"/>
          <p:cNvGrpSpPr/>
          <p:nvPr/>
        </p:nvGrpSpPr>
        <p:grpSpPr>
          <a:xfrm>
            <a:off x="7407618" y="1502264"/>
            <a:ext cx="1227980" cy="2577511"/>
            <a:chOff x="5431588" y="1307171"/>
            <a:chExt cx="1423580" cy="2988072"/>
          </a:xfrm>
        </p:grpSpPr>
        <p:sp>
          <p:nvSpPr>
            <p:cNvPr id="501" name="Google Shape;501;p30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0"/>
          <p:cNvGrpSpPr/>
          <p:nvPr/>
        </p:nvGrpSpPr>
        <p:grpSpPr>
          <a:xfrm>
            <a:off x="5266396" y="1837660"/>
            <a:ext cx="1523301" cy="2325731"/>
            <a:chOff x="3605604" y="1716301"/>
            <a:chExt cx="1765941" cy="2696187"/>
          </a:xfrm>
        </p:grpSpPr>
        <p:sp>
          <p:nvSpPr>
            <p:cNvPr id="525" name="Google Shape;525;p30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0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581" name="Google Shape;581;p31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Zero Trust Mindset</a:t>
            </a:r>
            <a:endParaRPr/>
          </a:p>
        </p:txBody>
      </p:sp>
      <p:sp>
        <p:nvSpPr>
          <p:cNvPr id="582" name="Google Shape;582;p31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583" name="Google Shape;583;p31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Attackers that try to gain access laterally by taking advantage in misconfigurations</a:t>
            </a:r>
            <a:endParaRPr/>
          </a:p>
        </p:txBody>
      </p:sp>
      <p:sp>
        <p:nvSpPr>
          <p:cNvPr id="584" name="Google Shape;584;p31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585" name="Google Shape;585;p31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586" name="Google Shape;586;p31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31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1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1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31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656" name="Google Shape;656;p31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movement in the 5G Cloud</a:t>
            </a:r>
            <a:endParaRPr/>
          </a:p>
        </p:txBody>
      </p:sp>
      <p:sp>
        <p:nvSpPr>
          <p:cNvPr id="829" name="Google Shape;829;p32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for vulnerabilities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Third party software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Patch</a:t>
            </a:r>
            <a:endParaRPr/>
          </a:p>
        </p:txBody>
      </p:sp>
      <p:sp>
        <p:nvSpPr>
          <p:cNvPr id="830" name="Google Shape;830;p32"/>
          <p:cNvSpPr txBox="1">
            <a:spLocks noGrp="1"/>
          </p:cNvSpPr>
          <p:nvPr>
            <p:ph type="title" idx="2"/>
          </p:nvPr>
        </p:nvSpPr>
        <p:spPr>
          <a:xfrm>
            <a:off x="3389400" y="3010375"/>
            <a:ext cx="23652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KEEP SOFTWARE UPDATED AT ALL TIMES</a:t>
            </a:r>
            <a:endParaRPr sz="1500"/>
          </a:p>
        </p:txBody>
      </p:sp>
      <p:sp>
        <p:nvSpPr>
          <p:cNvPr id="831" name="Google Shape;831;p32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2-FA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832" name="Google Shape;832;p32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SECURE IDENTITY AND ACCESS MANAGEMENT</a:t>
            </a:r>
            <a:endParaRPr sz="1500"/>
          </a:p>
        </p:txBody>
      </p:sp>
      <p:sp>
        <p:nvSpPr>
          <p:cNvPr id="833" name="Google Shape;833;p32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Pods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Service Meshes</a:t>
            </a:r>
            <a:endParaRPr/>
          </a:p>
        </p:txBody>
      </p:sp>
      <p:sp>
        <p:nvSpPr>
          <p:cNvPr id="834" name="Google Shape;834;p32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SECURELY CONFIGURE NETWORKING</a:t>
            </a:r>
            <a:endParaRPr sz="1500"/>
          </a:p>
        </p:txBody>
      </p:sp>
      <p:sp>
        <p:nvSpPr>
          <p:cNvPr id="835" name="Google Shape;835;p32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2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2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2"/>
          <p:cNvGrpSpPr/>
          <p:nvPr/>
        </p:nvGrpSpPr>
        <p:grpSpPr>
          <a:xfrm>
            <a:off x="4233788" y="2015763"/>
            <a:ext cx="676401" cy="506963"/>
            <a:chOff x="1817317" y="2480330"/>
            <a:chExt cx="350958" cy="263043"/>
          </a:xfrm>
        </p:grpSpPr>
        <p:sp>
          <p:nvSpPr>
            <p:cNvPr id="839" name="Google Shape;839;p32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32"/>
          <p:cNvGrpSpPr/>
          <p:nvPr/>
        </p:nvGrpSpPr>
        <p:grpSpPr>
          <a:xfrm>
            <a:off x="1704906" y="2015778"/>
            <a:ext cx="474636" cy="506939"/>
            <a:chOff x="5289631" y="1500214"/>
            <a:chExt cx="332355" cy="354974"/>
          </a:xfrm>
        </p:grpSpPr>
        <p:sp>
          <p:nvSpPr>
            <p:cNvPr id="845" name="Google Shape;845;p32"/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2"/>
          <p:cNvSpPr/>
          <p:nvPr/>
        </p:nvSpPr>
        <p:spPr>
          <a:xfrm>
            <a:off x="6902482" y="1969329"/>
            <a:ext cx="598584" cy="599842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3"/>
          <p:cNvSpPr txBox="1">
            <a:spLocks noGrp="1"/>
          </p:cNvSpPr>
          <p:nvPr>
            <p:ph type="title"/>
          </p:nvPr>
        </p:nvSpPr>
        <p:spPr>
          <a:xfrm>
            <a:off x="4572000" y="1458975"/>
            <a:ext cx="36837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Security</a:t>
            </a:r>
            <a:endParaRPr/>
          </a:p>
        </p:txBody>
      </p:sp>
      <p:sp>
        <p:nvSpPr>
          <p:cNvPr id="857" name="Google Shape;857;p33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58" name="Google Shape;858;p33"/>
          <p:cNvGrpSpPr/>
          <p:nvPr/>
        </p:nvGrpSpPr>
        <p:grpSpPr>
          <a:xfrm>
            <a:off x="140137" y="792418"/>
            <a:ext cx="4835770" cy="3504846"/>
            <a:chOff x="133200" y="238100"/>
            <a:chExt cx="7227275" cy="5238150"/>
          </a:xfrm>
        </p:grpSpPr>
        <p:sp>
          <p:nvSpPr>
            <p:cNvPr id="859" name="Google Shape;859;p33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Security</a:t>
            </a:r>
            <a:endParaRPr/>
          </a:p>
        </p:txBody>
      </p:sp>
      <p:sp>
        <p:nvSpPr>
          <p:cNvPr id="945" name="Google Shape;945;p34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Instead of having one entity that rules over all the services</a:t>
            </a:r>
            <a:endParaRPr/>
          </a:p>
        </p:txBody>
      </p:sp>
      <p:sp>
        <p:nvSpPr>
          <p:cNvPr id="946" name="Google Shape;946;p34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solutions</a:t>
            </a:r>
            <a:endParaRPr/>
          </a:p>
        </p:txBody>
      </p:sp>
      <p:sp>
        <p:nvSpPr>
          <p:cNvPr id="947" name="Google Shape;947;p34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have many pods that work together and provide different services</a:t>
            </a:r>
            <a:endParaRPr/>
          </a:p>
        </p:txBody>
      </p:sp>
      <p:sp>
        <p:nvSpPr>
          <p:cNvPr id="948" name="Google Shape;948;p34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approach</a:t>
            </a:r>
            <a:endParaRPr/>
          </a:p>
        </p:txBody>
      </p:sp>
      <p:grpSp>
        <p:nvGrpSpPr>
          <p:cNvPr id="949" name="Google Shape;949;p34"/>
          <p:cNvGrpSpPr/>
          <p:nvPr/>
        </p:nvGrpSpPr>
        <p:grpSpPr>
          <a:xfrm>
            <a:off x="1225374" y="1506655"/>
            <a:ext cx="1247610" cy="1534436"/>
            <a:chOff x="5782845" y="2906521"/>
            <a:chExt cx="301661" cy="371013"/>
          </a:xfrm>
        </p:grpSpPr>
        <p:sp>
          <p:nvSpPr>
            <p:cNvPr id="950" name="Google Shape;950;p34"/>
            <p:cNvSpPr/>
            <p:nvPr/>
          </p:nvSpPr>
          <p:spPr>
            <a:xfrm>
              <a:off x="5782845" y="3087651"/>
              <a:ext cx="301661" cy="189883"/>
            </a:xfrm>
            <a:custGeom>
              <a:avLst/>
              <a:gdLst/>
              <a:ahLst/>
              <a:cxnLst/>
              <a:rect l="l" t="t" r="r" b="b"/>
              <a:pathLst>
                <a:path w="9478" h="5966" extrusionOk="0">
                  <a:moveTo>
                    <a:pt x="3215" y="322"/>
                  </a:moveTo>
                  <a:cubicBezTo>
                    <a:pt x="3322" y="322"/>
                    <a:pt x="3418" y="370"/>
                    <a:pt x="3489" y="429"/>
                  </a:cubicBezTo>
                  <a:cubicBezTo>
                    <a:pt x="3561" y="513"/>
                    <a:pt x="3596" y="596"/>
                    <a:pt x="3596" y="703"/>
                  </a:cubicBezTo>
                  <a:lnTo>
                    <a:pt x="3596" y="1156"/>
                  </a:lnTo>
                  <a:cubicBezTo>
                    <a:pt x="3608" y="1358"/>
                    <a:pt x="3501" y="1537"/>
                    <a:pt x="3322" y="1644"/>
                  </a:cubicBezTo>
                  <a:cubicBezTo>
                    <a:pt x="3263" y="1668"/>
                    <a:pt x="3239" y="1727"/>
                    <a:pt x="3239" y="1787"/>
                  </a:cubicBezTo>
                  <a:lnTo>
                    <a:pt x="3239" y="1977"/>
                  </a:lnTo>
                  <a:lnTo>
                    <a:pt x="2846" y="1977"/>
                  </a:lnTo>
                  <a:lnTo>
                    <a:pt x="2846" y="1787"/>
                  </a:lnTo>
                  <a:cubicBezTo>
                    <a:pt x="2846" y="1727"/>
                    <a:pt x="2822" y="1668"/>
                    <a:pt x="2763" y="1644"/>
                  </a:cubicBezTo>
                  <a:cubicBezTo>
                    <a:pt x="2584" y="1537"/>
                    <a:pt x="2477" y="1358"/>
                    <a:pt x="2477" y="1156"/>
                  </a:cubicBezTo>
                  <a:lnTo>
                    <a:pt x="2477" y="703"/>
                  </a:lnTo>
                  <a:cubicBezTo>
                    <a:pt x="2477" y="489"/>
                    <a:pt x="2644" y="322"/>
                    <a:pt x="2846" y="322"/>
                  </a:cubicBezTo>
                  <a:close/>
                  <a:moveTo>
                    <a:pt x="6513" y="322"/>
                  </a:moveTo>
                  <a:cubicBezTo>
                    <a:pt x="6609" y="322"/>
                    <a:pt x="6704" y="370"/>
                    <a:pt x="6775" y="429"/>
                  </a:cubicBezTo>
                  <a:cubicBezTo>
                    <a:pt x="6847" y="513"/>
                    <a:pt x="6882" y="596"/>
                    <a:pt x="6882" y="703"/>
                  </a:cubicBezTo>
                  <a:lnTo>
                    <a:pt x="6882" y="1156"/>
                  </a:lnTo>
                  <a:cubicBezTo>
                    <a:pt x="6894" y="1358"/>
                    <a:pt x="6787" y="1537"/>
                    <a:pt x="6609" y="1644"/>
                  </a:cubicBezTo>
                  <a:cubicBezTo>
                    <a:pt x="6549" y="1668"/>
                    <a:pt x="6525" y="1727"/>
                    <a:pt x="6525" y="1787"/>
                  </a:cubicBezTo>
                  <a:lnTo>
                    <a:pt x="6525" y="1977"/>
                  </a:lnTo>
                  <a:lnTo>
                    <a:pt x="6132" y="1977"/>
                  </a:lnTo>
                  <a:lnTo>
                    <a:pt x="6132" y="1787"/>
                  </a:lnTo>
                  <a:cubicBezTo>
                    <a:pt x="6132" y="1727"/>
                    <a:pt x="6108" y="1668"/>
                    <a:pt x="6049" y="1644"/>
                  </a:cubicBezTo>
                  <a:cubicBezTo>
                    <a:pt x="5870" y="1537"/>
                    <a:pt x="5763" y="1358"/>
                    <a:pt x="5763" y="1156"/>
                  </a:cubicBezTo>
                  <a:lnTo>
                    <a:pt x="5763" y="703"/>
                  </a:lnTo>
                  <a:cubicBezTo>
                    <a:pt x="5763" y="489"/>
                    <a:pt x="5930" y="322"/>
                    <a:pt x="6132" y="322"/>
                  </a:cubicBezTo>
                  <a:close/>
                  <a:moveTo>
                    <a:pt x="1572" y="2144"/>
                  </a:moveTo>
                  <a:cubicBezTo>
                    <a:pt x="1667" y="2144"/>
                    <a:pt x="1763" y="2192"/>
                    <a:pt x="1834" y="2251"/>
                  </a:cubicBezTo>
                  <a:cubicBezTo>
                    <a:pt x="1906" y="2323"/>
                    <a:pt x="1941" y="2418"/>
                    <a:pt x="1941" y="2513"/>
                  </a:cubicBezTo>
                  <a:lnTo>
                    <a:pt x="1941" y="2977"/>
                  </a:lnTo>
                  <a:lnTo>
                    <a:pt x="1953" y="2977"/>
                  </a:lnTo>
                  <a:cubicBezTo>
                    <a:pt x="1953" y="3168"/>
                    <a:pt x="1846" y="3370"/>
                    <a:pt x="1667" y="3454"/>
                  </a:cubicBezTo>
                  <a:cubicBezTo>
                    <a:pt x="1608" y="3489"/>
                    <a:pt x="1584" y="3549"/>
                    <a:pt x="1584" y="3608"/>
                  </a:cubicBezTo>
                  <a:lnTo>
                    <a:pt x="1584" y="3799"/>
                  </a:lnTo>
                  <a:lnTo>
                    <a:pt x="1191" y="3799"/>
                  </a:lnTo>
                  <a:lnTo>
                    <a:pt x="1191" y="3608"/>
                  </a:lnTo>
                  <a:cubicBezTo>
                    <a:pt x="1191" y="3549"/>
                    <a:pt x="1167" y="3489"/>
                    <a:pt x="1108" y="3454"/>
                  </a:cubicBezTo>
                  <a:cubicBezTo>
                    <a:pt x="929" y="3346"/>
                    <a:pt x="822" y="3168"/>
                    <a:pt x="822" y="2977"/>
                  </a:cubicBezTo>
                  <a:lnTo>
                    <a:pt x="822" y="2513"/>
                  </a:lnTo>
                  <a:cubicBezTo>
                    <a:pt x="822" y="2311"/>
                    <a:pt x="989" y="2144"/>
                    <a:pt x="1191" y="2144"/>
                  </a:cubicBezTo>
                  <a:close/>
                  <a:moveTo>
                    <a:pt x="4858" y="2144"/>
                  </a:moveTo>
                  <a:cubicBezTo>
                    <a:pt x="4965" y="2144"/>
                    <a:pt x="5049" y="2192"/>
                    <a:pt x="5120" y="2251"/>
                  </a:cubicBezTo>
                  <a:cubicBezTo>
                    <a:pt x="5204" y="2323"/>
                    <a:pt x="5227" y="2418"/>
                    <a:pt x="5227" y="2513"/>
                  </a:cubicBezTo>
                  <a:lnTo>
                    <a:pt x="5227" y="2977"/>
                  </a:lnTo>
                  <a:cubicBezTo>
                    <a:pt x="5239" y="3168"/>
                    <a:pt x="5144" y="3370"/>
                    <a:pt x="4954" y="3454"/>
                  </a:cubicBezTo>
                  <a:cubicBezTo>
                    <a:pt x="4894" y="3489"/>
                    <a:pt x="4870" y="3549"/>
                    <a:pt x="4870" y="3608"/>
                  </a:cubicBezTo>
                  <a:lnTo>
                    <a:pt x="4870" y="3799"/>
                  </a:lnTo>
                  <a:lnTo>
                    <a:pt x="4489" y="3799"/>
                  </a:lnTo>
                  <a:lnTo>
                    <a:pt x="4489" y="3608"/>
                  </a:lnTo>
                  <a:cubicBezTo>
                    <a:pt x="4489" y="3549"/>
                    <a:pt x="4453" y="3489"/>
                    <a:pt x="4394" y="3454"/>
                  </a:cubicBezTo>
                  <a:cubicBezTo>
                    <a:pt x="4215" y="3346"/>
                    <a:pt x="4108" y="3168"/>
                    <a:pt x="4108" y="2977"/>
                  </a:cubicBezTo>
                  <a:lnTo>
                    <a:pt x="4108" y="2513"/>
                  </a:lnTo>
                  <a:cubicBezTo>
                    <a:pt x="4108" y="2311"/>
                    <a:pt x="4275" y="2144"/>
                    <a:pt x="4489" y="2144"/>
                  </a:cubicBezTo>
                  <a:close/>
                  <a:moveTo>
                    <a:pt x="8144" y="2144"/>
                  </a:moveTo>
                  <a:cubicBezTo>
                    <a:pt x="8252" y="2144"/>
                    <a:pt x="8335" y="2192"/>
                    <a:pt x="8418" y="2251"/>
                  </a:cubicBezTo>
                  <a:cubicBezTo>
                    <a:pt x="8490" y="2323"/>
                    <a:pt x="8514" y="2418"/>
                    <a:pt x="8514" y="2513"/>
                  </a:cubicBezTo>
                  <a:lnTo>
                    <a:pt x="8514" y="2977"/>
                  </a:lnTo>
                  <a:cubicBezTo>
                    <a:pt x="8525" y="3168"/>
                    <a:pt x="8430" y="3370"/>
                    <a:pt x="8252" y="3454"/>
                  </a:cubicBezTo>
                  <a:cubicBezTo>
                    <a:pt x="8192" y="3489"/>
                    <a:pt x="8156" y="3549"/>
                    <a:pt x="8156" y="3608"/>
                  </a:cubicBezTo>
                  <a:lnTo>
                    <a:pt x="8156" y="3799"/>
                  </a:lnTo>
                  <a:lnTo>
                    <a:pt x="7775" y="3799"/>
                  </a:lnTo>
                  <a:lnTo>
                    <a:pt x="7775" y="3608"/>
                  </a:lnTo>
                  <a:cubicBezTo>
                    <a:pt x="7775" y="3549"/>
                    <a:pt x="7740" y="3489"/>
                    <a:pt x="7680" y="3454"/>
                  </a:cubicBezTo>
                  <a:cubicBezTo>
                    <a:pt x="7501" y="3346"/>
                    <a:pt x="7406" y="3168"/>
                    <a:pt x="7406" y="2977"/>
                  </a:cubicBezTo>
                  <a:lnTo>
                    <a:pt x="7406" y="2513"/>
                  </a:lnTo>
                  <a:cubicBezTo>
                    <a:pt x="7406" y="2311"/>
                    <a:pt x="7561" y="2144"/>
                    <a:pt x="7775" y="2144"/>
                  </a:cubicBezTo>
                  <a:close/>
                  <a:moveTo>
                    <a:pt x="2894" y="1"/>
                  </a:moveTo>
                  <a:cubicBezTo>
                    <a:pt x="2489" y="1"/>
                    <a:pt x="2179" y="334"/>
                    <a:pt x="2179" y="715"/>
                  </a:cubicBezTo>
                  <a:lnTo>
                    <a:pt x="2179" y="1180"/>
                  </a:lnTo>
                  <a:cubicBezTo>
                    <a:pt x="2179" y="1465"/>
                    <a:pt x="2310" y="1727"/>
                    <a:pt x="2548" y="1894"/>
                  </a:cubicBezTo>
                  <a:lnTo>
                    <a:pt x="2548" y="2061"/>
                  </a:lnTo>
                  <a:lnTo>
                    <a:pt x="2251" y="2180"/>
                  </a:lnTo>
                  <a:cubicBezTo>
                    <a:pt x="2215" y="2120"/>
                    <a:pt x="2179" y="2072"/>
                    <a:pt x="2132" y="2025"/>
                  </a:cubicBezTo>
                  <a:cubicBezTo>
                    <a:pt x="2001" y="1894"/>
                    <a:pt x="1822" y="1822"/>
                    <a:pt x="1620" y="1822"/>
                  </a:cubicBezTo>
                  <a:lnTo>
                    <a:pt x="1251" y="1822"/>
                  </a:lnTo>
                  <a:cubicBezTo>
                    <a:pt x="846" y="1822"/>
                    <a:pt x="536" y="2144"/>
                    <a:pt x="536" y="2537"/>
                  </a:cubicBezTo>
                  <a:lnTo>
                    <a:pt x="536" y="2989"/>
                  </a:lnTo>
                  <a:cubicBezTo>
                    <a:pt x="536" y="3275"/>
                    <a:pt x="679" y="3549"/>
                    <a:pt x="905" y="3704"/>
                  </a:cubicBezTo>
                  <a:lnTo>
                    <a:pt x="905" y="3870"/>
                  </a:lnTo>
                  <a:lnTo>
                    <a:pt x="453" y="4049"/>
                  </a:lnTo>
                  <a:cubicBezTo>
                    <a:pt x="179" y="4156"/>
                    <a:pt x="1" y="4418"/>
                    <a:pt x="1" y="4716"/>
                  </a:cubicBezTo>
                  <a:lnTo>
                    <a:pt x="1" y="5811"/>
                  </a:lnTo>
                  <a:cubicBezTo>
                    <a:pt x="1" y="5894"/>
                    <a:pt x="84" y="5966"/>
                    <a:pt x="167" y="5966"/>
                  </a:cubicBezTo>
                  <a:cubicBezTo>
                    <a:pt x="251" y="5966"/>
                    <a:pt x="334" y="5894"/>
                    <a:pt x="334" y="5811"/>
                  </a:cubicBezTo>
                  <a:lnTo>
                    <a:pt x="334" y="4716"/>
                  </a:lnTo>
                  <a:cubicBezTo>
                    <a:pt x="334" y="4573"/>
                    <a:pt x="417" y="4418"/>
                    <a:pt x="572" y="4358"/>
                  </a:cubicBezTo>
                  <a:lnTo>
                    <a:pt x="1108" y="4156"/>
                  </a:lnTo>
                  <a:lnTo>
                    <a:pt x="1775" y="4156"/>
                  </a:lnTo>
                  <a:lnTo>
                    <a:pt x="2310" y="4358"/>
                  </a:lnTo>
                  <a:cubicBezTo>
                    <a:pt x="2453" y="4418"/>
                    <a:pt x="2548" y="4561"/>
                    <a:pt x="2548" y="4716"/>
                  </a:cubicBezTo>
                  <a:lnTo>
                    <a:pt x="2548" y="5811"/>
                  </a:lnTo>
                  <a:cubicBezTo>
                    <a:pt x="2548" y="5894"/>
                    <a:pt x="2620" y="5966"/>
                    <a:pt x="2715" y="5966"/>
                  </a:cubicBezTo>
                  <a:cubicBezTo>
                    <a:pt x="2799" y="5966"/>
                    <a:pt x="2870" y="5894"/>
                    <a:pt x="2870" y="5811"/>
                  </a:cubicBezTo>
                  <a:lnTo>
                    <a:pt x="2870" y="4716"/>
                  </a:lnTo>
                  <a:cubicBezTo>
                    <a:pt x="2870" y="4418"/>
                    <a:pt x="2691" y="4168"/>
                    <a:pt x="2429" y="4049"/>
                  </a:cubicBezTo>
                  <a:lnTo>
                    <a:pt x="1965" y="3870"/>
                  </a:lnTo>
                  <a:lnTo>
                    <a:pt x="1965" y="3704"/>
                  </a:lnTo>
                  <a:cubicBezTo>
                    <a:pt x="2191" y="3537"/>
                    <a:pt x="2334" y="3275"/>
                    <a:pt x="2334" y="2989"/>
                  </a:cubicBezTo>
                  <a:lnTo>
                    <a:pt x="2334" y="2537"/>
                  </a:lnTo>
                  <a:lnTo>
                    <a:pt x="2334" y="2501"/>
                  </a:lnTo>
                  <a:lnTo>
                    <a:pt x="2751" y="2334"/>
                  </a:lnTo>
                  <a:lnTo>
                    <a:pt x="3430" y="2334"/>
                  </a:lnTo>
                  <a:lnTo>
                    <a:pt x="3846" y="2501"/>
                  </a:lnTo>
                  <a:lnTo>
                    <a:pt x="3846" y="2537"/>
                  </a:lnTo>
                  <a:lnTo>
                    <a:pt x="3846" y="2989"/>
                  </a:lnTo>
                  <a:cubicBezTo>
                    <a:pt x="3846" y="3275"/>
                    <a:pt x="3977" y="3549"/>
                    <a:pt x="4215" y="3704"/>
                  </a:cubicBezTo>
                  <a:lnTo>
                    <a:pt x="4215" y="3870"/>
                  </a:lnTo>
                  <a:lnTo>
                    <a:pt x="3751" y="4049"/>
                  </a:lnTo>
                  <a:cubicBezTo>
                    <a:pt x="3489" y="4156"/>
                    <a:pt x="3310" y="4418"/>
                    <a:pt x="3310" y="4716"/>
                  </a:cubicBezTo>
                  <a:lnTo>
                    <a:pt x="3310" y="5811"/>
                  </a:lnTo>
                  <a:cubicBezTo>
                    <a:pt x="3310" y="5894"/>
                    <a:pt x="3382" y="5966"/>
                    <a:pt x="3465" y="5966"/>
                  </a:cubicBezTo>
                  <a:cubicBezTo>
                    <a:pt x="3561" y="5966"/>
                    <a:pt x="3632" y="5894"/>
                    <a:pt x="3632" y="5811"/>
                  </a:cubicBezTo>
                  <a:lnTo>
                    <a:pt x="3632" y="4716"/>
                  </a:lnTo>
                  <a:cubicBezTo>
                    <a:pt x="3632" y="4573"/>
                    <a:pt x="3727" y="4418"/>
                    <a:pt x="3870" y="4358"/>
                  </a:cubicBezTo>
                  <a:lnTo>
                    <a:pt x="4406" y="4156"/>
                  </a:lnTo>
                  <a:lnTo>
                    <a:pt x="5073" y="4156"/>
                  </a:lnTo>
                  <a:lnTo>
                    <a:pt x="5608" y="4358"/>
                  </a:lnTo>
                  <a:cubicBezTo>
                    <a:pt x="5763" y="4418"/>
                    <a:pt x="5847" y="4561"/>
                    <a:pt x="5847" y="4716"/>
                  </a:cubicBezTo>
                  <a:lnTo>
                    <a:pt x="5847" y="5811"/>
                  </a:lnTo>
                  <a:cubicBezTo>
                    <a:pt x="5847" y="5894"/>
                    <a:pt x="5930" y="5966"/>
                    <a:pt x="6013" y="5966"/>
                  </a:cubicBezTo>
                  <a:cubicBezTo>
                    <a:pt x="6108" y="5966"/>
                    <a:pt x="6180" y="5894"/>
                    <a:pt x="6180" y="5811"/>
                  </a:cubicBezTo>
                  <a:lnTo>
                    <a:pt x="6180" y="4716"/>
                  </a:lnTo>
                  <a:cubicBezTo>
                    <a:pt x="6180" y="4418"/>
                    <a:pt x="6001" y="4168"/>
                    <a:pt x="5727" y="4049"/>
                  </a:cubicBezTo>
                  <a:lnTo>
                    <a:pt x="5275" y="3870"/>
                  </a:lnTo>
                  <a:lnTo>
                    <a:pt x="5275" y="3704"/>
                  </a:lnTo>
                  <a:cubicBezTo>
                    <a:pt x="5489" y="3537"/>
                    <a:pt x="5644" y="3275"/>
                    <a:pt x="5644" y="2989"/>
                  </a:cubicBezTo>
                  <a:lnTo>
                    <a:pt x="5644" y="2537"/>
                  </a:lnTo>
                  <a:lnTo>
                    <a:pt x="5644" y="2501"/>
                  </a:lnTo>
                  <a:lnTo>
                    <a:pt x="6061" y="2334"/>
                  </a:lnTo>
                  <a:lnTo>
                    <a:pt x="6728" y="2334"/>
                  </a:lnTo>
                  <a:lnTo>
                    <a:pt x="7144" y="2501"/>
                  </a:lnTo>
                  <a:lnTo>
                    <a:pt x="7144" y="2537"/>
                  </a:lnTo>
                  <a:lnTo>
                    <a:pt x="7144" y="2989"/>
                  </a:lnTo>
                  <a:cubicBezTo>
                    <a:pt x="7144" y="3275"/>
                    <a:pt x="7275" y="3549"/>
                    <a:pt x="7513" y="3704"/>
                  </a:cubicBezTo>
                  <a:lnTo>
                    <a:pt x="7513" y="3870"/>
                  </a:lnTo>
                  <a:lnTo>
                    <a:pt x="7061" y="4049"/>
                  </a:lnTo>
                  <a:cubicBezTo>
                    <a:pt x="6787" y="4156"/>
                    <a:pt x="6609" y="4418"/>
                    <a:pt x="6609" y="4716"/>
                  </a:cubicBezTo>
                  <a:lnTo>
                    <a:pt x="6609" y="5811"/>
                  </a:lnTo>
                  <a:cubicBezTo>
                    <a:pt x="6609" y="5894"/>
                    <a:pt x="6680" y="5966"/>
                    <a:pt x="6775" y="5966"/>
                  </a:cubicBezTo>
                  <a:cubicBezTo>
                    <a:pt x="6859" y="5966"/>
                    <a:pt x="6942" y="5894"/>
                    <a:pt x="6942" y="5811"/>
                  </a:cubicBezTo>
                  <a:lnTo>
                    <a:pt x="6942" y="4716"/>
                  </a:lnTo>
                  <a:cubicBezTo>
                    <a:pt x="6942" y="4573"/>
                    <a:pt x="7025" y="4418"/>
                    <a:pt x="7180" y="4358"/>
                  </a:cubicBezTo>
                  <a:lnTo>
                    <a:pt x="7716" y="4156"/>
                  </a:lnTo>
                  <a:lnTo>
                    <a:pt x="8383" y="4156"/>
                  </a:lnTo>
                  <a:lnTo>
                    <a:pt x="8918" y="4358"/>
                  </a:lnTo>
                  <a:cubicBezTo>
                    <a:pt x="9061" y="4418"/>
                    <a:pt x="9156" y="4561"/>
                    <a:pt x="9156" y="4716"/>
                  </a:cubicBezTo>
                  <a:lnTo>
                    <a:pt x="9156" y="5811"/>
                  </a:lnTo>
                  <a:cubicBezTo>
                    <a:pt x="9156" y="5894"/>
                    <a:pt x="9228" y="5966"/>
                    <a:pt x="9323" y="5966"/>
                  </a:cubicBezTo>
                  <a:cubicBezTo>
                    <a:pt x="9406" y="5966"/>
                    <a:pt x="9478" y="5894"/>
                    <a:pt x="9478" y="5811"/>
                  </a:cubicBezTo>
                  <a:lnTo>
                    <a:pt x="9478" y="4716"/>
                  </a:lnTo>
                  <a:cubicBezTo>
                    <a:pt x="9418" y="4418"/>
                    <a:pt x="9252" y="4156"/>
                    <a:pt x="8978" y="4049"/>
                  </a:cubicBezTo>
                  <a:lnTo>
                    <a:pt x="8514" y="3870"/>
                  </a:lnTo>
                  <a:lnTo>
                    <a:pt x="8514" y="3704"/>
                  </a:lnTo>
                  <a:cubicBezTo>
                    <a:pt x="8740" y="3537"/>
                    <a:pt x="8895" y="3275"/>
                    <a:pt x="8895" y="2989"/>
                  </a:cubicBezTo>
                  <a:lnTo>
                    <a:pt x="8895" y="2537"/>
                  </a:lnTo>
                  <a:cubicBezTo>
                    <a:pt x="8895" y="2334"/>
                    <a:pt x="8811" y="2156"/>
                    <a:pt x="8680" y="2025"/>
                  </a:cubicBezTo>
                  <a:cubicBezTo>
                    <a:pt x="8549" y="1894"/>
                    <a:pt x="8371" y="1822"/>
                    <a:pt x="8168" y="1822"/>
                  </a:cubicBezTo>
                  <a:lnTo>
                    <a:pt x="7799" y="1822"/>
                  </a:lnTo>
                  <a:cubicBezTo>
                    <a:pt x="7537" y="1822"/>
                    <a:pt x="7311" y="1965"/>
                    <a:pt x="7192" y="2180"/>
                  </a:cubicBezTo>
                  <a:lnTo>
                    <a:pt x="6882" y="2061"/>
                  </a:lnTo>
                  <a:lnTo>
                    <a:pt x="6882" y="1894"/>
                  </a:lnTo>
                  <a:cubicBezTo>
                    <a:pt x="7109" y="1727"/>
                    <a:pt x="7251" y="1465"/>
                    <a:pt x="7251" y="1180"/>
                  </a:cubicBezTo>
                  <a:lnTo>
                    <a:pt x="7251" y="715"/>
                  </a:lnTo>
                  <a:cubicBezTo>
                    <a:pt x="7251" y="525"/>
                    <a:pt x="7180" y="346"/>
                    <a:pt x="7037" y="215"/>
                  </a:cubicBezTo>
                  <a:cubicBezTo>
                    <a:pt x="6906" y="72"/>
                    <a:pt x="6728" y="1"/>
                    <a:pt x="6537" y="1"/>
                  </a:cubicBezTo>
                  <a:lnTo>
                    <a:pt x="6168" y="1"/>
                  </a:lnTo>
                  <a:cubicBezTo>
                    <a:pt x="5763" y="1"/>
                    <a:pt x="5454" y="334"/>
                    <a:pt x="5454" y="715"/>
                  </a:cubicBezTo>
                  <a:lnTo>
                    <a:pt x="5454" y="1180"/>
                  </a:lnTo>
                  <a:cubicBezTo>
                    <a:pt x="5454" y="1465"/>
                    <a:pt x="5585" y="1727"/>
                    <a:pt x="5823" y="1894"/>
                  </a:cubicBezTo>
                  <a:lnTo>
                    <a:pt x="5823" y="2061"/>
                  </a:lnTo>
                  <a:lnTo>
                    <a:pt x="5525" y="2180"/>
                  </a:lnTo>
                  <a:cubicBezTo>
                    <a:pt x="5489" y="2120"/>
                    <a:pt x="5454" y="2072"/>
                    <a:pt x="5406" y="2025"/>
                  </a:cubicBezTo>
                  <a:cubicBezTo>
                    <a:pt x="5275" y="1894"/>
                    <a:pt x="5096" y="1822"/>
                    <a:pt x="4894" y="1822"/>
                  </a:cubicBezTo>
                  <a:lnTo>
                    <a:pt x="4525" y="1822"/>
                  </a:lnTo>
                  <a:cubicBezTo>
                    <a:pt x="4263" y="1822"/>
                    <a:pt x="4037" y="1965"/>
                    <a:pt x="3918" y="2180"/>
                  </a:cubicBezTo>
                  <a:lnTo>
                    <a:pt x="3608" y="2061"/>
                  </a:lnTo>
                  <a:lnTo>
                    <a:pt x="3608" y="1894"/>
                  </a:lnTo>
                  <a:cubicBezTo>
                    <a:pt x="3834" y="1727"/>
                    <a:pt x="3977" y="1465"/>
                    <a:pt x="3977" y="1180"/>
                  </a:cubicBezTo>
                  <a:lnTo>
                    <a:pt x="3977" y="715"/>
                  </a:lnTo>
                  <a:cubicBezTo>
                    <a:pt x="3977" y="525"/>
                    <a:pt x="3906" y="346"/>
                    <a:pt x="3763" y="215"/>
                  </a:cubicBezTo>
                  <a:cubicBezTo>
                    <a:pt x="3632" y="72"/>
                    <a:pt x="3453" y="1"/>
                    <a:pt x="3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868111" y="2906521"/>
              <a:ext cx="127724" cy="172823"/>
            </a:xfrm>
            <a:custGeom>
              <a:avLst/>
              <a:gdLst/>
              <a:ahLst/>
              <a:cxnLst/>
              <a:rect l="l" t="t" r="r" b="b"/>
              <a:pathLst>
                <a:path w="4013" h="5430" extrusionOk="0">
                  <a:moveTo>
                    <a:pt x="2191" y="334"/>
                  </a:moveTo>
                  <a:cubicBezTo>
                    <a:pt x="2406" y="334"/>
                    <a:pt x="2560" y="501"/>
                    <a:pt x="2560" y="703"/>
                  </a:cubicBezTo>
                  <a:lnTo>
                    <a:pt x="2560" y="1084"/>
                  </a:lnTo>
                  <a:cubicBezTo>
                    <a:pt x="2560" y="1394"/>
                    <a:pt x="2310" y="1644"/>
                    <a:pt x="2001" y="1644"/>
                  </a:cubicBezTo>
                  <a:cubicBezTo>
                    <a:pt x="1691" y="1644"/>
                    <a:pt x="1453" y="1394"/>
                    <a:pt x="1453" y="1084"/>
                  </a:cubicBezTo>
                  <a:lnTo>
                    <a:pt x="1453" y="703"/>
                  </a:lnTo>
                  <a:cubicBezTo>
                    <a:pt x="1453" y="501"/>
                    <a:pt x="1608" y="334"/>
                    <a:pt x="1822" y="334"/>
                  </a:cubicBezTo>
                  <a:close/>
                  <a:moveTo>
                    <a:pt x="2191" y="1953"/>
                  </a:moveTo>
                  <a:lnTo>
                    <a:pt x="2191" y="2060"/>
                  </a:lnTo>
                  <a:cubicBezTo>
                    <a:pt x="2203" y="2120"/>
                    <a:pt x="2227" y="2179"/>
                    <a:pt x="2251" y="2239"/>
                  </a:cubicBezTo>
                  <a:lnTo>
                    <a:pt x="2013" y="2477"/>
                  </a:lnTo>
                  <a:lnTo>
                    <a:pt x="2001" y="2477"/>
                  </a:lnTo>
                  <a:lnTo>
                    <a:pt x="1763" y="2239"/>
                  </a:lnTo>
                  <a:cubicBezTo>
                    <a:pt x="1786" y="2179"/>
                    <a:pt x="1810" y="2120"/>
                    <a:pt x="1810" y="2060"/>
                  </a:cubicBezTo>
                  <a:lnTo>
                    <a:pt x="1810" y="1953"/>
                  </a:lnTo>
                  <a:cubicBezTo>
                    <a:pt x="1870" y="1965"/>
                    <a:pt x="1941" y="1965"/>
                    <a:pt x="2001" y="1965"/>
                  </a:cubicBezTo>
                  <a:cubicBezTo>
                    <a:pt x="2060" y="1965"/>
                    <a:pt x="2132" y="1953"/>
                    <a:pt x="2191" y="1953"/>
                  </a:cubicBezTo>
                  <a:close/>
                  <a:moveTo>
                    <a:pt x="2525" y="2429"/>
                  </a:moveTo>
                  <a:lnTo>
                    <a:pt x="2822" y="2584"/>
                  </a:lnTo>
                  <a:cubicBezTo>
                    <a:pt x="2882" y="2608"/>
                    <a:pt x="2917" y="2680"/>
                    <a:pt x="2917" y="2763"/>
                  </a:cubicBezTo>
                  <a:lnTo>
                    <a:pt x="2917" y="3084"/>
                  </a:lnTo>
                  <a:lnTo>
                    <a:pt x="1072" y="3084"/>
                  </a:lnTo>
                  <a:lnTo>
                    <a:pt x="1072" y="2763"/>
                  </a:lnTo>
                  <a:cubicBezTo>
                    <a:pt x="1072" y="2680"/>
                    <a:pt x="1120" y="2632"/>
                    <a:pt x="1179" y="2584"/>
                  </a:cubicBezTo>
                  <a:lnTo>
                    <a:pt x="1477" y="2429"/>
                  </a:lnTo>
                  <a:lnTo>
                    <a:pt x="1751" y="2703"/>
                  </a:lnTo>
                  <a:cubicBezTo>
                    <a:pt x="1822" y="2775"/>
                    <a:pt x="1905" y="2799"/>
                    <a:pt x="2001" y="2799"/>
                  </a:cubicBezTo>
                  <a:cubicBezTo>
                    <a:pt x="2084" y="2799"/>
                    <a:pt x="2179" y="2775"/>
                    <a:pt x="2251" y="2703"/>
                  </a:cubicBezTo>
                  <a:lnTo>
                    <a:pt x="2525" y="2429"/>
                  </a:lnTo>
                  <a:close/>
                  <a:moveTo>
                    <a:pt x="3560" y="3442"/>
                  </a:moveTo>
                  <a:lnTo>
                    <a:pt x="3370" y="3834"/>
                  </a:lnTo>
                  <a:lnTo>
                    <a:pt x="655" y="3834"/>
                  </a:lnTo>
                  <a:lnTo>
                    <a:pt x="465" y="3442"/>
                  </a:lnTo>
                  <a:close/>
                  <a:moveTo>
                    <a:pt x="1822" y="1"/>
                  </a:moveTo>
                  <a:cubicBezTo>
                    <a:pt x="1417" y="1"/>
                    <a:pt x="1108" y="334"/>
                    <a:pt x="1108" y="715"/>
                  </a:cubicBezTo>
                  <a:lnTo>
                    <a:pt x="1108" y="1096"/>
                  </a:lnTo>
                  <a:cubicBezTo>
                    <a:pt x="1108" y="1394"/>
                    <a:pt x="1251" y="1656"/>
                    <a:pt x="1477" y="1822"/>
                  </a:cubicBezTo>
                  <a:lnTo>
                    <a:pt x="1477" y="2072"/>
                  </a:lnTo>
                  <a:lnTo>
                    <a:pt x="1477" y="2084"/>
                  </a:lnTo>
                  <a:lnTo>
                    <a:pt x="1048" y="2299"/>
                  </a:lnTo>
                  <a:cubicBezTo>
                    <a:pt x="870" y="2382"/>
                    <a:pt x="751" y="2584"/>
                    <a:pt x="751" y="2775"/>
                  </a:cubicBezTo>
                  <a:lnTo>
                    <a:pt x="751" y="3108"/>
                  </a:lnTo>
                  <a:lnTo>
                    <a:pt x="179" y="3108"/>
                  </a:lnTo>
                  <a:cubicBezTo>
                    <a:pt x="120" y="3108"/>
                    <a:pt x="60" y="3132"/>
                    <a:pt x="36" y="3180"/>
                  </a:cubicBezTo>
                  <a:cubicBezTo>
                    <a:pt x="0" y="3227"/>
                    <a:pt x="0" y="3299"/>
                    <a:pt x="24" y="3346"/>
                  </a:cubicBezTo>
                  <a:lnTo>
                    <a:pt x="393" y="4073"/>
                  </a:lnTo>
                  <a:cubicBezTo>
                    <a:pt x="417" y="4132"/>
                    <a:pt x="477" y="4156"/>
                    <a:pt x="536" y="4156"/>
                  </a:cubicBezTo>
                  <a:lnTo>
                    <a:pt x="739" y="4156"/>
                  </a:lnTo>
                  <a:lnTo>
                    <a:pt x="739" y="5263"/>
                  </a:lnTo>
                  <a:cubicBezTo>
                    <a:pt x="739" y="5347"/>
                    <a:pt x="810" y="5430"/>
                    <a:pt x="893" y="5430"/>
                  </a:cubicBezTo>
                  <a:cubicBezTo>
                    <a:pt x="989" y="5430"/>
                    <a:pt x="1060" y="5347"/>
                    <a:pt x="1060" y="5263"/>
                  </a:cubicBezTo>
                  <a:lnTo>
                    <a:pt x="1060" y="4156"/>
                  </a:lnTo>
                  <a:lnTo>
                    <a:pt x="2906" y="4156"/>
                  </a:lnTo>
                  <a:lnTo>
                    <a:pt x="2906" y="5263"/>
                  </a:lnTo>
                  <a:cubicBezTo>
                    <a:pt x="2906" y="5347"/>
                    <a:pt x="2977" y="5430"/>
                    <a:pt x="3072" y="5430"/>
                  </a:cubicBezTo>
                  <a:cubicBezTo>
                    <a:pt x="3156" y="5430"/>
                    <a:pt x="3227" y="5347"/>
                    <a:pt x="3227" y="5263"/>
                  </a:cubicBezTo>
                  <a:lnTo>
                    <a:pt x="3227" y="4156"/>
                  </a:lnTo>
                  <a:lnTo>
                    <a:pt x="3429" y="4156"/>
                  </a:lnTo>
                  <a:cubicBezTo>
                    <a:pt x="3489" y="4156"/>
                    <a:pt x="3549" y="4132"/>
                    <a:pt x="3572" y="4073"/>
                  </a:cubicBezTo>
                  <a:lnTo>
                    <a:pt x="3941" y="3346"/>
                  </a:lnTo>
                  <a:cubicBezTo>
                    <a:pt x="4013" y="3299"/>
                    <a:pt x="4013" y="3227"/>
                    <a:pt x="3977" y="3180"/>
                  </a:cubicBezTo>
                  <a:cubicBezTo>
                    <a:pt x="3953" y="3132"/>
                    <a:pt x="3894" y="3108"/>
                    <a:pt x="3834" y="3108"/>
                  </a:cubicBezTo>
                  <a:lnTo>
                    <a:pt x="3263" y="3108"/>
                  </a:lnTo>
                  <a:lnTo>
                    <a:pt x="3263" y="2775"/>
                  </a:lnTo>
                  <a:cubicBezTo>
                    <a:pt x="3263" y="2572"/>
                    <a:pt x="3144" y="2382"/>
                    <a:pt x="2965" y="2299"/>
                  </a:cubicBezTo>
                  <a:lnTo>
                    <a:pt x="2536" y="2084"/>
                  </a:lnTo>
                  <a:lnTo>
                    <a:pt x="2536" y="2072"/>
                  </a:lnTo>
                  <a:lnTo>
                    <a:pt x="2536" y="1822"/>
                  </a:lnTo>
                  <a:cubicBezTo>
                    <a:pt x="2763" y="1656"/>
                    <a:pt x="2906" y="1394"/>
                    <a:pt x="2906" y="1096"/>
                  </a:cubicBezTo>
                  <a:lnTo>
                    <a:pt x="2906" y="715"/>
                  </a:lnTo>
                  <a:cubicBezTo>
                    <a:pt x="2906" y="322"/>
                    <a:pt x="2572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915088" y="3051655"/>
              <a:ext cx="34151" cy="10662"/>
            </a:xfrm>
            <a:custGeom>
              <a:avLst/>
              <a:gdLst/>
              <a:ahLst/>
              <a:cxnLst/>
              <a:rect l="l" t="t" r="r" b="b"/>
              <a:pathLst>
                <a:path w="1073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94" y="334"/>
                  </a:lnTo>
                  <a:cubicBezTo>
                    <a:pt x="989" y="334"/>
                    <a:pt x="1060" y="251"/>
                    <a:pt x="1060" y="167"/>
                  </a:cubicBezTo>
                  <a:cubicBezTo>
                    <a:pt x="1072" y="72"/>
                    <a:pt x="989" y="1"/>
                    <a:pt x="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34"/>
          <p:cNvGrpSpPr/>
          <p:nvPr/>
        </p:nvGrpSpPr>
        <p:grpSpPr>
          <a:xfrm>
            <a:off x="1157182" y="3297089"/>
            <a:ext cx="1383981" cy="1383981"/>
            <a:chOff x="4891198" y="2925108"/>
            <a:chExt cx="334634" cy="334634"/>
          </a:xfrm>
        </p:grpSpPr>
        <p:sp>
          <p:nvSpPr>
            <p:cNvPr id="954" name="Google Shape;954;p34"/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Security</a:t>
            </a:r>
            <a:endParaRPr/>
          </a:p>
        </p:txBody>
      </p:sp>
      <p:sp>
        <p:nvSpPr>
          <p:cNvPr id="967" name="Google Shape;967;p35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Don’t use ‘sudo’</a:t>
            </a:r>
            <a:endParaRPr/>
          </a:p>
        </p:txBody>
      </p:sp>
      <p:sp>
        <p:nvSpPr>
          <p:cNvPr id="968" name="Google Shape;968;p35"/>
          <p:cNvSpPr txBox="1">
            <a:spLocks noGrp="1"/>
          </p:cNvSpPr>
          <p:nvPr>
            <p:ph type="title" idx="2"/>
          </p:nvPr>
        </p:nvSpPr>
        <p:spPr>
          <a:xfrm>
            <a:off x="3189600" y="3010375"/>
            <a:ext cx="27648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 NOT ALLOW PRIVILEGED ESCALATION </a:t>
            </a:r>
            <a:endParaRPr sz="1500"/>
          </a:p>
        </p:txBody>
      </p:sp>
      <p:sp>
        <p:nvSpPr>
          <p:cNvPr id="969" name="Google Shape;969;p35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Rootkit attacks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Privilege escalation</a:t>
            </a:r>
            <a:endParaRPr/>
          </a:p>
        </p:txBody>
      </p:sp>
      <p:sp>
        <p:nvSpPr>
          <p:cNvPr id="970" name="Google Shape;970;p35"/>
          <p:cNvSpPr txBox="1">
            <a:spLocks noGrp="1"/>
          </p:cNvSpPr>
          <p:nvPr>
            <p:ph type="title" idx="4"/>
          </p:nvPr>
        </p:nvSpPr>
        <p:spPr>
          <a:xfrm>
            <a:off x="469975" y="3010375"/>
            <a:ext cx="29445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RESTRICT CONTAINERS RUNNING IN PRIVILEGED MODE</a:t>
            </a:r>
            <a:endParaRPr sz="1500"/>
          </a:p>
        </p:txBody>
      </p:sp>
      <p:sp>
        <p:nvSpPr>
          <p:cNvPr id="971" name="Google Shape;971;p35"/>
          <p:cNvSpPr txBox="1">
            <a:spLocks noGrp="1"/>
          </p:cNvSpPr>
          <p:nvPr>
            <p:ph type="body" idx="5"/>
          </p:nvPr>
        </p:nvSpPr>
        <p:spPr>
          <a:xfrm>
            <a:off x="6094775" y="4014607"/>
            <a:ext cx="22140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Memory holds important information in plain text</a:t>
            </a:r>
            <a:endParaRPr/>
          </a:p>
        </p:txBody>
      </p:sp>
      <p:sp>
        <p:nvSpPr>
          <p:cNvPr id="972" name="Google Shape;972;p35"/>
          <p:cNvSpPr txBox="1">
            <a:spLocks noGrp="1"/>
          </p:cNvSpPr>
          <p:nvPr>
            <p:ph type="title" idx="6"/>
          </p:nvPr>
        </p:nvSpPr>
        <p:spPr>
          <a:xfrm>
            <a:off x="6094775" y="2970700"/>
            <a:ext cx="2214000" cy="10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CRYPTOGRAPHICALLY ISOLATE CRITICAL CONTAINERS USING TEES</a:t>
            </a:r>
            <a:endParaRPr sz="1500"/>
          </a:p>
        </p:txBody>
      </p:sp>
      <p:sp>
        <p:nvSpPr>
          <p:cNvPr id="973" name="Google Shape;973;p35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5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5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35"/>
          <p:cNvGrpSpPr/>
          <p:nvPr/>
        </p:nvGrpSpPr>
        <p:grpSpPr>
          <a:xfrm>
            <a:off x="4233788" y="2015763"/>
            <a:ext cx="676401" cy="506963"/>
            <a:chOff x="1817317" y="2480330"/>
            <a:chExt cx="350958" cy="263043"/>
          </a:xfrm>
        </p:grpSpPr>
        <p:sp>
          <p:nvSpPr>
            <p:cNvPr id="977" name="Google Shape;977;p35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35"/>
          <p:cNvGrpSpPr/>
          <p:nvPr/>
        </p:nvGrpSpPr>
        <p:grpSpPr>
          <a:xfrm>
            <a:off x="1704906" y="2015778"/>
            <a:ext cx="474636" cy="506939"/>
            <a:chOff x="5289631" y="1500214"/>
            <a:chExt cx="332355" cy="354974"/>
          </a:xfrm>
        </p:grpSpPr>
        <p:sp>
          <p:nvSpPr>
            <p:cNvPr id="983" name="Google Shape;983;p35"/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35"/>
          <p:cNvSpPr/>
          <p:nvPr/>
        </p:nvSpPr>
        <p:spPr>
          <a:xfrm>
            <a:off x="6902482" y="1969329"/>
            <a:ext cx="598584" cy="599842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641BA-CEC7-4F85-AA86-7D761312B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CD1622-CCF7-479B-A1EE-719853310D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955045-323F-4CBA-86F4-FDBA2B4D8A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DM Sans</vt:lpstr>
      <vt:lpstr>Viga</vt:lpstr>
      <vt:lpstr>Arial</vt:lpstr>
      <vt:lpstr>Cyber Security Business Plan</vt:lpstr>
      <vt:lpstr>5G Cloud Infrastructures Security</vt:lpstr>
      <vt:lpstr>01</vt:lpstr>
      <vt:lpstr>What is the 5G cloud?</vt:lpstr>
      <vt:lpstr>Lateral Movement  in the 5G Cloud</vt:lpstr>
      <vt:lpstr>PROBLEM VS. SOLUTION</vt:lpstr>
      <vt:lpstr>Lateral movement in the 5G Cloud</vt:lpstr>
      <vt:lpstr>Pods Security</vt:lpstr>
      <vt:lpstr>Pods Security</vt:lpstr>
      <vt:lpstr>Pods Security</vt:lpstr>
      <vt:lpstr>Data Protection</vt:lpstr>
      <vt:lpstr>Data Protection</vt:lpstr>
      <vt:lpstr>Data Protection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Cloud Infrastructures Security</dc:title>
  <cp:lastModifiedBy>L. D.</cp:lastModifiedBy>
  <cp:revision>1</cp:revision>
  <dcterms:modified xsi:type="dcterms:W3CDTF">2022-02-12T01:36:30Z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