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F95C-7FBB-4E23-A88A-F6323E78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76A05-269E-4C88-A75F-805A80A03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8AD1-C541-47D4-B886-C4338E7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C440-B684-4822-A741-285EC6A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7D01-9CF9-45A1-ABD6-BF2843F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76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834D-7A39-410C-86D3-7821F517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06E2-4F25-4ACF-AA36-08C47F8F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E661-24AB-48CF-9611-EA980A6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6562-8094-4DBE-A8A5-D441416B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7D5F-7750-4CCC-A9D3-C14B4140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23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C593-BE0F-458A-99B0-86E01E89E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830C-502B-4826-BDAB-FB81204C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E098-C610-484B-A0BD-63C4CE3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5D6B-F0C0-4AB5-BAE6-F663407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D269-1B74-436B-9222-EF74C0D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83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F37D-BAFF-41D5-994A-A37CCCB2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FF87-1552-481B-A70A-369C6FE9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23C5-7EC4-456D-AF05-AED0F41C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C4F6-B003-484F-B1AD-F8D4CA45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4553-D220-47E5-8086-DE62356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04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21C-E77C-473D-8BEE-57B3B690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890A-D258-4E6A-BC96-170378BD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A089-4D6E-4786-AB64-DCA9592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4F8D-1E1A-4530-A89B-1A9018B7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D63D-2C30-473F-9B98-2175E86B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5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3BC9-39E5-46A0-AA74-B5AACE7A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22E-6B67-4539-9AAE-61AF53C64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B319-C90F-4216-8715-CAEA31FD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B69F-CBB7-4BFB-9E7A-98EE1E94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AF99C-0D83-4700-956B-3969A2CD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91C72-EBAE-4B1A-9AB5-57EB5539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31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6A7E-7C99-4484-8B79-88BFDFB0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12ED-712A-4FF8-AFED-82210954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08D40-654D-4EAE-8FF9-D0901F910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B6E4A-24F0-4DC6-AFB7-93F081891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1B2F8-73AE-4A59-A78F-6A63AC78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8F48-90CA-4477-ACA4-97B0AACD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E66E8-ABDC-4BC6-B5DB-C1C02B09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50702-BB99-4707-89CB-1DC13781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06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F02-CB53-4232-847E-325DCCA0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F185-9506-4AAF-AD1B-F7F389FC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E73D-EF61-4046-9C73-2EA503C1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5F1F4-2B1D-4D4D-A6B1-F408E66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31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8E52A-4157-4B57-981A-280B2C6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BBC1A-73F2-443A-8082-D7BCD3FB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147D-7F0C-4EA4-9173-69C91AD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4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B1C-7759-44D7-B211-19B415E0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3C98-3006-46DB-A096-B2F64BE8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92A16-99EA-4E20-8E33-443D7C94F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892C-76DE-4505-89A1-07970C8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B1BF-34A8-4BD6-B4E1-B64B4F54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36064-A4F3-4788-8F07-68F4476C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129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6C7-28D9-4973-8B0A-97709E17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75DE-817D-4288-A7D7-E23A42B31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EF72D-7D17-44C9-97BA-6EC79D5C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ADC8A-5C0C-46B2-A9C4-77BC88B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6201-FC9A-43B7-960E-BE624A78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9B02-B208-4984-A144-54D21D4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32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70487-38F3-4E64-8D6A-8CA466F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E7D6-8D19-4B07-BA5C-674862BF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9912-937F-4FA2-8AB0-4948EB01B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C6DE-EBD2-43F6-B787-FC6A2FA7EE0B}" type="datetimeFigureOut">
              <a:rPr lang="ro-RO" smtClean="0"/>
              <a:t>04.01.2022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62F5-CB08-4D3D-B79F-B327CF1A7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2684-A769-4688-9BFA-C547ABB9C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60BD-DE61-4ABE-BEAC-F2460C07FE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54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applications-of-devicetodevice-communication-in-5g-networks" TargetMode="External"/><Relationship Id="rId2" Type="http://schemas.openxmlformats.org/officeDocument/2006/relationships/hyperlink" Target="https://appliednetsci.springeropen.com/articles/10.1007/s41109-019-0220-6#Sec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Attack-in-5G-mobile-networks-a-eavesdropping-b-jammer-c-DDoS-and-d-MITM_fig3_341436014" TargetMode="External"/><Relationship Id="rId5" Type="http://schemas.openxmlformats.org/officeDocument/2006/relationships/hyperlink" Target="https://ieeeaccess.ieee.org/closed-special-sections/d2d-communications-security-issues-and-resource-allocation/" TargetMode="External"/><Relationship Id="rId4" Type="http://schemas.openxmlformats.org/officeDocument/2006/relationships/hyperlink" Target="https://www.cambridge.org/core/books/abs/5g-mobile-and-wireless-communications-technology/devicetodevice-d2d-communications/5F1D2981046D973096993A07BBC532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4DF6-20FE-44DA-B471-2B35563F7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  <a:latin typeface="Georgia" panose="02040502050405020303" pitchFamily="18" charset="0"/>
              </a:rPr>
              <a:t>5</a:t>
            </a:r>
            <a:r>
              <a:rPr lang="ro-RO" sz="4800" b="1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G device-to-device communication</a:t>
            </a:r>
            <a:br>
              <a:rPr lang="ro-RO" sz="4800" b="1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endParaRPr lang="ro-RO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64E7-9CEB-4B7A-B4E5-83964D0C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b="1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Introduction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D3E2-47B2-4B65-8569-547C682C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7612"/>
            <a:ext cx="9724031" cy="400394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5G is expected to play an important role in the development of smart city applications</a:t>
            </a: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Device-to-device (D2D) is a radio communication technology </a:t>
            </a: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D2D allows devices to directly exchange data without the need for base stations or access points</a:t>
            </a:r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4624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BBBF-041B-4B08-A823-58F3D25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92370"/>
            <a:ext cx="5754896" cy="998805"/>
          </a:xfrm>
        </p:spPr>
        <p:txBody>
          <a:bodyPr anchor="b">
            <a:normAutofit/>
          </a:bodyPr>
          <a:lstStyle/>
          <a:p>
            <a:r>
              <a:rPr lang="ro-RO" sz="4000" b="0" i="0" dirty="0" err="1">
                <a:effectLst/>
                <a:latin typeface="-apple-system"/>
              </a:rPr>
              <a:t>Eavesdropping</a:t>
            </a:r>
            <a:r>
              <a:rPr lang="en-US" sz="4000" b="0" i="0" dirty="0">
                <a:effectLst/>
                <a:latin typeface="-apple-system"/>
              </a:rPr>
              <a:t> in </a:t>
            </a:r>
            <a:r>
              <a:rPr lang="ro-RO" sz="4000" b="1" i="0" dirty="0">
                <a:effectLst/>
                <a:latin typeface="Georgia" panose="02040502050405020303" pitchFamily="18" charset="0"/>
              </a:rPr>
              <a:t>D2D</a:t>
            </a:r>
            <a:endParaRPr lang="ro-R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13B4F-B148-4D01-BA8E-65EA3E1D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741191"/>
            <a:ext cx="3876165" cy="294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E3A3-D658-46D2-9D35-E0082A60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741191"/>
            <a:ext cx="5754896" cy="3862167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Georgia" panose="02040502050405020303" pitchFamily="18" charset="0"/>
              </a:rPr>
              <a:t>Eavesdropping involves an intruder listening to an exchange of information</a:t>
            </a:r>
          </a:p>
          <a:p>
            <a:r>
              <a:rPr lang="en-US" sz="2400" b="0" i="0" dirty="0">
                <a:effectLst/>
                <a:latin typeface="Georgia" panose="02040502050405020303" pitchFamily="18" charset="0"/>
              </a:rPr>
              <a:t>Eavesdropping: a source node, a destination node, and an eavesdropping node</a:t>
            </a:r>
          </a:p>
          <a:p>
            <a:r>
              <a:rPr lang="en-US" sz="2400" b="0" i="0" dirty="0">
                <a:effectLst/>
                <a:latin typeface="Georgia" panose="02040502050405020303" pitchFamily="18" charset="0"/>
              </a:rPr>
              <a:t>Eavesdroppers can be seen as active or passive</a:t>
            </a:r>
          </a:p>
          <a:p>
            <a:r>
              <a:rPr lang="en-US" sz="2400" b="0" i="0" dirty="0">
                <a:effectLst/>
                <a:latin typeface="Georgia" panose="02040502050405020303" pitchFamily="18" charset="0"/>
              </a:rPr>
              <a:t>One of the most important protections against it is cryptography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ro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9AD45-1EC2-4A84-883F-96D19AE1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118945"/>
          </a:xfrm>
        </p:spPr>
        <p:txBody>
          <a:bodyPr anchor="b">
            <a:normAutofit/>
          </a:bodyPr>
          <a:lstStyle/>
          <a:p>
            <a:r>
              <a:rPr lang="ro-RO" sz="4000" b="0" i="0" dirty="0" err="1">
                <a:effectLst/>
                <a:latin typeface="-apple-system"/>
              </a:rPr>
              <a:t>Jamming</a:t>
            </a:r>
            <a:r>
              <a:rPr lang="en-US" sz="4000" b="0" i="0" dirty="0">
                <a:effectLst/>
                <a:latin typeface="-apple-system"/>
              </a:rPr>
              <a:t> in </a:t>
            </a:r>
            <a:r>
              <a:rPr lang="ro-RO" sz="4000" b="1" i="0" dirty="0">
                <a:effectLst/>
                <a:latin typeface="Georgia" panose="02040502050405020303" pitchFamily="18" charset="0"/>
              </a:rPr>
              <a:t>D2D</a:t>
            </a:r>
            <a:endParaRPr lang="ro-R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37DE3-AC8F-4981-82D1-3733F7C5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915225"/>
            <a:ext cx="3876165" cy="25958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8005-115D-497A-8ACF-B2DF5C3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915224"/>
            <a:ext cx="5754896" cy="3688133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Georgia" panose="02040502050405020303" pitchFamily="18" charset="0"/>
              </a:rPr>
              <a:t>Jamming is the malicious insertion of noise or signals into a channel in order to prevent the channel’s use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One 5G property that mitigates jamming is its wide range of frequency use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anti-jamming protocol for cognitive radio networks is proposed in 2016</a:t>
            </a:r>
            <a:endParaRPr lang="ro-RO" sz="2400" dirty="0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85E6A-DE89-4C10-BE80-E465C315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b="0" i="0">
                <a:solidFill>
                  <a:srgbClr val="FFFFFF"/>
                </a:solidFill>
                <a:effectLst/>
                <a:latin typeface="-apple-system"/>
              </a:rPr>
              <a:t>Injecting attack</a:t>
            </a:r>
            <a:r>
              <a:rPr lang="en-US" sz="4000" b="0" i="0">
                <a:solidFill>
                  <a:srgbClr val="FFFFFF"/>
                </a:solidFill>
                <a:effectLst/>
                <a:latin typeface="-apple-system"/>
              </a:rPr>
              <a:t> in </a:t>
            </a:r>
            <a:r>
              <a:rPr lang="ro-RO" sz="4000" b="1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D2D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0C2F-41D7-4779-8731-C0F572F6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In the injecting attack, data is not just eavesdropped, and channel use is not just interrupted, but data is actually maliciously changed</a:t>
            </a:r>
          </a:p>
          <a:p>
            <a:r>
              <a:rPr lang="en-US" dirty="0"/>
              <a:t>In 2016 was discussed three key exchange protocols. Each protocol involves two users, a base station, two channels, a public channel and an encrypted, dedicated channel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049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1AF56-045E-491F-9769-E6B4AD03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b="0" i="0">
                <a:solidFill>
                  <a:srgbClr val="FFFFFF"/>
                </a:solidFill>
                <a:effectLst/>
                <a:latin typeface="-apple-system"/>
              </a:rPr>
              <a:t>Multipath routing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8CDC-7B33-4ACC-9886-EA766B81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222"/>
            <a:ext cx="9724031" cy="387733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Security in a D2D network involves transmission of keys and other sensitive data. </a:t>
            </a:r>
          </a:p>
          <a:p>
            <a:r>
              <a:rPr lang="en-US" sz="2400" dirty="0"/>
              <a:t>Faisal and </a:t>
            </a:r>
            <a:r>
              <a:rPr lang="en-US" sz="2400" dirty="0" err="1"/>
              <a:t>Mathkoor</a:t>
            </a:r>
            <a:r>
              <a:rPr lang="en-US" sz="2400" dirty="0"/>
              <a:t> discuss a protocol for using multipath data transmission to improve security</a:t>
            </a:r>
          </a:p>
          <a:p>
            <a:r>
              <a:rPr lang="en-US" sz="2400" dirty="0"/>
              <a:t>For route discovery they use a secure multipath algorithm called </a:t>
            </a:r>
            <a:r>
              <a:rPr lang="en-US" sz="2400" dirty="0" err="1"/>
              <a:t>SecMR</a:t>
            </a:r>
            <a:r>
              <a:rPr lang="en-US" sz="2400" dirty="0"/>
              <a:t>, which “discovers the complete set of the existing node-disjoint and non-cyclic paths between a source and a destination node” </a:t>
            </a:r>
          </a:p>
        </p:txBody>
      </p:sp>
    </p:spTree>
    <p:extLst>
      <p:ext uri="{BB962C8B-B14F-4D97-AF65-F5344CB8AC3E}">
        <p14:creationId xmlns:p14="http://schemas.microsoft.com/office/powerpoint/2010/main" val="280136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500-4D8E-4D69-86E9-A5D0463D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o-RO" sz="3600" dirty="0" err="1"/>
              <a:t>Device-to-Device</a:t>
            </a:r>
            <a:r>
              <a:rPr lang="en-US" sz="3600" dirty="0"/>
              <a:t> </a:t>
            </a:r>
            <a:r>
              <a:rPr lang="ro-RO" sz="3600" dirty="0" err="1"/>
              <a:t>application</a:t>
            </a:r>
            <a:r>
              <a:rPr lang="en-US" sz="3600" dirty="0"/>
              <a:t>s</a:t>
            </a:r>
            <a:endParaRPr lang="ro-RO" sz="3600" dirty="0"/>
          </a:p>
        </p:txBody>
      </p:sp>
      <p:pic>
        <p:nvPicPr>
          <p:cNvPr id="1030" name="Picture 6" descr="The future of mobility: What&amp;#39;s the road ahead for self-driving vehicles? -  Wallenius Wilhelmsen">
            <a:extLst>
              <a:ext uri="{FF2B5EF4-FFF2-40B4-BE49-F238E27FC236}">
                <a16:creationId xmlns:a16="http://schemas.microsoft.com/office/drawing/2014/main" id="{2416FDA1-0A99-4E46-8D16-A2C3C6A27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4" b="1448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03B-13F9-4F16-A8BE-2B8208F9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A primary application for this technology is the use of vehicle-to-vehicle (V2V) communication to facilitate self-driving cars and collision avoidance messages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</a:t>
            </a:r>
            <a:r>
              <a:rPr lang="ro-RO" sz="1800" b="0" i="0" dirty="0" err="1">
                <a:effectLst/>
                <a:latin typeface="Georgia" panose="02040502050405020303" pitchFamily="18" charset="0"/>
              </a:rPr>
              <a:t>ocal</a:t>
            </a:r>
            <a:r>
              <a:rPr lang="ro-RO" sz="1800" b="0" i="0" dirty="0">
                <a:effectLst/>
                <a:latin typeface="Georgia" panose="02040502050405020303" pitchFamily="18" charset="0"/>
              </a:rPr>
              <a:t> </a:t>
            </a:r>
            <a:r>
              <a:rPr lang="ro-RO" sz="1800" b="0" i="0" dirty="0" err="1">
                <a:effectLst/>
                <a:latin typeface="Georgia" panose="02040502050405020303" pitchFamily="18" charset="0"/>
              </a:rPr>
              <a:t>exchange</a:t>
            </a:r>
            <a:r>
              <a:rPr lang="ro-RO" sz="1800" b="0" i="0" dirty="0">
                <a:effectLst/>
                <a:latin typeface="Georgia" panose="02040502050405020303" pitchFamily="18" charset="0"/>
              </a:rPr>
              <a:t> of </a:t>
            </a:r>
            <a:r>
              <a:rPr lang="ro-RO" sz="1800" b="0" i="0" dirty="0" err="1">
                <a:effectLst/>
                <a:latin typeface="Georgia" panose="02040502050405020303" pitchFamily="18" charset="0"/>
              </a:rPr>
              <a:t>information</a:t>
            </a:r>
            <a:r>
              <a:rPr lang="en-US" sz="1800" b="0" i="0" dirty="0">
                <a:effectLst/>
                <a:latin typeface="Georgia" panose="02040502050405020303" pitchFamily="18" charset="0"/>
              </a:rPr>
              <a:t> by proximity</a:t>
            </a:r>
          </a:p>
          <a:p>
            <a:r>
              <a:rPr lang="en-US" sz="1800" b="0" i="0" dirty="0">
                <a:effectLst/>
                <a:latin typeface="Georgia" panose="02040502050405020303" pitchFamily="18" charset="0"/>
              </a:rPr>
              <a:t>5G wireless systems are expected to connect various “smart” objects within Smart Homes and Smart Cities as well as to monitor information from the surrounding environment</a:t>
            </a:r>
            <a:endParaRPr lang="en-US" sz="1800" dirty="0">
              <a:latin typeface="Georgia" panose="02040502050405020303" pitchFamily="18" charset="0"/>
            </a:endParaRPr>
          </a:p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8470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7670B-1EA0-4E47-8900-70774E1A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32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2353-229B-46B1-AA21-CD057C8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References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B3BB-C220-4B0B-BA42-AD97BA0F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o-RO" sz="2000" dirty="0">
                <a:hlinkClick r:id="rId2"/>
              </a:rPr>
              <a:t>https://appliednetsci.springeropen.com/articles/10.1007/s41109-019-0220-6#Sec2</a:t>
            </a:r>
            <a:endParaRPr lang="en-US" sz="2000" dirty="0"/>
          </a:p>
          <a:p>
            <a:r>
              <a:rPr lang="ro-RO" sz="2000" dirty="0">
                <a:hlinkClick r:id="rId3"/>
              </a:rPr>
              <a:t>https://spectrum.ieee.org/applications-of-devicetodevice-communication-in-5g-networks</a:t>
            </a:r>
            <a:endParaRPr lang="en-US" sz="2000" dirty="0"/>
          </a:p>
          <a:p>
            <a:r>
              <a:rPr lang="ro-RO" sz="2000" dirty="0">
                <a:hlinkClick r:id="rId4"/>
              </a:rPr>
              <a:t>https://www.cambridge.org/core/books/abs/5g-mobile-and-wireless-communications-technology/devicetodevice-d2d-communications/5F1D2981046D973096993A07BBC53270</a:t>
            </a:r>
            <a:endParaRPr lang="en-US" sz="2000" dirty="0"/>
          </a:p>
          <a:p>
            <a:r>
              <a:rPr lang="ro-RO" sz="2000" dirty="0">
                <a:hlinkClick r:id="rId5"/>
              </a:rPr>
              <a:t>https://ieeeaccess.ieee.org/closed-special-sections/d2d-communications-security-issues-and-resource-allocation/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https://www.cambridge.org/core/books/abs/5g-mobile-and-wireless-communications-technology/devicetodevice-d2d-communications/5F1D2981046D973096993A07BBC53270</a:t>
            </a:r>
            <a:endParaRPr lang="en-US" sz="2000" dirty="0"/>
          </a:p>
          <a:p>
            <a:r>
              <a:rPr lang="ro-RO" sz="2000" dirty="0">
                <a:hlinkClick r:id="rId6"/>
              </a:rPr>
              <a:t>https://www.researchgate.net/figure/Attack-in-5G-mobile-networks-a-eavesdropping-b-jammer-c-DDoS-and-d-MITM_fig3_341436014</a:t>
            </a:r>
            <a:endParaRPr lang="en-US" sz="2000" dirty="0"/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1326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688CFD-C448-495E-81CC-B6501F2F5831}"/>
</file>

<file path=customXml/itemProps2.xml><?xml version="1.0" encoding="utf-8"?>
<ds:datastoreItem xmlns:ds="http://schemas.openxmlformats.org/officeDocument/2006/customXml" ds:itemID="{6367E6A5-B254-45E9-86E0-8293EE6613B1}"/>
</file>

<file path=customXml/itemProps3.xml><?xml version="1.0" encoding="utf-8"?>
<ds:datastoreItem xmlns:ds="http://schemas.openxmlformats.org/officeDocument/2006/customXml" ds:itemID="{B2D7EA45-B062-4431-BDD9-E20E39979E94}"/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414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Georgia</vt:lpstr>
      <vt:lpstr>Office Theme</vt:lpstr>
      <vt:lpstr>5G device-to-device communication </vt:lpstr>
      <vt:lpstr>Introduction</vt:lpstr>
      <vt:lpstr>Eavesdropping in D2D</vt:lpstr>
      <vt:lpstr>Jamming in D2D</vt:lpstr>
      <vt:lpstr>Injecting attack in D2D</vt:lpstr>
      <vt:lpstr>Multipath routing and security</vt:lpstr>
      <vt:lpstr>Device-to-Device applications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device-to-device communication </dc:title>
  <dc:creator>Stoica Camelia</dc:creator>
  <cp:lastModifiedBy>Stoica Camelia</cp:lastModifiedBy>
  <cp:revision>6</cp:revision>
  <dcterms:created xsi:type="dcterms:W3CDTF">2022-01-04T13:50:41Z</dcterms:created>
  <dcterms:modified xsi:type="dcterms:W3CDTF">2022-01-04T17:45:21Z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