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2" r:id="rId6"/>
    <p:sldId id="257" r:id="rId7"/>
    <p:sldId id="261" r:id="rId8"/>
    <p:sldId id="258" r:id="rId9"/>
    <p:sldId id="263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7651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71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28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91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270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26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321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46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722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6000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933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E180-3D13-4062-9B91-EEE8DFBA7350}" type="datetimeFigureOut">
              <a:rPr lang="ro-RO" smtClean="0"/>
              <a:t>12.02.2022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0150-7A57-497C-918E-2118A7B91A8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2417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.blackhat.com/USA21/Wednesday-Handouts/us-21-5G-IMSI-Catchers-Mirage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alesgroup.com/en/worldwide-digital-identity-and-security/mobile/magazine/5g-sim-security-and-privacy-imsis" TargetMode="External"/><Relationship Id="rId2" Type="http://schemas.openxmlformats.org/officeDocument/2006/relationships/hyperlink" Target="https://www.securitymagazine.com/articles/91767-protecting-high-level-personnel-from-imsi-catch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blackhat.com/USA21/Wednesday-Handouts/us-21-5G-IMSI-Catchers-Mirage.pdf" TargetMode="External"/><Relationship Id="rId4" Type="http://schemas.openxmlformats.org/officeDocument/2006/relationships/hyperlink" Target="https://www.sciencedirect.com/science/article/abs/pii/S138912862100206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IMSI Catchers in 5G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RAlic</a:t>
            </a:r>
            <a:r>
              <a:rPr lang="ro-RO"/>
              <a:t>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4328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1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IMSI Catchers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Radio frontend</a:t>
            </a:r>
          </a:p>
          <a:p>
            <a:r>
              <a:rPr lang="en-US" dirty="0"/>
              <a:t>Network backend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Attacks:</a:t>
            </a:r>
          </a:p>
          <a:p>
            <a:r>
              <a:rPr lang="en-US" dirty="0"/>
              <a:t>Battery drain</a:t>
            </a:r>
          </a:p>
          <a:p>
            <a:r>
              <a:rPr lang="en-US" dirty="0" err="1"/>
              <a:t>DoS</a:t>
            </a:r>
            <a:endParaRPr lang="en-US" dirty="0"/>
          </a:p>
          <a:p>
            <a:r>
              <a:rPr lang="en-US" dirty="0"/>
              <a:t>Downgrading to a lower generation network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Passive:</a:t>
            </a:r>
          </a:p>
          <a:p>
            <a:r>
              <a:rPr lang="en-US" dirty="0"/>
              <a:t>Less powerful</a:t>
            </a:r>
          </a:p>
          <a:p>
            <a:r>
              <a:rPr lang="en-US" dirty="0"/>
              <a:t>Difficult to detect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Active:</a:t>
            </a:r>
          </a:p>
          <a:p>
            <a:r>
              <a:rPr lang="en-US" dirty="0"/>
              <a:t>More powerful</a:t>
            </a:r>
          </a:p>
          <a:p>
            <a:r>
              <a:rPr lang="en-US" dirty="0"/>
              <a:t>Can control mobile devices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4064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5G – More secure against IMSI Catchers?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IMSI/SUPI </a:t>
            </a:r>
            <a:r>
              <a:rPr lang="ro-RO" dirty="0"/>
              <a:t>is </a:t>
            </a:r>
            <a:r>
              <a:rPr lang="en-US" dirty="0"/>
              <a:t>never disclosed in clear</a:t>
            </a:r>
            <a:r>
              <a:rPr lang="ro-RO" dirty="0"/>
              <a:t> when a mobile device is establishing a connection. </a:t>
            </a:r>
            <a:endParaRPr lang="en-US" dirty="0"/>
          </a:p>
          <a:p>
            <a:r>
              <a:rPr lang="ro-RO" dirty="0"/>
              <a:t>5G uses only a temporary paging identifier that must be refreshed after each use.</a:t>
            </a:r>
            <a:endParaRPr lang="en-US" dirty="0"/>
          </a:p>
          <a:p>
            <a:r>
              <a:rPr lang="en-US" dirty="0"/>
              <a:t>I</a:t>
            </a:r>
            <a:r>
              <a:rPr lang="ro-RO" dirty="0"/>
              <a:t>f an attacker intercepts the SUCI the information is useless and cannot be used to harvest data.</a:t>
            </a:r>
            <a:endParaRPr lang="en-US" dirty="0"/>
          </a:p>
          <a:p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6568"/>
            <a:ext cx="572864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</a:rPr>
              <a:t>Mechanism to defend against IMSI Catchers</a:t>
            </a:r>
          </a:p>
          <a:p>
            <a:r>
              <a:rPr lang="en-US" dirty="0"/>
              <a:t>D</a:t>
            </a:r>
            <a:r>
              <a:rPr lang="ro-RO" dirty="0"/>
              <a:t>uring a call/data transaction a mobile phone sends measurement reports to the network</a:t>
            </a:r>
            <a:r>
              <a:rPr lang="en-US" dirty="0"/>
              <a:t>.</a:t>
            </a:r>
          </a:p>
          <a:p>
            <a:r>
              <a:rPr lang="ro-RO" dirty="0"/>
              <a:t>The core network can use that information to</a:t>
            </a:r>
            <a:r>
              <a:rPr lang="en-US" dirty="0"/>
              <a:t> try to</a:t>
            </a:r>
            <a:r>
              <a:rPr lang="ro-RO" dirty="0"/>
              <a:t> identify </a:t>
            </a:r>
            <a:r>
              <a:rPr lang="en-US" dirty="0"/>
              <a:t>fake towers</a:t>
            </a:r>
            <a:r>
              <a:rPr lang="ro-RO" dirty="0"/>
              <a:t>. </a:t>
            </a:r>
            <a:endParaRPr lang="en-US" dirty="0"/>
          </a:p>
          <a:p>
            <a:r>
              <a:rPr lang="ro-RO" dirty="0"/>
              <a:t>Opera</a:t>
            </a:r>
            <a:r>
              <a:rPr lang="en-US" dirty="0"/>
              <a:t>t</a:t>
            </a:r>
            <a:r>
              <a:rPr lang="ro-RO" dirty="0"/>
              <a:t>ors can implement these features and mechanisms.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Device capabilities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When the mob</a:t>
            </a:r>
            <a:r>
              <a:rPr lang="en-US" dirty="0" err="1"/>
              <a:t>ile</a:t>
            </a:r>
            <a:r>
              <a:rPr lang="ro-RO" dirty="0"/>
              <a:t> device communicates its capabilities to the core network, there can be misconfigurations in the network. </a:t>
            </a:r>
            <a:endParaRPr lang="en-US" dirty="0"/>
          </a:p>
          <a:p>
            <a:r>
              <a:rPr lang="ro-RO" dirty="0"/>
              <a:t>Man in the middle can modify these capabilities and attack or downgrade the user to a less secure network. </a:t>
            </a:r>
            <a:endParaRPr lang="en-US" dirty="0"/>
          </a:p>
          <a:p>
            <a:r>
              <a:rPr lang="ro-RO" dirty="0"/>
              <a:t>In 5</a:t>
            </a:r>
            <a:r>
              <a:rPr lang="en-US" dirty="0"/>
              <a:t>G</a:t>
            </a:r>
            <a:r>
              <a:rPr lang="ro-RO" dirty="0"/>
              <a:t> the capability should only be exchanged after having </a:t>
            </a:r>
            <a:r>
              <a:rPr lang="en-US" dirty="0"/>
              <a:t>established </a:t>
            </a:r>
            <a:r>
              <a:rPr lang="ro-RO" dirty="0"/>
              <a:t>a secure session.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18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Other threats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568"/>
            <a:ext cx="10515600" cy="4351338"/>
          </a:xfrm>
        </p:spPr>
        <p:txBody>
          <a:bodyPr>
            <a:normAutofit/>
          </a:bodyPr>
          <a:lstStyle/>
          <a:p>
            <a:r>
              <a:rPr lang="ro-RO" dirty="0"/>
              <a:t>Poor carrier implementation: that would allow IMSI catchers to</a:t>
            </a:r>
            <a:r>
              <a:rPr lang="en-US" dirty="0"/>
              <a:t> </a:t>
            </a:r>
            <a:r>
              <a:rPr lang="ro-RO" dirty="0"/>
              <a:t>operate as usual.</a:t>
            </a:r>
            <a:endParaRPr lang="en-US" dirty="0"/>
          </a:p>
          <a:p>
            <a:r>
              <a:rPr lang="ro-RO" dirty="0"/>
              <a:t>S</a:t>
            </a:r>
            <a:r>
              <a:rPr lang="en-US" dirty="0"/>
              <a:t>UCI</a:t>
            </a:r>
            <a:r>
              <a:rPr lang="ro-RO" dirty="0"/>
              <a:t> reveals </a:t>
            </a:r>
            <a:r>
              <a:rPr lang="en-US" dirty="0"/>
              <a:t>some information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https://i.blackhat.com/USA21/Wednesday-Handouts/us-21-5G-IMSI-Catchers-Mirage.pdf</a:t>
            </a: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en-US" dirty="0"/>
              <a:t>L</a:t>
            </a:r>
            <a:r>
              <a:rPr lang="ro-RO" dirty="0"/>
              <a:t>ack of mandatory regulations to frequently update the random identifier</a:t>
            </a:r>
            <a:r>
              <a:rPr lang="en-US" dirty="0"/>
              <a:t>s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907" y="3299183"/>
            <a:ext cx="607779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Conclusion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users have no control over choosing the most secure network.</a:t>
            </a:r>
          </a:p>
          <a:p>
            <a:r>
              <a:rPr lang="en-US" dirty="0"/>
              <a:t>SUCI decoding leads to identification of roaming subscribers.</a:t>
            </a:r>
          </a:p>
          <a:p>
            <a:r>
              <a:rPr lang="en-US" dirty="0"/>
              <a:t>IMSI Catcher attack is possible in 5G NSA and SA.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20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Resources</a:t>
            </a:r>
            <a:endParaRPr lang="ro-RO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u="sng" dirty="0">
                <a:hlinkClick r:id="rId2"/>
              </a:rPr>
              <a:t>https://www.securitymagazine.com/articles/91767-protecting-high-level-personnel-from-imsi-catchers</a:t>
            </a:r>
            <a:endParaRPr lang="en-US" u="sng" dirty="0"/>
          </a:p>
          <a:p>
            <a:r>
              <a:rPr lang="ro-RO" u="sng" dirty="0">
                <a:hlinkClick r:id="rId3"/>
              </a:rPr>
              <a:t>https://www.thalesgroup.com/en/worldwide-digital-identity-and-security/mobile/magazine/5g-sim-security-and-privacy-imsis</a:t>
            </a:r>
            <a:endParaRPr lang="ro-RO" dirty="0"/>
          </a:p>
          <a:p>
            <a:r>
              <a:rPr lang="ro-RO" u="sng" dirty="0">
                <a:hlinkClick r:id="rId4"/>
              </a:rPr>
              <a:t>https://www.sciencedirect.com/science/article/abs/pii/S1389128621002061</a:t>
            </a:r>
            <a:endParaRPr lang="ro-RO" dirty="0"/>
          </a:p>
          <a:p>
            <a:r>
              <a:rPr lang="ro-RO" u="sng" dirty="0">
                <a:hlinkClick r:id="rId5"/>
              </a:rPr>
              <a:t>https://i.blackhat.com/USA21/Wednesday-Handouts/us-21-5G-IMSI-Catchers-Mirage.pdf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77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200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96496F0502D74BB4A164540D9F4E20" ma:contentTypeVersion="4" ma:contentTypeDescription="Creați un document nou." ma:contentTypeScope="" ma:versionID="d2e81e39cc868c80707c1972d0bc2b55">
  <xsd:schema xmlns:xsd="http://www.w3.org/2001/XMLSchema" xmlns:xs="http://www.w3.org/2001/XMLSchema" xmlns:p="http://schemas.microsoft.com/office/2006/metadata/properties" xmlns:ns2="e46040f1-2c7b-4e77-93af-f395b8cc6f01" targetNamespace="http://schemas.microsoft.com/office/2006/metadata/properties" ma:root="true" ma:fieldsID="9c40e49c5672ce5599f599b50a08dd66" ns2:_="">
    <xsd:import namespace="e46040f1-2c7b-4e77-93af-f395b8cc6f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040f1-2c7b-4e77-93af-f395b8cc6f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E58B48-5C06-4180-9F91-AA14B60B41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03F8918-9E16-4A26-99C6-803093AAD0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D7AB71-158E-4A24-BFEA-5ABFEE6F2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040f1-2c7b-4e77-93af-f395b8cc6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349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IMSI Catchers in 5G</vt:lpstr>
      <vt:lpstr>IMSI Catchers</vt:lpstr>
      <vt:lpstr>5G – More secure against IMSI Catchers?</vt:lpstr>
      <vt:lpstr>Device capabilities</vt:lpstr>
      <vt:lpstr>Other threats</vt:lpstr>
      <vt:lpstr>Conclusion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IMSI Catchers in 5G</dc:title>
  <dc:creator>alice georgiana ruse</dc:creator>
  <cp:lastModifiedBy>L. D.</cp:lastModifiedBy>
  <cp:revision>12</cp:revision>
  <dcterms:created xsi:type="dcterms:W3CDTF">2021-12-20T23:13:57Z</dcterms:created>
  <dcterms:modified xsi:type="dcterms:W3CDTF">2022-02-12T01:39:54Z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0x010100A796496F0502D74BB4A164540D9F4E20</vt:lpwstr>
  </property>
</Properties>
</file>