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87" r:id="rId9"/>
    <p:sldId id="286" r:id="rId10"/>
    <p:sldId id="284" r:id="rId11"/>
    <p:sldId id="285" r:id="rId12"/>
  </p:sldIdLst>
  <p:sldSz cx="9144000" cy="5143500" type="screen16x9"/>
  <p:notesSz cx="6858000" cy="9144000"/>
  <p:embeddedFontLst>
    <p:embeddedFont>
      <p:font typeface="Old Standard TT" panose="020B0604020202020204" charset="-18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 MAIC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9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0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3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066638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Software-Defined Networking for 5G Security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AlexandruM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853900"/>
            <a:ext cx="8118600" cy="25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5G security architecture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SDN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65500" y="13866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Defined Networking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paradigm for networking architecture</a:t>
            </a:r>
            <a:r>
              <a:rPr lang="en" dirty="0"/>
              <a:t>;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decouples the data (forwarding) plane and control plane;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brings simplicity, programability and elasticity.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823AE-6A30-4455-A4E7-83A7CBEB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6" y="1862418"/>
            <a:ext cx="3732225" cy="2931459"/>
          </a:xfrm>
          <a:prstGeom prst="rect">
            <a:avLst/>
          </a:prstGeom>
        </p:spPr>
      </p:pic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29D95F8D-8E11-4C1F-AAC8-FB2D8A045A03}"/>
              </a:ext>
            </a:extLst>
          </p:cNvPr>
          <p:cNvSpPr txBox="1">
            <a:spLocks/>
          </p:cNvSpPr>
          <p:nvPr/>
        </p:nvSpPr>
        <p:spPr>
          <a:xfrm>
            <a:off x="315788" y="4678939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None/>
              <a:defRPr sz="21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indent="0"/>
            <a:r>
              <a:rPr lang="en-US" sz="900" dirty="0"/>
              <a:t>Software Defined Networking diagram in 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244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SDN Advantages for 5G security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83890"/>
            <a:ext cx="4320812" cy="183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Network-Wide Intrusion Detection;</a:t>
            </a:r>
            <a:endParaRPr sz="1600" dirty="0"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Detection of Malicious Switch Behavior;</a:t>
            </a:r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Network Forensics;</a:t>
            </a:r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Access control.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D5F51B1-C739-4391-AC09-2F3F2A2FA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74639"/>
              </p:ext>
            </p:extLst>
          </p:nvPr>
        </p:nvGraphicFramePr>
        <p:xfrm>
          <a:off x="687481" y="3341593"/>
          <a:ext cx="7769037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679">
                  <a:extLst>
                    <a:ext uri="{9D8B030D-6E8A-4147-A177-3AD203B41FA5}">
                      <a16:colId xmlns:a16="http://schemas.microsoft.com/office/drawing/2014/main" val="270290666"/>
                    </a:ext>
                  </a:extLst>
                </a:gridCol>
                <a:gridCol w="2342030">
                  <a:extLst>
                    <a:ext uri="{9D8B030D-6E8A-4147-A177-3AD203B41FA5}">
                      <a16:colId xmlns:a16="http://schemas.microsoft.com/office/drawing/2014/main" val="4267137586"/>
                    </a:ext>
                  </a:extLst>
                </a:gridCol>
                <a:gridCol w="2837328">
                  <a:extLst>
                    <a:ext uri="{9D8B030D-6E8A-4147-A177-3AD203B41FA5}">
                      <a16:colId xmlns:a16="http://schemas.microsoft.com/office/drawing/2014/main" val="806332058"/>
                    </a:ext>
                  </a:extLst>
                </a:gridCol>
              </a:tblGrid>
              <a:tr h="2586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SDN characteristic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Security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Global network 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• Centralization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• Traffic statistics 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• Network-wide intrusion detection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• Detection of switch’s malicious behavior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• Network forensics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Increased control 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</a:t>
                      </a:r>
                      <a:r>
                        <a:rPr lang="en-US" sz="1100" dirty="0"/>
                        <a:t>Flow-based forwarding scheme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</a:t>
                      </a:r>
                      <a:r>
                        <a:rPr lang="en-US" sz="1100" dirty="0"/>
                        <a:t>Access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91418"/>
                  </a:ext>
                </a:extLst>
              </a:tr>
            </a:tbl>
          </a:graphicData>
        </a:graphic>
      </p:graphicFrame>
      <p:sp>
        <p:nvSpPr>
          <p:cNvPr id="20" name="Google Shape;84;p17">
            <a:extLst>
              <a:ext uri="{FF2B5EF4-FFF2-40B4-BE49-F238E27FC236}">
                <a16:creationId xmlns:a16="http://schemas.microsoft.com/office/drawing/2014/main" id="{0EC62AD0-3247-4D3E-A2DD-C1B448C41626}"/>
              </a:ext>
            </a:extLst>
          </p:cNvPr>
          <p:cNvSpPr txBox="1">
            <a:spLocks/>
          </p:cNvSpPr>
          <p:nvPr/>
        </p:nvSpPr>
        <p:spPr>
          <a:xfrm>
            <a:off x="3092824" y="4602615"/>
            <a:ext cx="3059206" cy="3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sz="1200" dirty="0"/>
              <a:t>Security pros over traditional </a:t>
            </a:r>
            <a:r>
              <a:rPr lang="en-US" sz="1200"/>
              <a:t>networks [</a:t>
            </a:r>
            <a:r>
              <a:rPr lang="en-US" sz="1200" dirty="0"/>
              <a:t>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853900"/>
            <a:ext cx="8118600" cy="25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5G SDN SECURITY THREATS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2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3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threats and countermeasures [2]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BA56CD-3D0C-4CFE-B456-6703D1E3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16041"/>
              </p:ext>
            </p:extLst>
          </p:nvPr>
        </p:nvGraphicFramePr>
        <p:xfrm>
          <a:off x="302559" y="640604"/>
          <a:ext cx="8529739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77">
                  <a:extLst>
                    <a:ext uri="{9D8B030D-6E8A-4147-A177-3AD203B41FA5}">
                      <a16:colId xmlns:a16="http://schemas.microsoft.com/office/drawing/2014/main" val="291654914"/>
                    </a:ext>
                  </a:extLst>
                </a:gridCol>
                <a:gridCol w="1755623">
                  <a:extLst>
                    <a:ext uri="{9D8B030D-6E8A-4147-A177-3AD203B41FA5}">
                      <a16:colId xmlns:a16="http://schemas.microsoft.com/office/drawing/2014/main" val="2755431593"/>
                    </a:ext>
                  </a:extLst>
                </a:gridCol>
                <a:gridCol w="2487706">
                  <a:extLst>
                    <a:ext uri="{9D8B030D-6E8A-4147-A177-3AD203B41FA5}">
                      <a16:colId xmlns:a16="http://schemas.microsoft.com/office/drawing/2014/main" val="2283486249"/>
                    </a:ext>
                  </a:extLst>
                </a:gridCol>
                <a:gridCol w="2498733">
                  <a:extLst>
                    <a:ext uri="{9D8B030D-6E8A-4147-A177-3AD203B41FA5}">
                      <a16:colId xmlns:a16="http://schemas.microsoft.com/office/drawing/2014/main" val="40518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Targeted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Malicious behavior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Caused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Possible countermeasures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94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Data (forwarding) plane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Switch 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Limited forwarding table storage capacity;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Enormous number of flows;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Limited switch’s buffering capacity.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Proactive rule caching;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Rule aggregation;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Increasing switch’s buffering capacity;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Decreasing switch-controller communication delay (clusters).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Control plane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DDoS attack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Centralization;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Limited forwarding table storage capacity;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Enormous number of flows.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Controller replication;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Dynamic master controller assignment;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Efficient controller placement (in a cluster).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Compromised controller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Centralization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Controller replication with diversity;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Efficient controller assignments.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3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Forwarding-control</a:t>
                      </a:r>
                    </a:p>
                    <a:p>
                      <a:pPr algn="l"/>
                      <a:r>
                        <a:rPr lang="en-U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link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Man-in-the-middle attacks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Communication messages sent in clear;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Lack of authentication.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Encryption;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Use of digital signatures.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5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Replay attacks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Communication messages sent in clear;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Lack of timestamping.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Encryption;</a:t>
                      </a:r>
                    </a:p>
                    <a:p>
                      <a:pPr algn="l"/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• Timestamp inclusion in encrypted messages.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44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800" dirty="0"/>
              <a:t>Thank you for your attention!</a:t>
            </a:r>
            <a:endParaRPr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/>
              <a:t>Bibliography</a:t>
            </a:r>
            <a:r>
              <a:rPr lang="en-US" sz="1800" b="1" dirty="0"/>
              <a:t>:</a:t>
            </a:r>
            <a:br>
              <a:rPr lang="en-US" sz="1800" b="1" dirty="0"/>
            </a:br>
            <a:r>
              <a:rPr lang="en-US" sz="1800" dirty="0"/>
              <a:t>1) https://www.enisa.europa.eu/publications/sdn-threat-landscape;</a:t>
            </a:r>
            <a:br>
              <a:rPr lang="en-US" sz="1800" dirty="0"/>
            </a:br>
            <a:r>
              <a:rPr lang="en-US" sz="1800" dirty="0"/>
              <a:t>2)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/>
              <a:t>Dabbagh</a:t>
            </a:r>
            <a:r>
              <a:rPr lang="en-US" sz="1800" dirty="0"/>
              <a:t>, </a:t>
            </a:r>
            <a:r>
              <a:rPr lang="en-US" sz="1800" dirty="0" err="1"/>
              <a:t>Mehiar</a:t>
            </a:r>
            <a:r>
              <a:rPr lang="en-US" sz="1800" dirty="0"/>
              <a:t>, et al. "Software-defined networking security: pros and cons." IEEE Communications Magazine 53.6 (2015): 73-79;</a:t>
            </a:r>
            <a:b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1800" dirty="0"/>
              <a:t>3) Ji, </a:t>
            </a:r>
            <a:r>
              <a:rPr lang="en-US" sz="1800" dirty="0" err="1"/>
              <a:t>Xinsheng</a:t>
            </a:r>
            <a:r>
              <a:rPr lang="en-US" sz="1800" dirty="0"/>
              <a:t>, et al. "Overview of 5G security technology." Science China Information Sciences 61.8 (2018): 1-25;</a:t>
            </a:r>
            <a:br>
              <a:rPr lang="en-US" sz="1800" dirty="0"/>
            </a:br>
            <a:r>
              <a:rPr lang="en-US" sz="1800" dirty="0"/>
              <a:t>4) S. K. </a:t>
            </a:r>
            <a:r>
              <a:rPr lang="en-US" sz="1800" dirty="0" err="1"/>
              <a:t>Routray</a:t>
            </a:r>
            <a:r>
              <a:rPr lang="en-US" sz="1800" dirty="0"/>
              <a:t> and K. P. Sharmila, "Software defined networking for 5G," 2017 4th International Conference on Advanced Computing and Communication Systems (ICACCS), 2017, pp. 1-5, </a:t>
            </a:r>
            <a:r>
              <a:rPr lang="en-US" sz="1800" dirty="0" err="1"/>
              <a:t>doi</a:t>
            </a:r>
            <a:r>
              <a:rPr lang="en-US" sz="1800" dirty="0"/>
              <a:t>: 10.1109/ICACCS.2017.8014576.</a:t>
            </a:r>
            <a:br>
              <a:rPr lang="en-US" sz="1800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68369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127AE-8C48-4474-A0BD-CD750DA34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C029C9-4E70-437A-8524-594489A18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C06B3C-A7F6-44FC-9B24-D2D79653A8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417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Old Standard TT</vt:lpstr>
      <vt:lpstr>Arial</vt:lpstr>
      <vt:lpstr>Paperback</vt:lpstr>
      <vt:lpstr>Software-Defined Networking for 5G Security</vt:lpstr>
      <vt:lpstr>5G security architecture</vt:lpstr>
      <vt:lpstr>SDN</vt:lpstr>
      <vt:lpstr>SDN Advantages for 5G security</vt:lpstr>
      <vt:lpstr>5G SDN SECURITY THREATS</vt:lpstr>
      <vt:lpstr>Summary of threats and countermeasures [2]</vt:lpstr>
      <vt:lpstr>   Thank you for your attention!</vt:lpstr>
      <vt:lpstr>Bibliography: 1) https://www.enisa.europa.eu/publications/sdn-threat-landscape; 2) Dabbagh, Mehiar, et al. "Software-defined networking security: pros and cons." IEEE Communications Magazine 53.6 (2015): 73-79; 3) Ji, Xinsheng, et al. "Overview of 5G security technology." Science China Information Sciences 61.8 (2018): 1-25; 4) S. K. Routray and K. P. Sharmila, "Software defined networking for 5G," 2017 4th International Conference on Advanced Computing and Communication Systems (ICACCS), 2017, pp. 1-5, doi: 10.1109/ICACCS.2017.8014576.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Networking for 5G Security</dc:title>
  <cp:lastModifiedBy>L. D.</cp:lastModifiedBy>
  <cp:revision>19</cp:revision>
  <dcterms:modified xsi:type="dcterms:W3CDTF">2022-02-12T01:41:36Z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