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U SERGIU APOSTOL" initials="ASA" lastIdx="1" clrIdx="0">
    <p:extLst>
      <p:ext uri="{19B8F6BF-5375-455C-9EA6-DF929625EA0E}">
        <p15:presenceInfo xmlns:p15="http://schemas.microsoft.com/office/powerpoint/2012/main" userId="S::alexandru.apostol@s.unibuc.ro::53f2ba79-d1ef-41d9-bd13-0276553032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4T19:03:03.51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6594F-DA81-474C-ACA5-C2ACCDA24911}" type="datetimeFigureOut">
              <a:rPr lang="en-US" smtClean="0"/>
              <a:t>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FDDD0-A48E-4B99-9D67-5EFDC7E2EF9F}" type="slidenum">
              <a:rPr lang="en-US" smtClean="0"/>
              <a:t>‹#›</a:t>
            </a:fld>
            <a:endParaRPr lang="en-US"/>
          </a:p>
        </p:txBody>
      </p:sp>
    </p:spTree>
    <p:extLst>
      <p:ext uri="{BB962C8B-B14F-4D97-AF65-F5344CB8AC3E}">
        <p14:creationId xmlns:p14="http://schemas.microsoft.com/office/powerpoint/2010/main" val="155328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0DFAB1-217C-4BB3-8392-28F3747E93BE}" type="datetime1">
              <a:rPr lang="en-US" smtClean="0"/>
              <a:t>2/12/2022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D4FD4-0278-40CE-8279-1236B71B2DBC}"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738AA-77A1-49E0-9686-8AB17B2B445F}"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A37457-161A-4152-86FA-04D228623695}"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5AC19-BFE0-42E6-A1F9-C99235324B4A}"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505E94-DD6A-48AB-8AC0-C055D331EBEB}"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C78E7A-1260-4BFB-8D55-A680C71BC1DF}"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6B8F9-DE8C-4DA0-A536-2B317F93C428}"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7252A-28BB-4CAA-AB51-405080303098}"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52A9B-1276-4F6E-B155-CCCF3DB7022E}"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8B3A1-BBA9-4879-BDCF-447637AB1F14}"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76B12-FD64-4E12-96BA-8852EF6C90E1}"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676FAE-58FC-4D05-9936-1E2DDD0A822A}" type="datetime1">
              <a:rPr lang="en-US" smtClean="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5E124F-599B-4888-8510-E4306D514A50}"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0FB9A-D9B4-433B-A933-01AE4D928CB2}" type="datetime1">
              <a:rPr lang="en-US" smtClean="0"/>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ED5DE-9BC0-48B3-9244-48364B69393B}"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52E3A4-EF5C-428D-930C-18B8D4BD2AA4}"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64DF36-8F4B-4093-B613-C0F77BAFD956}" type="datetime1">
              <a:rPr lang="en-US" smtClean="0"/>
              <a:t>2/12/2022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invite.com/3m23/toc/tinv-3gpp-23-501_zp.html%20-%205.27.1.1" TargetMode="External"/><Relationship Id="rId2" Type="http://schemas.openxmlformats.org/officeDocument/2006/relationships/hyperlink" Target="https://www.3gpp.org/FTP/Specs/archive/33_series/33.819/?sortby=namere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CF88-A6DC-475F-A2CB-5ECE9235C3C9}"/>
              </a:ext>
            </a:extLst>
          </p:cNvPr>
          <p:cNvSpPr>
            <a:spLocks noGrp="1"/>
          </p:cNvSpPr>
          <p:nvPr>
            <p:ph type="ctrTitle"/>
          </p:nvPr>
        </p:nvSpPr>
        <p:spPr/>
        <p:txBody>
          <a:bodyPr/>
          <a:lstStyle/>
          <a:p>
            <a:pPr algn="ctr"/>
            <a:r>
              <a:rPr lang="en-US" dirty="0"/>
              <a:t>PROTECTION ON </a:t>
            </a:r>
            <a:r>
              <a:rPr lang="en-US" dirty="0" err="1"/>
              <a:t>tsc</a:t>
            </a:r>
            <a:r>
              <a:rPr lang="en-US" dirty="0"/>
              <a:t> TIME SYNCHRONISATION WITHIN UP SECURITY POLICY</a:t>
            </a:r>
          </a:p>
        </p:txBody>
      </p:sp>
      <p:sp>
        <p:nvSpPr>
          <p:cNvPr id="3" name="Subtitle 2">
            <a:extLst>
              <a:ext uri="{FF2B5EF4-FFF2-40B4-BE49-F238E27FC236}">
                <a16:creationId xmlns:a16="http://schemas.microsoft.com/office/drawing/2014/main" id="{A94ECF61-DECF-4232-9E3D-9853E462C0C1}"/>
              </a:ext>
            </a:extLst>
          </p:cNvPr>
          <p:cNvSpPr>
            <a:spLocks noGrp="1"/>
          </p:cNvSpPr>
          <p:nvPr>
            <p:ph type="subTitle" idx="1"/>
          </p:nvPr>
        </p:nvSpPr>
        <p:spPr/>
        <p:txBody>
          <a:bodyPr>
            <a:normAutofit/>
          </a:bodyPr>
          <a:lstStyle/>
          <a:p>
            <a:pPr algn="r"/>
            <a:endParaRPr lang="en-US" sz="1400" dirty="0"/>
          </a:p>
          <a:p>
            <a:pPr algn="r"/>
            <a:endParaRPr lang="en-US" sz="1400" dirty="0"/>
          </a:p>
          <a:p>
            <a:pPr algn="r"/>
            <a:r>
              <a:rPr lang="ro-RO" sz="1400"/>
              <a:t>AAdrian</a:t>
            </a:r>
            <a:endParaRPr lang="en-US" sz="1400" dirty="0"/>
          </a:p>
        </p:txBody>
      </p:sp>
      <p:sp>
        <p:nvSpPr>
          <p:cNvPr id="4" name="Footer Placeholder 3">
            <a:extLst>
              <a:ext uri="{FF2B5EF4-FFF2-40B4-BE49-F238E27FC236}">
                <a16:creationId xmlns:a16="http://schemas.microsoft.com/office/drawing/2014/main" id="{CA85BAEE-3FA9-48FE-AB1D-318B69BC6EFB}"/>
              </a:ext>
            </a:extLst>
          </p:cNvPr>
          <p:cNvSpPr>
            <a:spLocks noGrp="1"/>
          </p:cNvSpPr>
          <p:nvPr>
            <p:ph type="ftr" sz="quarter" idx="11"/>
          </p:nvPr>
        </p:nvSpPr>
        <p:spPr/>
        <p:txBody>
          <a:bodyPr/>
          <a:lstStyle/>
          <a:p>
            <a:r>
              <a:rPr lang="en-US" dirty="0"/>
              <a:t>1</a:t>
            </a:r>
          </a:p>
        </p:txBody>
      </p:sp>
      <p:sp>
        <p:nvSpPr>
          <p:cNvPr id="5" name="Slide Number Placeholder 4">
            <a:extLst>
              <a:ext uri="{FF2B5EF4-FFF2-40B4-BE49-F238E27FC236}">
                <a16:creationId xmlns:a16="http://schemas.microsoft.com/office/drawing/2014/main" id="{7FD6D9A2-69D7-45C3-AB9D-576365686D8C}"/>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6806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3B696-2EBA-49BE-B697-3D84A77B585D}"/>
              </a:ext>
            </a:extLst>
          </p:cNvPr>
          <p:cNvSpPr>
            <a:spLocks noGrp="1"/>
          </p:cNvSpPr>
          <p:nvPr>
            <p:ph idx="1"/>
          </p:nvPr>
        </p:nvSpPr>
        <p:spPr>
          <a:xfrm>
            <a:off x="1026002" y="314155"/>
            <a:ext cx="9905999" cy="3541714"/>
          </a:xfrm>
        </p:spPr>
        <p:txBody>
          <a:bodyPr/>
          <a:lstStyle/>
          <a:p>
            <a:pPr marL="1080770" indent="-900430" algn="ctr" hangingPunct="0"/>
            <a:r>
              <a:rPr lang="en-GB" sz="1800" dirty="0">
                <a:effectLst/>
                <a:latin typeface="Times New Roman" panose="02020603050405020304" pitchFamily="18" charset="0"/>
                <a:ea typeface="Times New Roman" panose="02020603050405020304" pitchFamily="18" charset="0"/>
              </a:rPr>
              <a:t>TSC	-     Time Sensitive Communication</a:t>
            </a:r>
            <a:endParaRPr lang="en-US" sz="1800" dirty="0">
              <a:effectLst/>
              <a:latin typeface="Times New Roman" panose="02020603050405020304" pitchFamily="18" charset="0"/>
              <a:ea typeface="Times New Roman" panose="02020603050405020304" pitchFamily="18" charset="0"/>
            </a:endParaRPr>
          </a:p>
          <a:p>
            <a:pPr marL="1080770" indent="-900430" algn="ctr" hangingPunct="0"/>
            <a:r>
              <a:rPr lang="en-GB" sz="1800" dirty="0">
                <a:effectLst/>
                <a:latin typeface="Times New Roman" panose="02020603050405020304" pitchFamily="18" charset="0"/>
                <a:ea typeface="Times New Roman" panose="02020603050405020304" pitchFamily="18" charset="0"/>
              </a:rPr>
              <a:t>TCN	-     Time Sensitive Network</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7663E38-DE9E-45EA-A4F7-E6F638040591}"/>
              </a:ext>
            </a:extLst>
          </p:cNvPr>
          <p:cNvPicPr>
            <a:picLocks noChangeAspect="1"/>
          </p:cNvPicPr>
          <p:nvPr/>
        </p:nvPicPr>
        <p:blipFill>
          <a:blip r:embed="rId2"/>
          <a:stretch>
            <a:fillRect/>
          </a:stretch>
        </p:blipFill>
        <p:spPr>
          <a:xfrm>
            <a:off x="2401804" y="1426994"/>
            <a:ext cx="8001000" cy="4857750"/>
          </a:xfrm>
          <a:prstGeom prst="rect">
            <a:avLst/>
          </a:prstGeom>
        </p:spPr>
      </p:pic>
      <p:sp>
        <p:nvSpPr>
          <p:cNvPr id="2" name="TextBox 1">
            <a:extLst>
              <a:ext uri="{FF2B5EF4-FFF2-40B4-BE49-F238E27FC236}">
                <a16:creationId xmlns:a16="http://schemas.microsoft.com/office/drawing/2014/main" id="{E6BBD1F4-ED37-4811-83E2-EA7C751FC759}"/>
              </a:ext>
            </a:extLst>
          </p:cNvPr>
          <p:cNvSpPr txBox="1"/>
          <p:nvPr/>
        </p:nvSpPr>
        <p:spPr>
          <a:xfrm>
            <a:off x="5979001" y="6359179"/>
            <a:ext cx="1080857" cy="369332"/>
          </a:xfrm>
          <a:prstGeom prst="rect">
            <a:avLst/>
          </a:prstGeom>
          <a:noFill/>
        </p:spPr>
        <p:txBody>
          <a:bodyPr wrap="square" rtlCol="0">
            <a:spAutoFit/>
          </a:bodyPr>
          <a:lstStyle/>
          <a:p>
            <a:r>
              <a:rPr lang="en-US" dirty="0"/>
              <a:t>Figure 1</a:t>
            </a:r>
          </a:p>
        </p:txBody>
      </p:sp>
      <p:sp>
        <p:nvSpPr>
          <p:cNvPr id="4" name="Footer Placeholder 3">
            <a:extLst>
              <a:ext uri="{FF2B5EF4-FFF2-40B4-BE49-F238E27FC236}">
                <a16:creationId xmlns:a16="http://schemas.microsoft.com/office/drawing/2014/main" id="{45C53D47-47E5-49B9-91EE-A5E9180C410E}"/>
              </a:ext>
            </a:extLst>
          </p:cNvPr>
          <p:cNvSpPr>
            <a:spLocks noGrp="1"/>
          </p:cNvSpPr>
          <p:nvPr>
            <p:ph type="ftr" sz="quarter" idx="11"/>
          </p:nvPr>
        </p:nvSpPr>
        <p:spPr/>
        <p:txBody>
          <a:bodyPr/>
          <a:lstStyle/>
          <a:p>
            <a:r>
              <a:rPr lang="en-US" dirty="0"/>
              <a:t>2</a:t>
            </a:r>
          </a:p>
        </p:txBody>
      </p:sp>
      <p:sp>
        <p:nvSpPr>
          <p:cNvPr id="6" name="Slide Number Placeholder 5">
            <a:extLst>
              <a:ext uri="{FF2B5EF4-FFF2-40B4-BE49-F238E27FC236}">
                <a16:creationId xmlns:a16="http://schemas.microsoft.com/office/drawing/2014/main" id="{FF91342C-082E-4EB5-9F9B-4942E6C095F3}"/>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8594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85F8-3F19-4778-AF1A-1FC4487B7CB9}"/>
              </a:ext>
            </a:extLst>
          </p:cNvPr>
          <p:cNvSpPr>
            <a:spLocks noGrp="1"/>
          </p:cNvSpPr>
          <p:nvPr>
            <p:ph type="title"/>
          </p:nvPr>
        </p:nvSpPr>
        <p:spPr/>
        <p:txBody>
          <a:bodyPr/>
          <a:lstStyle/>
          <a:p>
            <a:pPr algn="ctr"/>
            <a:r>
              <a:rPr lang="en-US" dirty="0"/>
              <a:t>The problem</a:t>
            </a:r>
          </a:p>
        </p:txBody>
      </p:sp>
      <p:sp>
        <p:nvSpPr>
          <p:cNvPr id="7" name="Content Placeholder 6">
            <a:extLst>
              <a:ext uri="{FF2B5EF4-FFF2-40B4-BE49-F238E27FC236}">
                <a16:creationId xmlns:a16="http://schemas.microsoft.com/office/drawing/2014/main" id="{7FCECE80-B3E0-4456-8A98-F5C3D3B83789}"/>
              </a:ext>
            </a:extLst>
          </p:cNvPr>
          <p:cNvSpPr>
            <a:spLocks noGrp="1"/>
          </p:cNvSpPr>
          <p:nvPr>
            <p:ph idx="1"/>
          </p:nvPr>
        </p:nvSpPr>
        <p:spPr/>
        <p:txBody>
          <a:bodyPr/>
          <a:lstStyle/>
          <a:p>
            <a:r>
              <a:rPr lang="en-US" dirty="0"/>
              <a:t>Time synchronization is necessary for 5GS providing the TSC service. Therefore,  the </a:t>
            </a:r>
            <a:r>
              <a:rPr lang="en-US" dirty="0" err="1"/>
              <a:t>gPTP</a:t>
            </a:r>
            <a:r>
              <a:rPr lang="en-US" dirty="0"/>
              <a:t> (Generalized Precision Time Protocol) messages are needed for the time synchronization over the 5GS, and they need to be protected. </a:t>
            </a:r>
          </a:p>
        </p:txBody>
      </p:sp>
      <p:sp>
        <p:nvSpPr>
          <p:cNvPr id="3" name="Footer Placeholder 2">
            <a:extLst>
              <a:ext uri="{FF2B5EF4-FFF2-40B4-BE49-F238E27FC236}">
                <a16:creationId xmlns:a16="http://schemas.microsoft.com/office/drawing/2014/main" id="{746C3743-E459-4E12-9259-0B5FB7449CFB}"/>
              </a:ext>
            </a:extLst>
          </p:cNvPr>
          <p:cNvSpPr>
            <a:spLocks noGrp="1"/>
          </p:cNvSpPr>
          <p:nvPr>
            <p:ph type="ftr" sz="quarter" idx="11"/>
          </p:nvPr>
        </p:nvSpPr>
        <p:spPr/>
        <p:txBody>
          <a:bodyPr/>
          <a:lstStyle/>
          <a:p>
            <a:r>
              <a:rPr lang="en-US" dirty="0"/>
              <a:t>3</a:t>
            </a:r>
          </a:p>
        </p:txBody>
      </p:sp>
      <p:sp>
        <p:nvSpPr>
          <p:cNvPr id="4" name="Slide Number Placeholder 3">
            <a:extLst>
              <a:ext uri="{FF2B5EF4-FFF2-40B4-BE49-F238E27FC236}">
                <a16:creationId xmlns:a16="http://schemas.microsoft.com/office/drawing/2014/main" id="{5DD0EAE8-CA45-4EAC-98D6-21E7DF1FB010}"/>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6805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4D27-2F50-4295-B379-CDC00E3C4DED}"/>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6B5B4701-3742-4B8B-9F20-8F8278AC3A40}"/>
              </a:ext>
            </a:extLst>
          </p:cNvPr>
          <p:cNvSpPr>
            <a:spLocks noGrp="1"/>
          </p:cNvSpPr>
          <p:nvPr>
            <p:ph idx="1"/>
          </p:nvPr>
        </p:nvSpPr>
        <p:spPr/>
        <p:txBody>
          <a:bodyPr/>
          <a:lstStyle/>
          <a:p>
            <a:r>
              <a:rPr lang="en-US" dirty="0"/>
              <a:t>Manipulation of the clock synchronization between Master/Slave elements with the global time reference (the Grand Master, from which all the other </a:t>
            </a:r>
            <a:r>
              <a:rPr lang="en-US" dirty="0" err="1"/>
              <a:t>equipments</a:t>
            </a:r>
            <a:r>
              <a:rPr lang="en-US" dirty="0"/>
              <a:t> get the absolute time) .</a:t>
            </a:r>
          </a:p>
          <a:p>
            <a:r>
              <a:rPr lang="en-US" dirty="0"/>
              <a:t>Manipulation to the selection of communication paths and reservation of bandwidth and time slots.</a:t>
            </a:r>
          </a:p>
        </p:txBody>
      </p:sp>
      <p:sp>
        <p:nvSpPr>
          <p:cNvPr id="4" name="Footer Placeholder 3">
            <a:extLst>
              <a:ext uri="{FF2B5EF4-FFF2-40B4-BE49-F238E27FC236}">
                <a16:creationId xmlns:a16="http://schemas.microsoft.com/office/drawing/2014/main" id="{9734C898-84FD-4479-B5C5-65D120D9A052}"/>
              </a:ext>
            </a:extLst>
          </p:cNvPr>
          <p:cNvSpPr>
            <a:spLocks noGrp="1"/>
          </p:cNvSpPr>
          <p:nvPr>
            <p:ph type="ftr" sz="quarter" idx="11"/>
          </p:nvPr>
        </p:nvSpPr>
        <p:spPr/>
        <p:txBody>
          <a:bodyPr/>
          <a:lstStyle/>
          <a:p>
            <a:r>
              <a:rPr lang="en-US" dirty="0"/>
              <a:t>4</a:t>
            </a:r>
          </a:p>
        </p:txBody>
      </p:sp>
      <p:sp>
        <p:nvSpPr>
          <p:cNvPr id="5" name="Slide Number Placeholder 4">
            <a:extLst>
              <a:ext uri="{FF2B5EF4-FFF2-40B4-BE49-F238E27FC236}">
                <a16:creationId xmlns:a16="http://schemas.microsoft.com/office/drawing/2014/main" id="{EB438048-4ACF-409D-ACB9-124EDC3FF923}"/>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11599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1FF6-AA89-4449-BB9E-AE2746082781}"/>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E83EBE74-825D-4D5B-A535-83CA391F3EAB}"/>
              </a:ext>
            </a:extLst>
          </p:cNvPr>
          <p:cNvSpPr>
            <a:spLocks noGrp="1"/>
          </p:cNvSpPr>
          <p:nvPr>
            <p:ph idx="1"/>
          </p:nvPr>
        </p:nvSpPr>
        <p:spPr/>
        <p:txBody>
          <a:bodyPr/>
          <a:lstStyle/>
          <a:p>
            <a:r>
              <a:rPr lang="en-US" dirty="0"/>
              <a:t>UPF ( User plane function) forwards the </a:t>
            </a:r>
            <a:r>
              <a:rPr lang="en-US" dirty="0" err="1"/>
              <a:t>gPTP</a:t>
            </a:r>
            <a:r>
              <a:rPr lang="en-US" dirty="0"/>
              <a:t> message to the UE ( User Equipment ) via user plane, using the PDU ( Protocol Data Unit ) session. Only one such session is used for sending the messages, no matter how many external TSN working domains have their clock information delivered through a given UPF serving that UE.</a:t>
            </a:r>
          </a:p>
        </p:txBody>
      </p:sp>
      <p:sp>
        <p:nvSpPr>
          <p:cNvPr id="4" name="Footer Placeholder 3">
            <a:extLst>
              <a:ext uri="{FF2B5EF4-FFF2-40B4-BE49-F238E27FC236}">
                <a16:creationId xmlns:a16="http://schemas.microsoft.com/office/drawing/2014/main" id="{6482EFE3-5314-4539-A95B-1F589EB8AC35}"/>
              </a:ext>
            </a:extLst>
          </p:cNvPr>
          <p:cNvSpPr>
            <a:spLocks noGrp="1"/>
          </p:cNvSpPr>
          <p:nvPr>
            <p:ph type="ftr" sz="quarter" idx="11"/>
          </p:nvPr>
        </p:nvSpPr>
        <p:spPr/>
        <p:txBody>
          <a:bodyPr/>
          <a:lstStyle/>
          <a:p>
            <a:r>
              <a:rPr lang="en-US" dirty="0"/>
              <a:t>5</a:t>
            </a:r>
          </a:p>
        </p:txBody>
      </p:sp>
      <p:sp>
        <p:nvSpPr>
          <p:cNvPr id="5" name="Slide Number Placeholder 4">
            <a:extLst>
              <a:ext uri="{FF2B5EF4-FFF2-40B4-BE49-F238E27FC236}">
                <a16:creationId xmlns:a16="http://schemas.microsoft.com/office/drawing/2014/main" id="{514BC3D3-5A47-4136-B4CF-77500433613E}"/>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9722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A63B-E5BF-4657-9068-B00FFC4F6A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5D942-4DA4-4F21-8D02-FDB6C2AB7EBC}"/>
              </a:ext>
            </a:extLst>
          </p:cNvPr>
          <p:cNvSpPr>
            <a:spLocks noGrp="1"/>
          </p:cNvSpPr>
          <p:nvPr>
            <p:ph idx="1"/>
          </p:nvPr>
        </p:nvSpPr>
        <p:spPr/>
        <p:txBody>
          <a:bodyPr/>
          <a:lstStyle/>
          <a:p>
            <a:r>
              <a:rPr lang="en-US" dirty="0"/>
              <a:t>The </a:t>
            </a:r>
            <a:r>
              <a:rPr lang="en-US" dirty="0" err="1"/>
              <a:t>gPTP</a:t>
            </a:r>
            <a:r>
              <a:rPr lang="en-US" dirty="0"/>
              <a:t> messages are received form the TSN network and transferred in 5GS in the user plane. Then, when the PDU session is established to the TSN, the SMF ( System Management Function ) provides the </a:t>
            </a:r>
            <a:r>
              <a:rPr lang="en-US" dirty="0" err="1"/>
              <a:t>gNB</a:t>
            </a:r>
            <a:r>
              <a:rPr lang="en-US" dirty="0"/>
              <a:t> ( NR Node B) with the UP security policy. The policy also applies to the messages transferred to the UE. Ultimately, the SMF sets the UP security policy for encryption and integrity protection to “ required “, in order to protect them.</a:t>
            </a:r>
          </a:p>
        </p:txBody>
      </p:sp>
      <p:sp>
        <p:nvSpPr>
          <p:cNvPr id="4" name="Footer Placeholder 3">
            <a:extLst>
              <a:ext uri="{FF2B5EF4-FFF2-40B4-BE49-F238E27FC236}">
                <a16:creationId xmlns:a16="http://schemas.microsoft.com/office/drawing/2014/main" id="{1C5EE159-20C8-49F3-81A8-4E6EB5D07D5E}"/>
              </a:ext>
            </a:extLst>
          </p:cNvPr>
          <p:cNvSpPr>
            <a:spLocks noGrp="1"/>
          </p:cNvSpPr>
          <p:nvPr>
            <p:ph type="ftr" sz="quarter" idx="11"/>
          </p:nvPr>
        </p:nvSpPr>
        <p:spPr/>
        <p:txBody>
          <a:bodyPr/>
          <a:lstStyle/>
          <a:p>
            <a:r>
              <a:rPr lang="en-US" dirty="0"/>
              <a:t>6</a:t>
            </a:r>
          </a:p>
        </p:txBody>
      </p:sp>
      <p:sp>
        <p:nvSpPr>
          <p:cNvPr id="5" name="Slide Number Placeholder 4">
            <a:extLst>
              <a:ext uri="{FF2B5EF4-FFF2-40B4-BE49-F238E27FC236}">
                <a16:creationId xmlns:a16="http://schemas.microsoft.com/office/drawing/2014/main" id="{A95F7F7C-CF42-4933-B44E-01FC1F025836}"/>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9965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C3D4-A4AC-48BF-A8A5-F8D8AFEF94FE}"/>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92943F6F-7435-4ED3-AE70-C407534FA511}"/>
              </a:ext>
            </a:extLst>
          </p:cNvPr>
          <p:cNvSpPr>
            <a:spLocks noGrp="1"/>
          </p:cNvSpPr>
          <p:nvPr>
            <p:ph idx="1"/>
          </p:nvPr>
        </p:nvSpPr>
        <p:spPr/>
        <p:txBody>
          <a:bodyPr/>
          <a:lstStyle/>
          <a:p>
            <a:r>
              <a:rPr lang="en-US" dirty="0">
                <a:hlinkClick r:id="rId2"/>
              </a:rPr>
              <a:t>https://www.3gpp.org/FTP/Specs/archive/33_series/33.819/?sortby=namerev</a:t>
            </a:r>
            <a:r>
              <a:rPr lang="en-US" dirty="0"/>
              <a:t> </a:t>
            </a:r>
            <a:r>
              <a:rPr lang="en-US" dirty="0">
                <a:latin typeface="Times New Roman" panose="02020603050405020304" pitchFamily="18" charset="0"/>
                <a:cs typeface="Times New Roman" panose="02020603050405020304" pitchFamily="18" charset="0"/>
              </a:rPr>
              <a:t>– 33819-g10 version.</a:t>
            </a:r>
          </a:p>
          <a:p>
            <a:r>
              <a:rPr lang="en-US" dirty="0">
                <a:latin typeface="Times New Roman" panose="02020603050405020304" pitchFamily="18" charset="0"/>
                <a:cs typeface="Times New Roman" panose="02020603050405020304" pitchFamily="18" charset="0"/>
              </a:rPr>
              <a:t>ENISA Report – Security in 5G Specifications.</a:t>
            </a:r>
          </a:p>
          <a:p>
            <a:r>
              <a:rPr lang="en-US" dirty="0">
                <a:latin typeface="Times New Roman" panose="02020603050405020304" pitchFamily="18" charset="0"/>
                <a:cs typeface="Times New Roman" panose="02020603050405020304" pitchFamily="18" charset="0"/>
              </a:rPr>
              <a:t>Figure</a:t>
            </a:r>
            <a:r>
              <a:rPr lang="en-US" dirty="0"/>
              <a:t> 1: </a:t>
            </a:r>
            <a:r>
              <a:rPr lang="en-US" dirty="0">
                <a:hlinkClick r:id="rId3"/>
              </a:rPr>
              <a:t>https://www.tech-invite.com/3m23/toc/tinv-3gpp-23-501_zp.html - 5.27.1.1</a:t>
            </a:r>
            <a:r>
              <a:rPr lang="en-US" dirty="0"/>
              <a:t>, </a:t>
            </a:r>
            <a:r>
              <a:rPr lang="en-US" b="0" i="0" dirty="0">
                <a:effectLst/>
                <a:latin typeface="Times New Roman" panose="02020603050405020304" pitchFamily="18" charset="0"/>
                <a:cs typeface="Times New Roman" panose="02020603050405020304" pitchFamily="18" charset="0"/>
              </a:rPr>
              <a:t>Content for  TS 23.501  Word version</a:t>
            </a:r>
            <a:r>
              <a:rPr lang="en-US" b="0" i="0">
                <a:effectLst/>
                <a:latin typeface="Times New Roman" panose="02020603050405020304" pitchFamily="18" charset="0"/>
                <a:cs typeface="Times New Roman" panose="02020603050405020304" pitchFamily="18" charset="0"/>
              </a:rPr>
              <a:t>:  17.2.0.</a:t>
            </a:r>
            <a:endParaRPr lang="en-US" b="0" i="0" dirty="0">
              <a:effectLst/>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F1776854-959B-4F4B-9630-FDA6D5F1BD89}"/>
              </a:ext>
            </a:extLst>
          </p:cNvPr>
          <p:cNvSpPr>
            <a:spLocks noGrp="1"/>
          </p:cNvSpPr>
          <p:nvPr>
            <p:ph type="ftr" sz="quarter" idx="11"/>
          </p:nvPr>
        </p:nvSpPr>
        <p:spPr/>
        <p:txBody>
          <a:bodyPr/>
          <a:lstStyle/>
          <a:p>
            <a:r>
              <a:rPr lang="en-US" dirty="0"/>
              <a:t>7</a:t>
            </a:r>
          </a:p>
        </p:txBody>
      </p:sp>
      <p:sp>
        <p:nvSpPr>
          <p:cNvPr id="5" name="Slide Number Placeholder 4">
            <a:extLst>
              <a:ext uri="{FF2B5EF4-FFF2-40B4-BE49-F238E27FC236}">
                <a16:creationId xmlns:a16="http://schemas.microsoft.com/office/drawing/2014/main" id="{D7BD3626-7401-4375-89E9-B3E4B388DD30}"/>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337130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796496F0502D74BB4A164540D9F4E20" ma:contentTypeVersion="4" ma:contentTypeDescription="Create a new document." ma:contentTypeScope="" ma:versionID="8a47e7f1dcd8737471393baed0a882fa">
  <xsd:schema xmlns:xsd="http://www.w3.org/2001/XMLSchema" xmlns:xs="http://www.w3.org/2001/XMLSchema" xmlns:p="http://schemas.microsoft.com/office/2006/metadata/properties" xmlns:ns2="e46040f1-2c7b-4e77-93af-f395b8cc6f01" targetNamespace="http://schemas.microsoft.com/office/2006/metadata/properties" ma:root="true" ma:fieldsID="98b429d4752c2d1e32c19c0d08392a4d" ns2:_="">
    <xsd:import namespace="e46040f1-2c7b-4e77-93af-f395b8cc6f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6040f1-2c7b-4e77-93af-f395b8cc6f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CFF8E5-CDD5-42B0-A2B4-4CA530C75E83}">
  <ds:schemaRefs>
    <ds:schemaRef ds:uri="http://schemas.microsoft.com/sharepoint/v3/contenttype/forms"/>
  </ds:schemaRefs>
</ds:datastoreItem>
</file>

<file path=customXml/itemProps2.xml><?xml version="1.0" encoding="utf-8"?>
<ds:datastoreItem xmlns:ds="http://schemas.openxmlformats.org/officeDocument/2006/customXml" ds:itemID="{BE18B1AE-90B9-4F80-A9DC-79978703D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6040f1-2c7b-4e77-93af-f395b8cc6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59C96-A33E-48A6-A24E-66F1375163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203</TotalTime>
  <Words>348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Tw Cen MT</vt:lpstr>
      <vt:lpstr>Circuit</vt:lpstr>
      <vt:lpstr>PROTECTION ON tsc TIME SYNCHRONISATION WITHIN UP SECURITY POLICY</vt:lpstr>
      <vt:lpstr>PowerPoint Presentation</vt:lpstr>
      <vt:lpstr>The problem</vt:lpstr>
      <vt:lpstr>Security threats</vt:lpstr>
      <vt:lpstr>The solution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ALEXANDRU SERGIU APOSTOL</dc:creator>
  <cp:lastModifiedBy>L. D.</cp:lastModifiedBy>
  <cp:revision>13</cp:revision>
  <dcterms:created xsi:type="dcterms:W3CDTF">2021-12-14T11:38:12Z</dcterms:created>
  <dcterms:modified xsi:type="dcterms:W3CDTF">2022-02-12T01:42:37Z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0x010100A796496F0502D74BB4A164540D9F4E20</vt:lpwstr>
  </property>
</Properties>
</file>