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4"/>
  </p:sldMasterIdLst>
  <p:notesMasterIdLst>
    <p:notesMasterId r:id="rId15"/>
  </p:notesMasterIdLst>
  <p:sldIdLst>
    <p:sldId id="256" r:id="rId5"/>
    <p:sldId id="257" r:id="rId6"/>
    <p:sldId id="259" r:id="rId7"/>
    <p:sldId id="260" r:id="rId8"/>
    <p:sldId id="267" r:id="rId9"/>
    <p:sldId id="268" r:id="rId10"/>
    <p:sldId id="269" r:id="rId11"/>
    <p:sldId id="270" r:id="rId12"/>
    <p:sldId id="271" r:id="rId13"/>
    <p:sldId id="266" r:id="rId14"/>
  </p:sldIdLst>
  <p:sldSz cx="9144000" cy="5143500" type="screen16x9"/>
  <p:notesSz cx="6858000" cy="9144000"/>
  <p:embeddedFontLst>
    <p:embeddedFont>
      <p:font typeface="Titillium Web" panose="020B0604020202020204" charset="-18"/>
      <p:regular r:id="rId16"/>
      <p:bold r:id="rId17"/>
      <p:italic r:id="rId18"/>
      <p:boldItalic r:id="rId19"/>
    </p:embeddedFont>
    <p:embeddedFont>
      <p:font typeface="Titillium Web Light" panose="020B0604020202020204" charset="-18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DED31F-4C28-4180-97D3-87A74C8CC402}">
  <a:tblStyle styleId="{EBDED31F-4C28-4180-97D3-87A74C8CC4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93F4AB4-FE6C-4C75-8DE0-3188A609124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4660"/>
  </p:normalViewPr>
  <p:slideViewPr>
    <p:cSldViewPr>
      <p:cViewPr varScale="1">
        <p:scale>
          <a:sx n="84" d="100"/>
          <a:sy n="84" d="100"/>
        </p:scale>
        <p:origin x="772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6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125313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743850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973750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230450"/>
            <a:ext cx="5796900" cy="46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2924700" cy="31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3558095" y="1428750"/>
            <a:ext cx="2924700" cy="31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7DFFB1"/>
            </a:gs>
            <a:gs pos="12000">
              <a:srgbClr val="00AAC6"/>
            </a:gs>
            <a:gs pos="51000">
              <a:srgbClr val="0037B3"/>
            </a:gs>
            <a:gs pos="100000">
              <a:srgbClr val="00001A"/>
            </a:gs>
          </a:gsLst>
          <a:lin ang="1350003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ctrTitle"/>
          </p:nvPr>
        </p:nvSpPr>
        <p:spPr>
          <a:xfrm>
            <a:off x="685800" y="743850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Protection of subscriber identifiers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7281041" y="4400550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bg1"/>
                </a:solidFill>
              </a:rPr>
              <a:t>MRares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657225" y="3172125"/>
            <a:ext cx="4754100" cy="1380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/>
              <a:t>Thank you</a:t>
            </a:r>
            <a:br>
              <a:rPr lang="en-US" sz="2400" b="0" dirty="0"/>
            </a:br>
            <a:r>
              <a:rPr lang="en-US" sz="2400" b="0" dirty="0"/>
              <a:t> for your attention</a:t>
            </a:r>
            <a:endParaRPr sz="2400" dirty="0"/>
          </a:p>
        </p:txBody>
      </p:sp>
      <p:sp>
        <p:nvSpPr>
          <p:cNvPr id="139" name="Google Shape;139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does a SIM card contain</a:t>
            </a:r>
            <a:endParaRPr dirty="0"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28750"/>
            <a:ext cx="8534400" cy="3200400"/>
          </a:xfrm>
        </p:spPr>
        <p:txBody>
          <a:bodyPr/>
          <a:lstStyle/>
          <a:p>
            <a:r>
              <a:rPr lang="en-US" b="1" dirty="0"/>
              <a:t>Authentication Key (Ki): It is unique for each SIM. It consists of a 128-bit value used to authenticate the SIM card on the network.</a:t>
            </a:r>
          </a:p>
          <a:p>
            <a:r>
              <a:rPr lang="en-US" b="1" u="sng" dirty="0"/>
              <a:t>International Mobile Subscriber Identity (IMSI)</a:t>
            </a:r>
            <a:r>
              <a:rPr lang="en-US" u="sng" dirty="0"/>
              <a:t>:</a:t>
            </a:r>
            <a:r>
              <a:rPr lang="en-US" dirty="0"/>
              <a:t> </a:t>
            </a:r>
            <a:r>
              <a:rPr lang="en-US" b="1" dirty="0"/>
              <a:t>It is a number that identifies your SIM card within your mobile network operator.</a:t>
            </a:r>
          </a:p>
          <a:p>
            <a:r>
              <a:rPr lang="en-US" b="1" dirty="0"/>
              <a:t>Mobile Country Code (MCC)</a:t>
            </a:r>
            <a:endParaRPr lang="en-US" dirty="0"/>
          </a:p>
          <a:p>
            <a:r>
              <a:rPr lang="en-US" b="1" dirty="0"/>
              <a:t>Personal Identification Number (PIN)</a:t>
            </a:r>
            <a:endParaRPr lang="en-US" dirty="0"/>
          </a:p>
          <a:p>
            <a:r>
              <a:rPr lang="en-US" b="1" dirty="0"/>
              <a:t>Unblocking Code (PUK)</a:t>
            </a:r>
          </a:p>
          <a:p>
            <a:r>
              <a:rPr lang="en-US" b="1" dirty="0"/>
              <a:t>….</a:t>
            </a:r>
            <a:br>
              <a:rPr lang="en-US" dirty="0"/>
            </a:br>
            <a:endParaRPr lang="en-US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5796900" cy="1159800"/>
          </a:xfrm>
        </p:spPr>
        <p:txBody>
          <a:bodyPr/>
          <a:lstStyle/>
          <a:p>
            <a:r>
              <a:rPr lang="en-US" dirty="0"/>
              <a:t>What is an IMSI?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1276350"/>
            <a:ext cx="8991600" cy="874700"/>
          </a:xfrm>
        </p:spPr>
        <p:txBody>
          <a:bodyPr/>
          <a:lstStyle/>
          <a:p>
            <a:pPr algn="just"/>
            <a:r>
              <a:rPr lang="en-US" sz="2000" b="1" dirty="0"/>
              <a:t>The International Mobile Subscriber Identity (IMSI) is a unique subscriber identifier allocated to the SIM by a Mobile Network Operator (MNO)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2038350"/>
            <a:ext cx="8458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en-US" sz="2000" b="1" dirty="0">
                <a:solidFill>
                  <a:schemeClr val="bg1"/>
                </a:solidFill>
              </a:rPr>
              <a:t>The IMSI represents the relationship between subscribers and the MNO that issued the SIM card. 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pPr marL="342900" indent="-342900">
              <a:buFont typeface="Wingdings"/>
              <a:buChar char="Ø"/>
            </a:pPr>
            <a:r>
              <a:rPr lang="en-US" sz="2000" b="1" dirty="0">
                <a:solidFill>
                  <a:schemeClr val="bg1"/>
                </a:solidFill>
              </a:rPr>
              <a:t>It can be used to confirm a subscriber’s identity and monitor their location, calls and SMS messages. </a:t>
            </a:r>
          </a:p>
          <a:p>
            <a:pPr marL="342900" indent="-342900">
              <a:buFont typeface="Wingdings"/>
              <a:buChar char="Ø"/>
            </a:pPr>
            <a:endParaRPr lang="en-US" sz="2000" b="1" dirty="0">
              <a:solidFill>
                <a:schemeClr val="bg1"/>
              </a:solidFill>
            </a:endParaRPr>
          </a:p>
          <a:p>
            <a:pPr marL="342900" indent="-342900">
              <a:buFont typeface="Wingdings"/>
              <a:buChar char="Ø"/>
            </a:pPr>
            <a:r>
              <a:rPr lang="en-US" sz="2000" b="1" dirty="0">
                <a:solidFill>
                  <a:schemeClr val="bg1"/>
                </a:solidFill>
              </a:rPr>
              <a:t>The IMSI should be considered deeply private information.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610600" cy="53697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IMSI Catchers and Subscriber Privacy </a:t>
            </a:r>
            <a:endParaRPr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1276350"/>
            <a:ext cx="8534400" cy="3148800"/>
          </a:xfrm>
        </p:spPr>
        <p:txBody>
          <a:bodyPr/>
          <a:lstStyle/>
          <a:p>
            <a:r>
              <a:rPr lang="en-US" b="1" dirty="0"/>
              <a:t>Despite representing highly-personal information, the IMSI is sent in clear over-the-air, completely unencrypted in the current 2G, 3G and 4G technologies (as defined by 3GPP standards). </a:t>
            </a:r>
          </a:p>
          <a:p>
            <a:endParaRPr lang="en-US" dirty="0"/>
          </a:p>
          <a:p>
            <a:r>
              <a:rPr lang="en-US" b="1" dirty="0"/>
              <a:t>This exposes the IMSI to significant security vulnerabilities, most notably IMSI catching attacks.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4" y="1218832"/>
            <a:ext cx="8937625" cy="268959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821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4575"/>
            <a:ext cx="8229600" cy="857400"/>
          </a:xfrm>
        </p:spPr>
        <p:txBody>
          <a:bodyPr/>
          <a:lstStyle/>
          <a:p>
            <a:r>
              <a:rPr lang="en-US" dirty="0"/>
              <a:t>mechanisms used for subscription identifier privacy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28748"/>
            <a:ext cx="8610600" cy="3148800"/>
          </a:xfrm>
        </p:spPr>
        <p:txBody>
          <a:bodyPr/>
          <a:lstStyle/>
          <a:p>
            <a:r>
              <a:rPr lang="en-US" b="1" dirty="0"/>
              <a:t>These include the use of permanent, concealed and temporary subscription identifiers.</a:t>
            </a:r>
          </a:p>
          <a:p>
            <a:r>
              <a:rPr lang="en-US" b="1" dirty="0"/>
              <a:t>The permanent identifier is called Subscription Permanent Identifier (SUPI) and is encrypted into the Subscription Concealed Identifier (SUCI).</a:t>
            </a:r>
          </a:p>
          <a:p>
            <a:r>
              <a:rPr lang="en-US" sz="1800" dirty="0"/>
              <a:t>Note that in case of an unauthenticated emergency call, privacy protection for SUPI is not required</a:t>
            </a:r>
            <a:endParaRPr lang="en-US" sz="1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37738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77877"/>
            <a:ext cx="8397593" cy="32670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216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7772400" cy="857400"/>
          </a:xfrm>
        </p:spPr>
        <p:txBody>
          <a:bodyPr/>
          <a:lstStyle/>
          <a:p>
            <a:r>
              <a:rPr lang="en-US" dirty="0"/>
              <a:t>The subscription temporary identifier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7750"/>
            <a:ext cx="8534400" cy="3148800"/>
          </a:xfrm>
        </p:spPr>
        <p:txBody>
          <a:bodyPr/>
          <a:lstStyle/>
          <a:p>
            <a:r>
              <a:rPr lang="en-US" b="1" dirty="0"/>
              <a:t>is called Globally Unique Temporary UE Identity (GUTI)</a:t>
            </a:r>
          </a:p>
          <a:p>
            <a:r>
              <a:rPr lang="en-US" b="1" dirty="0"/>
              <a:t> is sent to a user equipment after a successful activation of non-access stratum security. </a:t>
            </a:r>
          </a:p>
          <a:p>
            <a:r>
              <a:rPr lang="en-US" b="1" dirty="0"/>
              <a:t>The Subscription Identifier De-Concealing Function (SIDF) is responsible for de-concealing the SUPI from the SUCI. </a:t>
            </a:r>
          </a:p>
          <a:p>
            <a:r>
              <a:rPr lang="en-US" b="1" dirty="0"/>
              <a:t>Only a network element of the home network can request SIDF.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91918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534400" cy="857400"/>
          </a:xfrm>
        </p:spPr>
        <p:txBody>
          <a:bodyPr/>
          <a:lstStyle/>
          <a:p>
            <a:r>
              <a:rPr lang="en-US" dirty="0"/>
              <a:t>What about Lawful Interception?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81150"/>
            <a:ext cx="4953000" cy="2996398"/>
          </a:xfrm>
        </p:spPr>
        <p:txBody>
          <a:bodyPr/>
          <a:lstStyle/>
          <a:p>
            <a:r>
              <a:rPr lang="en-US" dirty="0"/>
              <a:t>IMSI-encryption prevents unlawful and malicious usage of IMSI catchers. </a:t>
            </a:r>
          </a:p>
          <a:p>
            <a:endParaRPr lang="en-US" dirty="0"/>
          </a:p>
          <a:p>
            <a:r>
              <a:rPr lang="en-US" dirty="0"/>
              <a:t>Law enforcement agencies will still be able to track and monitor targets with the collaboration of MNOs.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457200" y="934107"/>
            <a:ext cx="876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There is an important balance to be found between protecting a citizen’s right to privacy, and ensuring that law enforcement agencies can track and monitor criminals when necessary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495550"/>
            <a:ext cx="3292784" cy="20907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8085340"/>
      </p:ext>
    </p:extLst>
  </p:cSld>
  <p:clrMapOvr>
    <a:masterClrMapping/>
  </p:clrMapOvr>
</p:sld>
</file>

<file path=ppt/theme/theme1.xml><?xml version="1.0" encoding="utf-8"?>
<a:theme xmlns:a="http://schemas.openxmlformats.org/drawingml/2006/main" name="Ninacor template">
  <a:themeElements>
    <a:clrScheme name="Custom 347">
      <a:dk1>
        <a:srgbClr val="000000"/>
      </a:dk1>
      <a:lt1>
        <a:srgbClr val="FFFFFF"/>
      </a:lt1>
      <a:dk2>
        <a:srgbClr val="9199AA"/>
      </a:dk2>
      <a:lt2>
        <a:srgbClr val="E4E7EC"/>
      </a:lt2>
      <a:accent1>
        <a:srgbClr val="002988"/>
      </a:accent1>
      <a:accent2>
        <a:srgbClr val="004CF8"/>
      </a:accent2>
      <a:accent3>
        <a:srgbClr val="7DFFB1"/>
      </a:accent3>
      <a:accent4>
        <a:srgbClr val="E0FF7D"/>
      </a:accent4>
      <a:accent5>
        <a:srgbClr val="FFF16B"/>
      </a:accent5>
      <a:accent6>
        <a:srgbClr val="FFFF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96496F0502D74BB4A164540D9F4E20" ma:contentTypeVersion="4" ma:contentTypeDescription="Create a new document." ma:contentTypeScope="" ma:versionID="8a47e7f1dcd8737471393baed0a882fa">
  <xsd:schema xmlns:xsd="http://www.w3.org/2001/XMLSchema" xmlns:xs="http://www.w3.org/2001/XMLSchema" xmlns:p="http://schemas.microsoft.com/office/2006/metadata/properties" xmlns:ns2="e46040f1-2c7b-4e77-93af-f395b8cc6f01" targetNamespace="http://schemas.microsoft.com/office/2006/metadata/properties" ma:root="true" ma:fieldsID="98b429d4752c2d1e32c19c0d08392a4d" ns2:_="">
    <xsd:import namespace="e46040f1-2c7b-4e77-93af-f395b8cc6f0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6040f1-2c7b-4e77-93af-f395b8cc6f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D26DF2-3117-47B9-9725-CBB35E48BA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6040f1-2c7b-4e77-93af-f395b8cc6f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FC17168-900A-48FC-B613-E0D4FC825E4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EE09053-28E7-4E5F-BE9A-3FA97F57431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398</Words>
  <Application>Microsoft Office PowerPoint</Application>
  <PresentationFormat>On-screen Show (16:9)</PresentationFormat>
  <Paragraphs>41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Titillium Web</vt:lpstr>
      <vt:lpstr>Wingdings</vt:lpstr>
      <vt:lpstr>Titillium Web Light</vt:lpstr>
      <vt:lpstr>Arial</vt:lpstr>
      <vt:lpstr>Ninacor template</vt:lpstr>
      <vt:lpstr>Protection of subscriber identifiers</vt:lpstr>
      <vt:lpstr>What does a SIM card contain</vt:lpstr>
      <vt:lpstr>What is an IMSI?</vt:lpstr>
      <vt:lpstr>IMSI Catchers and Subscriber Privacy </vt:lpstr>
      <vt:lpstr>PowerPoint Presentation</vt:lpstr>
      <vt:lpstr>mechanisms used for subscription identifier privacy</vt:lpstr>
      <vt:lpstr>PowerPoint Presentation</vt:lpstr>
      <vt:lpstr>The subscription temporary identifier</vt:lpstr>
      <vt:lpstr>What about Lawful Interception?</vt:lpstr>
      <vt:lpstr>Thank you 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L. D.</cp:lastModifiedBy>
  <cp:revision>10</cp:revision>
  <dcterms:modified xsi:type="dcterms:W3CDTF">2022-02-12T01:41:47Z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0x010100A796496F0502D74BB4A164540D9F4E20</vt:lpwstr>
  </property>
</Properties>
</file>