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0" d="100"/>
          <a:sy n="80" d="100"/>
        </p:scale>
        <p:origin x="6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720FB-9212-4648-B5BF-24277BF45B20}" type="datetimeFigureOut">
              <a:rPr lang="en-GB" smtClean="0"/>
              <a:t>28/10/2021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9119A-9E38-42B0-9192-D0003DDB83DA}" type="slidenum">
              <a:rPr lang="en-GB" smtClean="0"/>
              <a:t>‹#›</a:t>
            </a:fld>
            <a:endParaRPr lang="en-GB"/>
          </a:p>
        </p:txBody>
      </p:sp>
    </p:spTree>
    <p:extLst>
      <p:ext uri="{BB962C8B-B14F-4D97-AF65-F5344CB8AC3E}">
        <p14:creationId xmlns:p14="http://schemas.microsoft.com/office/powerpoint/2010/main" val="1610062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6A488572-1202-4D34-90EE-7DF87F6F4077}" type="slidenum">
              <a:rPr lang="ro-RO" smtClean="0"/>
              <a:t>20</a:t>
            </a:fld>
            <a:endParaRPr lang="ro-RO"/>
          </a:p>
        </p:txBody>
      </p:sp>
    </p:spTree>
    <p:extLst>
      <p:ext uri="{BB962C8B-B14F-4D97-AF65-F5344CB8AC3E}">
        <p14:creationId xmlns:p14="http://schemas.microsoft.com/office/powerpoint/2010/main" val="255287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16B895-6FA5-42C4-8D06-2CCF998B83B9}"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64799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16B895-6FA5-42C4-8D06-2CCF998B83B9}"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8397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16B895-6FA5-42C4-8D06-2CCF998B83B9}"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87E778-BB7A-4FC9-A022-9FD8D7EF98C0}"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5560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A16B895-6FA5-42C4-8D06-2CCF998B83B9}"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83937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A16B895-6FA5-42C4-8D06-2CCF998B83B9}"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87E778-BB7A-4FC9-A022-9FD8D7EF98C0}"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398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A16B895-6FA5-42C4-8D06-2CCF998B83B9}"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3882485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B895-6FA5-42C4-8D06-2CCF998B83B9}"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3940894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B895-6FA5-42C4-8D06-2CCF998B83B9}"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37189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16B895-6FA5-42C4-8D06-2CCF998B83B9}"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173558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16B895-6FA5-42C4-8D06-2CCF998B83B9}" type="datetimeFigureOut">
              <a:rPr lang="en-GB" smtClean="0"/>
              <a:t>28/10/2021</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397139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16B895-6FA5-42C4-8D06-2CCF998B83B9}"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293180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16B895-6FA5-42C4-8D06-2CCF998B83B9}" type="datetimeFigureOut">
              <a:rPr lang="en-GB" smtClean="0"/>
              <a:t>28/10/2021</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196059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16B895-6FA5-42C4-8D06-2CCF998B83B9}" type="datetimeFigureOut">
              <a:rPr lang="en-GB" smtClean="0"/>
              <a:t>28/10/2021</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343875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B895-6FA5-42C4-8D06-2CCF998B83B9}" type="datetimeFigureOut">
              <a:rPr lang="en-GB" smtClean="0"/>
              <a:t>28/10/2021</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2472757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B895-6FA5-42C4-8D06-2CCF998B83B9}"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407131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B895-6FA5-42C4-8D06-2CCF998B83B9}" type="datetimeFigureOut">
              <a:rPr lang="en-GB" smtClean="0"/>
              <a:t>28/10/2021</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87E778-BB7A-4FC9-A022-9FD8D7EF98C0}" type="slidenum">
              <a:rPr lang="en-GB" smtClean="0"/>
              <a:t>‹#›</a:t>
            </a:fld>
            <a:endParaRPr lang="en-GB"/>
          </a:p>
        </p:txBody>
      </p:sp>
    </p:spTree>
    <p:extLst>
      <p:ext uri="{BB962C8B-B14F-4D97-AF65-F5344CB8AC3E}">
        <p14:creationId xmlns:p14="http://schemas.microsoft.com/office/powerpoint/2010/main" val="3813745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A16B895-6FA5-42C4-8D06-2CCF998B83B9}" type="datetimeFigureOut">
              <a:rPr lang="en-GB" smtClean="0"/>
              <a:t>28/10/2021</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87E778-BB7A-4FC9-A022-9FD8D7EF98C0}" type="slidenum">
              <a:rPr lang="en-GB" smtClean="0"/>
              <a:t>‹#›</a:t>
            </a:fld>
            <a:endParaRPr lang="en-GB"/>
          </a:p>
        </p:txBody>
      </p:sp>
    </p:spTree>
    <p:extLst>
      <p:ext uri="{BB962C8B-B14F-4D97-AF65-F5344CB8AC3E}">
        <p14:creationId xmlns:p14="http://schemas.microsoft.com/office/powerpoint/2010/main" val="837952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ro-RO" b="1" dirty="0" smtClean="0"/>
              <a:t>MOMENTE ÎN PEDAGOGIA SECOLULUI XX</a:t>
            </a:r>
            <a:r>
              <a:rPr lang="en-GB" dirty="0" smtClean="0"/>
              <a:t/>
            </a:r>
            <a:br>
              <a:rPr lang="en-GB" dirty="0" smtClean="0"/>
            </a:br>
            <a:endParaRPr lang="en-GB" dirty="0"/>
          </a:p>
        </p:txBody>
      </p:sp>
      <p:sp>
        <p:nvSpPr>
          <p:cNvPr id="3" name="Content Placeholder 2"/>
          <p:cNvSpPr>
            <a:spLocks noGrp="1"/>
          </p:cNvSpPr>
          <p:nvPr>
            <p:ph idx="1"/>
          </p:nvPr>
        </p:nvSpPr>
        <p:spPr>
          <a:xfrm>
            <a:off x="1103312" y="2052918"/>
            <a:ext cx="10346566" cy="4195481"/>
          </a:xfrm>
        </p:spPr>
        <p:txBody>
          <a:bodyPr>
            <a:normAutofit fontScale="32500" lnSpcReduction="20000"/>
          </a:bodyPr>
          <a:lstStyle/>
          <a:p>
            <a:pPr marL="0" indent="0">
              <a:buNone/>
            </a:pPr>
            <a:r>
              <a:rPr lang="ro-RO" b="1" dirty="0"/>
              <a:t> </a:t>
            </a:r>
            <a:endParaRPr lang="en-GB" dirty="0"/>
          </a:p>
          <a:p>
            <a:pPr marL="0" indent="0">
              <a:buNone/>
            </a:pPr>
            <a:r>
              <a:rPr lang="ro-RO" dirty="0"/>
              <a:t> </a:t>
            </a:r>
            <a:r>
              <a:rPr lang="ro-RO" sz="9600" b="1" dirty="0" smtClean="0"/>
              <a:t>Scopul </a:t>
            </a:r>
            <a:r>
              <a:rPr lang="ro-RO" sz="9600" dirty="0"/>
              <a:t>unităţii de curs:</a:t>
            </a:r>
            <a:endParaRPr lang="en-GB" sz="9600" dirty="0"/>
          </a:p>
          <a:p>
            <a:pPr marL="0" indent="0">
              <a:buNone/>
            </a:pPr>
            <a:endParaRPr lang="en-GB" sz="9600" dirty="0"/>
          </a:p>
          <a:p>
            <a:pPr lvl="0"/>
            <a:r>
              <a:rPr lang="ro-RO" sz="9600" dirty="0"/>
              <a:t>Cunoaşterea şi interpretarea critică a principalelor concepţii pedagogice ale secolului XX;</a:t>
            </a:r>
            <a:endParaRPr lang="en-GB" sz="9600" dirty="0"/>
          </a:p>
          <a:p>
            <a:pPr lvl="0"/>
            <a:r>
              <a:rPr lang="ro-RO" sz="9600" dirty="0"/>
              <a:t>Valorificarea  ideilor actuale din concepţia gânditorilor analizaţi, prin raportare la dificultăţile actuale ale procesului de învăţământ şi la procesul reformei</a:t>
            </a:r>
            <a:endParaRPr lang="en-GB" sz="9600" dirty="0"/>
          </a:p>
          <a:p>
            <a:endParaRPr lang="en-GB" dirty="0"/>
          </a:p>
        </p:txBody>
      </p:sp>
    </p:spTree>
    <p:extLst>
      <p:ext uri="{BB962C8B-B14F-4D97-AF65-F5344CB8AC3E}">
        <p14:creationId xmlns:p14="http://schemas.microsoft.com/office/powerpoint/2010/main" val="3323538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ro-RO" dirty="0"/>
              <a:t>problematica pedagogiei </a:t>
            </a:r>
            <a:r>
              <a:rPr lang="ro-RO" dirty="0" smtClean="0"/>
              <a:t>experimentale </a:t>
            </a:r>
            <a:r>
              <a:rPr lang="ro-RO" dirty="0"/>
              <a:t>cuprinde:</a:t>
            </a:r>
            <a:r>
              <a:rPr lang="en-GB" sz="3600" dirty="0"/>
              <a:t/>
            </a:r>
            <a:br>
              <a:rPr lang="en-GB" sz="3600" dirty="0"/>
            </a:br>
            <a:endParaRPr lang="en-GB" dirty="0"/>
          </a:p>
        </p:txBody>
      </p:sp>
      <p:sp>
        <p:nvSpPr>
          <p:cNvPr id="3" name="Content Placeholder 2"/>
          <p:cNvSpPr>
            <a:spLocks noGrp="1"/>
          </p:cNvSpPr>
          <p:nvPr>
            <p:ph idx="1"/>
          </p:nvPr>
        </p:nvSpPr>
        <p:spPr>
          <a:xfrm>
            <a:off x="1103312" y="2052918"/>
            <a:ext cx="9964904" cy="4195481"/>
          </a:xfrm>
        </p:spPr>
        <p:txBody>
          <a:bodyPr>
            <a:normAutofit/>
          </a:bodyPr>
          <a:lstStyle/>
          <a:p>
            <a:pPr lvl="1"/>
            <a:r>
              <a:rPr lang="ro-RO" dirty="0" smtClean="0"/>
              <a:t>cercetarea </a:t>
            </a:r>
            <a:r>
              <a:rPr lang="ro-RO" dirty="0"/>
              <a:t>dezvoltării corporale şi psihice a copilului;</a:t>
            </a:r>
            <a:endParaRPr lang="en-GB" sz="1400" dirty="0"/>
          </a:p>
          <a:p>
            <a:pPr lvl="1"/>
            <a:r>
              <a:rPr lang="ro-RO" dirty="0"/>
              <a:t>observarea dezvoltării specifice a aptitudinilor lui psihice;</a:t>
            </a:r>
            <a:endParaRPr lang="en-GB" sz="1400" dirty="0"/>
          </a:p>
          <a:p>
            <a:pPr lvl="1"/>
            <a:r>
              <a:rPr lang="ro-RO" dirty="0"/>
              <a:t>studierea diferenţiată a individualităţii copilului;</a:t>
            </a:r>
            <a:endParaRPr lang="en-GB" sz="1400" dirty="0"/>
          </a:p>
          <a:p>
            <a:pPr lvl="1"/>
            <a:r>
              <a:rPr lang="ro-RO" dirty="0"/>
              <a:t>constituirea unei ştiinţe despre dotare căreia îi aparţine măsurarea inteligenţei;</a:t>
            </a:r>
            <a:endParaRPr lang="en-GB" sz="1400" dirty="0"/>
          </a:p>
          <a:p>
            <a:pPr lvl="1"/>
            <a:r>
              <a:rPr lang="ro-RO" dirty="0"/>
              <a:t>observarea copilului în activitatea sa şcolară;</a:t>
            </a:r>
            <a:endParaRPr lang="en-GB" sz="1400" dirty="0"/>
          </a:p>
          <a:p>
            <a:pPr lvl="1"/>
            <a:r>
              <a:rPr lang="ro-RO" dirty="0"/>
              <a:t>analiza activităţii psihice a copilului  în procesul asimilării diferitelor materii de învăţământ</a:t>
            </a:r>
            <a:r>
              <a:rPr lang="ro-RO" dirty="0" smtClean="0"/>
              <a:t>;</a:t>
            </a:r>
            <a:endParaRPr lang="en-GB" sz="1400" dirty="0"/>
          </a:p>
        </p:txBody>
      </p:sp>
    </p:spTree>
    <p:extLst>
      <p:ext uri="{BB962C8B-B14F-4D97-AF65-F5344CB8AC3E}">
        <p14:creationId xmlns:p14="http://schemas.microsoft.com/office/powerpoint/2010/main" val="156822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Implicații pedagogice:</a:t>
            </a:r>
            <a:endParaRPr lang="en-GB" dirty="0"/>
          </a:p>
        </p:txBody>
      </p:sp>
      <p:sp>
        <p:nvSpPr>
          <p:cNvPr id="3" name="Content Placeholder 2"/>
          <p:cNvSpPr>
            <a:spLocks noGrp="1"/>
          </p:cNvSpPr>
          <p:nvPr>
            <p:ph idx="1"/>
          </p:nvPr>
        </p:nvSpPr>
        <p:spPr/>
        <p:txBody>
          <a:bodyPr>
            <a:normAutofit/>
          </a:bodyPr>
          <a:lstStyle/>
          <a:p>
            <a:pPr lvl="0"/>
            <a:r>
              <a:rPr lang="ro-RO" dirty="0"/>
              <a:t>pe temeiul acestor studii, cercetări şi observaţii, se vor stabili măsurile ce trebuie luate de profesor, precum şi metodele activităţii educaţionale şi didactice;</a:t>
            </a:r>
          </a:p>
          <a:p>
            <a:pPr lvl="0"/>
            <a:r>
              <a:rPr lang="ro-RO" dirty="0"/>
              <a:t>mijloacele de cercetare sunt: experimentul, observarea, culegerea  şi prelucrarea de date, statistica; experimentul psihologic este dublat de experimentul instructiv care verifică şi compară diferitele metode de învăţământ în vederea valorificării rezultatelor obţinute în activitatea didactică viitoare;</a:t>
            </a:r>
            <a:endParaRPr lang="en-GB" dirty="0"/>
          </a:p>
          <a:p>
            <a:pPr lvl="0"/>
            <a:r>
              <a:rPr lang="ro-RO" dirty="0"/>
              <a:t>observările şi datele educaţionale culese pe căi neexperimentale vor fi păstrate şi se vor ordona şi valorifica sistematic – ceea ce nu se realizase până atunci.</a:t>
            </a:r>
            <a:endParaRPr lang="en-GB" dirty="0"/>
          </a:p>
          <a:p>
            <a:pPr lvl="0"/>
            <a:endParaRPr lang="en-GB" sz="1600" dirty="0"/>
          </a:p>
          <a:p>
            <a:endParaRPr lang="en-GB" dirty="0"/>
          </a:p>
          <a:p>
            <a:endParaRPr lang="en-GB" dirty="0"/>
          </a:p>
        </p:txBody>
      </p:sp>
    </p:spTree>
    <p:extLst>
      <p:ext uri="{BB962C8B-B14F-4D97-AF65-F5344CB8AC3E}">
        <p14:creationId xmlns:p14="http://schemas.microsoft.com/office/powerpoint/2010/main" val="223490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W. August Lay </a:t>
            </a:r>
            <a:r>
              <a:rPr lang="ro-RO" dirty="0"/>
              <a:t>(</a:t>
            </a:r>
            <a:r>
              <a:rPr lang="ro-RO" dirty="0" smtClean="0"/>
              <a:t>1862-1926)</a:t>
            </a:r>
            <a:endParaRPr lang="en-GB" dirty="0"/>
          </a:p>
        </p:txBody>
      </p:sp>
      <p:sp>
        <p:nvSpPr>
          <p:cNvPr id="3" name="Content Placeholder 2"/>
          <p:cNvSpPr>
            <a:spLocks noGrp="1"/>
          </p:cNvSpPr>
          <p:nvPr>
            <p:ph idx="1"/>
          </p:nvPr>
        </p:nvSpPr>
        <p:spPr>
          <a:xfrm>
            <a:off x="1103312" y="1431236"/>
            <a:ext cx="10680521" cy="4817164"/>
          </a:xfrm>
        </p:spPr>
        <p:txBody>
          <a:bodyPr>
            <a:normAutofit fontScale="70000" lnSpcReduction="20000"/>
          </a:bodyPr>
          <a:lstStyle/>
          <a:p>
            <a:r>
              <a:rPr lang="ro-RO" dirty="0" smtClean="0"/>
              <a:t>Aprecia  că </a:t>
            </a:r>
            <a:r>
              <a:rPr lang="ro-RO" dirty="0"/>
              <a:t>ştiinţa educaţiei trebuie să se bazeze pe cunoaşterea copilului şi a rezultatelor acţiunii factorilor educativi, cognoscibile pe bază de observaţie şi experiment, începuse să manifesta o anumită reticenţă faţă de metode testelor, în condiţiile în care aceasta începuse să se utilizeze tot mai frecvent şi neraţional</a:t>
            </a:r>
            <a:r>
              <a:rPr lang="ro-RO" dirty="0" smtClean="0"/>
              <a:t>.</a:t>
            </a:r>
          </a:p>
          <a:p>
            <a:endParaRPr lang="ro-RO" dirty="0"/>
          </a:p>
          <a:p>
            <a:r>
              <a:rPr lang="ro-RO" dirty="0" smtClean="0"/>
              <a:t> </a:t>
            </a:r>
            <a:r>
              <a:rPr lang="ro-RO" dirty="0"/>
              <a:t>Lui i se </a:t>
            </a:r>
            <a:r>
              <a:rPr lang="ro-RO" dirty="0" smtClean="0"/>
              <a:t>atribuie) </a:t>
            </a:r>
            <a:r>
              <a:rPr lang="ro-RO" dirty="0"/>
              <a:t>crearea termenului de pedagogie experimentală, apreciindu-se că este autorul primei didactici experimentale şi fondatorul primei reviste de pedagogie experimentală</a:t>
            </a:r>
            <a:r>
              <a:rPr lang="ro-RO" dirty="0" smtClean="0"/>
              <a:t>.</a:t>
            </a:r>
          </a:p>
          <a:p>
            <a:endParaRPr lang="ro-RO" b="1" dirty="0"/>
          </a:p>
          <a:p>
            <a:endParaRPr lang="en-GB" b="1" dirty="0"/>
          </a:p>
          <a:p>
            <a:r>
              <a:rPr lang="ro-RO" dirty="0"/>
              <a:t>În lucrarea „Şcoala faptei (activă)” subliniază necesitatea </a:t>
            </a:r>
            <a:r>
              <a:rPr lang="ro-RO" b="1" dirty="0"/>
              <a:t>extinderii activităţilor practice</a:t>
            </a:r>
            <a:r>
              <a:rPr lang="ro-RO" dirty="0"/>
              <a:t> ale elevilor, folosind forme cât  mai diverse şi atractive (munca manuală, modelaj, desen, dramatizări, cânt, muzică, dans) dezvoltând o concepţie valoroasă despre rolul activizării elevilor în procesul de învăţământ, idee deosebit de actuală astăzi. În opinia sa, orice </a:t>
            </a:r>
            <a:r>
              <a:rPr lang="ro-RO" b="1" dirty="0"/>
              <a:t>lecţie trebuie să aibă trei momente</a:t>
            </a:r>
            <a:r>
              <a:rPr lang="ro-RO" dirty="0" smtClean="0"/>
              <a:t>:</a:t>
            </a:r>
          </a:p>
          <a:p>
            <a:r>
              <a:rPr lang="ro-RO" dirty="0" smtClean="0"/>
              <a:t> </a:t>
            </a:r>
            <a:r>
              <a:rPr lang="ro-RO" dirty="0"/>
              <a:t>perceperea sau observarea, ca sursă de date, informaţii, impresii</a:t>
            </a:r>
            <a:r>
              <a:rPr lang="ro-RO" dirty="0" smtClean="0"/>
              <a:t>;</a:t>
            </a:r>
          </a:p>
          <a:p>
            <a:r>
              <a:rPr lang="ro-RO" dirty="0" smtClean="0"/>
              <a:t> </a:t>
            </a:r>
            <a:r>
              <a:rPr lang="ro-RO" dirty="0"/>
              <a:t>prelucrarea lor de către conştiinţă </a:t>
            </a:r>
            <a:endParaRPr lang="ro-RO" dirty="0" smtClean="0"/>
          </a:p>
          <a:p>
            <a:r>
              <a:rPr lang="ro-RO" dirty="0" smtClean="0"/>
              <a:t>exprimarea</a:t>
            </a:r>
            <a:r>
              <a:rPr lang="ro-RO" dirty="0"/>
              <a:t>, exteriorizarea a ceea ce a fost perceput şi prelucrat. </a:t>
            </a:r>
            <a:endParaRPr lang="ro-RO" dirty="0" smtClean="0"/>
          </a:p>
          <a:p>
            <a:pPr marL="0" indent="0">
              <a:buNone/>
            </a:pPr>
            <a:endParaRPr lang="ro-RO" dirty="0"/>
          </a:p>
          <a:p>
            <a:pPr marL="0" indent="0">
              <a:buNone/>
            </a:pPr>
            <a:r>
              <a:rPr lang="ro-RO" dirty="0" smtClean="0"/>
              <a:t>Inspirându-se </a:t>
            </a:r>
            <a:r>
              <a:rPr lang="ro-RO" dirty="0"/>
              <a:t>dintr-o teorie biologizantă cu privire la relaţia dintre organism şi mediu, autorul nu a putut să nu plătească tribut unui reducţionism pedagogic, evident în modul în care accentuând, în spirit experimentalist, prima şi ultima dintre etape, neglija procesul însuşi al asimilării conţinuturilor (tocmai pentru că acesta nu se putea măsura şi observa în mod nemijlocit).   </a:t>
            </a:r>
            <a:endParaRPr lang="en-GB" b="1" dirty="0"/>
          </a:p>
          <a:p>
            <a:pPr marL="0" indent="0">
              <a:buNone/>
            </a:pPr>
            <a:r>
              <a:rPr lang="ro-RO" b="1" dirty="0"/>
              <a:t>	</a:t>
            </a:r>
            <a:endParaRPr lang="en-GB" dirty="0"/>
          </a:p>
        </p:txBody>
      </p:sp>
    </p:spTree>
    <p:extLst>
      <p:ext uri="{BB962C8B-B14F-4D97-AF65-F5344CB8AC3E}">
        <p14:creationId xmlns:p14="http://schemas.microsoft.com/office/powerpoint/2010/main" val="1980769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152938"/>
            <a:ext cx="10243199" cy="5095461"/>
          </a:xfrm>
        </p:spPr>
        <p:txBody>
          <a:bodyPr>
            <a:normAutofit fontScale="85000" lnSpcReduction="10000"/>
          </a:bodyPr>
          <a:lstStyle/>
          <a:p>
            <a:r>
              <a:rPr lang="ro-RO" dirty="0"/>
              <a:t>La baza întregii sale concepţii stă ideea comună pentru începutul de secol:  „toată ştiinţa educaţiei trebuie să se întemeieze pe </a:t>
            </a:r>
            <a:r>
              <a:rPr lang="ro-RO" b="1" dirty="0"/>
              <a:t>cunoaşterea copilului</a:t>
            </a:r>
            <a:r>
              <a:rPr lang="ro-RO" dirty="0"/>
              <a:t>, obţinută prin examinarea lui exactă” </a:t>
            </a:r>
            <a:r>
              <a:rPr lang="ro-RO" dirty="0" smtClean="0"/>
              <a:t>De </a:t>
            </a:r>
            <a:r>
              <a:rPr lang="ro-RO" dirty="0"/>
              <a:t>la această idee-forţă se constituie întreg programul pedagogiei sale experimentale, centrat pe copil </a:t>
            </a:r>
            <a:r>
              <a:rPr lang="ro-RO" b="1" dirty="0"/>
              <a:t>în vederea stabilirii factorilor (</a:t>
            </a:r>
            <a:r>
              <a:rPr lang="ro-RO" dirty="0"/>
              <a:t>individuali, naturali, sociali) </a:t>
            </a:r>
            <a:r>
              <a:rPr lang="ro-RO" b="1" dirty="0"/>
              <a:t>educaţiei </a:t>
            </a:r>
            <a:r>
              <a:rPr lang="ro-RO" dirty="0"/>
              <a:t>şi</a:t>
            </a:r>
            <a:r>
              <a:rPr lang="ro-RO" b="1" dirty="0"/>
              <a:t> rezultatelor </a:t>
            </a:r>
            <a:r>
              <a:rPr lang="ro-RO" dirty="0"/>
              <a:t>acesteia (proprietăţi şi aptitudini corporale, proprietăţi şi aptitudini de observare, proprietăţi şi aptitudini pentru activitatea spirituală şi/sau pentru creaţie).</a:t>
            </a:r>
            <a:r>
              <a:rPr lang="ro-RO" b="1" dirty="0"/>
              <a:t> </a:t>
            </a:r>
            <a:r>
              <a:rPr lang="ro-RO" dirty="0"/>
              <a:t>Acestea devin, automat, şi unghiurile de vedere din care trebuie studiat copilul. </a:t>
            </a:r>
            <a:endParaRPr lang="ro-RO" dirty="0" smtClean="0"/>
          </a:p>
          <a:p>
            <a:pPr marL="0" indent="0">
              <a:buNone/>
            </a:pPr>
            <a:endParaRPr lang="en-GB" dirty="0"/>
          </a:p>
          <a:p>
            <a:r>
              <a:rPr lang="ro-RO" dirty="0"/>
              <a:t>	Înaintând în studiul copilului din perspectiva factorilor, A. Lay ajunge să  coreleze </a:t>
            </a:r>
            <a:r>
              <a:rPr lang="ro-RO" b="1" dirty="0"/>
              <a:t>existenţa acestuia cu comunitatea</a:t>
            </a:r>
            <a:r>
              <a:rPr lang="ro-RO" dirty="0"/>
              <a:t> din care el face parte şi care se extinde succesiv, atât din punct de vedere natural cât şi social. Câştigul consideraţiilor sale pe această temă este concluzia la care ajunge, aceea a raportului semnificativ între educaţie şi mediu în formarea personalităţii „omul este într-o mare măsură un produs al comunităţii de viaţă” </a:t>
            </a:r>
            <a:endParaRPr lang="ro-RO" dirty="0" smtClean="0"/>
          </a:p>
          <a:p>
            <a:r>
              <a:rPr lang="ro-RO" dirty="0"/>
              <a:t>	Cunoaşterea copilului trebuie să fie urmată de identificarea direcţiilor în care urmează ca acesta să fie format. Acesta este prilejul cu care autorul analizat dezvoltă consideraţii valoroase cu privire la </a:t>
            </a:r>
            <a:r>
              <a:rPr lang="ro-RO" b="1" dirty="0"/>
              <a:t>idealul şi scopurile educaţiei. </a:t>
            </a:r>
            <a:r>
              <a:rPr lang="ro-RO" dirty="0"/>
              <a:t>El reuşeşte să distingă între un scop suprem, un ideal final al educaţiei şi scopuri educative concrete, care trebuie realizate pe trepte sau perioade. Iată de ce educaţia trebuie să-şi fixeze scopuri intermediare în funcţie de vârsta elevilor, ceea ce atrage logic concluzia că </a:t>
            </a:r>
            <a:r>
              <a:rPr lang="ro-RO" b="1" dirty="0"/>
              <a:t>normele educative au o valoare relativă, în raport cu vârsta elevilor</a:t>
            </a:r>
            <a:r>
              <a:rPr lang="ro-RO" dirty="0"/>
              <a:t>, implicit mijloacele educative, sistemul pedepselor şi recompenselor trebuie flexibilizat în raport cu acelaşi criteriu.</a:t>
            </a:r>
            <a:endParaRPr lang="en-GB" dirty="0"/>
          </a:p>
          <a:p>
            <a:pPr marL="0" indent="0">
              <a:buNone/>
            </a:pPr>
            <a:r>
              <a:rPr lang="ro-RO" dirty="0"/>
              <a:t>	</a:t>
            </a:r>
            <a:endParaRPr lang="en-GB" dirty="0"/>
          </a:p>
        </p:txBody>
      </p:sp>
    </p:spTree>
    <p:extLst>
      <p:ext uri="{BB962C8B-B14F-4D97-AF65-F5344CB8AC3E}">
        <p14:creationId xmlns:p14="http://schemas.microsoft.com/office/powerpoint/2010/main" val="3837214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Pedagogia socială</a:t>
            </a:r>
            <a:endParaRPr lang="en-GB" dirty="0"/>
          </a:p>
        </p:txBody>
      </p:sp>
      <p:sp>
        <p:nvSpPr>
          <p:cNvPr id="3" name="Content Placeholder 2"/>
          <p:cNvSpPr>
            <a:spLocks noGrp="1"/>
          </p:cNvSpPr>
          <p:nvPr>
            <p:ph idx="1"/>
          </p:nvPr>
        </p:nvSpPr>
        <p:spPr>
          <a:xfrm>
            <a:off x="1103312" y="2052918"/>
            <a:ext cx="10211394" cy="4195481"/>
          </a:xfrm>
        </p:spPr>
        <p:txBody>
          <a:bodyPr>
            <a:normAutofit lnSpcReduction="10000"/>
          </a:bodyPr>
          <a:lstStyle/>
          <a:p>
            <a:r>
              <a:rPr lang="ro-RO" dirty="0"/>
              <a:t>Constituirea sociologiei ca ştiinţă de sine socială, ca teorie asupra faptelor sociale, interpretarea raporturilor de interdependenţă dintre individ şi societate au afectat şi explicaţiile de tip pedagogic până la constituirea unei nou tip de teorie asupra educaţiei, care considera că factorul principal al dezvoltării fiinţei umane, precum şi scopul creşterii sale îl constituie societatea. Denumirea sa a fost, din acest motiv, </a:t>
            </a:r>
            <a:r>
              <a:rPr lang="ro-RO" b="1" dirty="0"/>
              <a:t>pedagogie socială</a:t>
            </a:r>
            <a:r>
              <a:rPr lang="ro-RO" dirty="0"/>
              <a:t>. </a:t>
            </a:r>
            <a:endParaRPr lang="ro-RO" dirty="0" smtClean="0"/>
          </a:p>
          <a:p>
            <a:r>
              <a:rPr lang="ro-RO" dirty="0" smtClean="0"/>
              <a:t> </a:t>
            </a:r>
            <a:r>
              <a:rPr lang="ro-RO" dirty="0"/>
              <a:t>Întemeierea şi dezvoltarea sa a reprezentat, concomitent, o replică şi la adresa individualismului îngust, teorie care nu susţinea decât că educaţia trebuie să pornească de la individ şi să se întoarcă la el, ca punct final. </a:t>
            </a:r>
            <a:endParaRPr lang="ro-RO" dirty="0" smtClean="0"/>
          </a:p>
          <a:p>
            <a:r>
              <a:rPr lang="ro-RO" dirty="0" smtClean="0"/>
              <a:t>Noua </a:t>
            </a:r>
            <a:r>
              <a:rPr lang="ro-RO" dirty="0"/>
              <a:t>ştiinţă pedagogică recunoştea de la bun început fundamentele ei sociologice </a:t>
            </a:r>
            <a:r>
              <a:rPr lang="ro-RO" dirty="0" smtClean="0"/>
              <a:t>„Pedagogia </a:t>
            </a:r>
            <a:r>
              <a:rPr lang="ro-RO" dirty="0"/>
              <a:t>socială înseamnă că ştiinţa despre educaţie trebuie să se întemeieze pe ştiinţa despre viaţa socială” va susţine unul din promotorii ei</a:t>
            </a:r>
            <a:r>
              <a:rPr lang="ro-RO" b="1" dirty="0"/>
              <a:t>, Paul Natorp</a:t>
            </a:r>
            <a:r>
              <a:rPr lang="ro-RO" dirty="0"/>
              <a:t> </a:t>
            </a:r>
            <a:r>
              <a:rPr lang="ro-RO" dirty="0" smtClean="0"/>
              <a:t>autor </a:t>
            </a:r>
            <a:r>
              <a:rPr lang="ro-RO" dirty="0"/>
              <a:t>care va exprima şi unul dintre principiile fundamentale ale noii teorii: </a:t>
            </a:r>
            <a:r>
              <a:rPr lang="ro-RO" b="1" dirty="0"/>
              <a:t>comunitatea educă, ea este scopul şi mijlocul </a:t>
            </a:r>
            <a:r>
              <a:rPr lang="ro-RO" b="1" dirty="0" smtClean="0"/>
              <a:t>educaţiei.</a:t>
            </a:r>
          </a:p>
          <a:p>
            <a:r>
              <a:rPr lang="ro-RO" b="1" dirty="0" smtClean="0"/>
              <a:t>Reprezentanți:</a:t>
            </a:r>
            <a:r>
              <a:rPr lang="ro-RO" dirty="0" smtClean="0"/>
              <a:t> </a:t>
            </a:r>
            <a:r>
              <a:rPr lang="ro-RO" dirty="0"/>
              <a:t>Emile Durkheim şi Georg Kerschensteiner.</a:t>
            </a:r>
            <a:endParaRPr lang="en-GB" dirty="0"/>
          </a:p>
          <a:p>
            <a:endParaRPr lang="en-GB" dirty="0"/>
          </a:p>
        </p:txBody>
      </p:sp>
    </p:spTree>
    <p:extLst>
      <p:ext uri="{BB962C8B-B14F-4D97-AF65-F5344CB8AC3E}">
        <p14:creationId xmlns:p14="http://schemas.microsoft.com/office/powerpoint/2010/main" val="304789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Emile Durkheim</a:t>
            </a:r>
            <a:r>
              <a:rPr lang="ro-RO" dirty="0"/>
              <a:t> (1858-1917) </a:t>
            </a:r>
            <a:endParaRPr lang="en-GB" dirty="0"/>
          </a:p>
        </p:txBody>
      </p:sp>
      <p:sp>
        <p:nvSpPr>
          <p:cNvPr id="3" name="Content Placeholder 2"/>
          <p:cNvSpPr>
            <a:spLocks noGrp="1"/>
          </p:cNvSpPr>
          <p:nvPr>
            <p:ph idx="1"/>
          </p:nvPr>
        </p:nvSpPr>
        <p:spPr>
          <a:xfrm>
            <a:off x="1103312" y="2052918"/>
            <a:ext cx="10227297" cy="4195481"/>
          </a:xfrm>
        </p:spPr>
        <p:txBody>
          <a:bodyPr>
            <a:normAutofit/>
          </a:bodyPr>
          <a:lstStyle/>
          <a:p>
            <a:r>
              <a:rPr lang="ro-RO" dirty="0" smtClean="0"/>
              <a:t>a </a:t>
            </a:r>
            <a:r>
              <a:rPr lang="ro-RO" dirty="0"/>
              <a:t>dezvoltat pedagogia socială ducând până la ultimele sale consecinţe propria teorie sociologică. </a:t>
            </a:r>
            <a:endParaRPr lang="ro-RO" dirty="0" smtClean="0"/>
          </a:p>
          <a:p>
            <a:r>
              <a:rPr lang="ro-RO" dirty="0" smtClean="0"/>
              <a:t>Noţiunea </a:t>
            </a:r>
            <a:r>
              <a:rPr lang="ro-RO" dirty="0"/>
              <a:t>cu cel mai puternic impact explicativ este aceea de </a:t>
            </a:r>
            <a:r>
              <a:rPr lang="ro-RO" b="1" dirty="0"/>
              <a:t>fapt social</a:t>
            </a:r>
            <a:r>
              <a:rPr lang="ro-RO" dirty="0"/>
              <a:t>. Durkheim ajunge la ea pentru că se preocupa de modul în care fenomenele sociale ar putea fi cercetate în aceeaşi modalitate cum se întâmplă cu fenomenele lumii fizice. Ca obiect de studiu al sociologiei, faptul social este considerat ca lucru, </a:t>
            </a:r>
            <a:r>
              <a:rPr lang="ro-RO" b="1" dirty="0"/>
              <a:t>exterior individului</a:t>
            </a:r>
            <a:r>
              <a:rPr lang="ro-RO" dirty="0"/>
              <a:t> şi exercitând asupra lui o </a:t>
            </a:r>
            <a:r>
              <a:rPr lang="ro-RO" b="1" dirty="0"/>
              <a:t>influenţă constrângătoare </a:t>
            </a:r>
            <a:r>
              <a:rPr lang="ro-RO" dirty="0"/>
              <a:t>(de exemplu, normele juridice şi morale,dogmele şi riturile religioase, obiceiurile, regulile de comportare, limbajul, sistemele economice, sistemul de educaţie). </a:t>
            </a:r>
            <a:endParaRPr lang="en-GB" dirty="0"/>
          </a:p>
          <a:p>
            <a:r>
              <a:rPr lang="ro-RO" dirty="0"/>
              <a:t>Din această perspectivă societatea devine o realitate de sine stătătoare, exterioară indivizilor, cu însuşiri specifice, care se suprapune acestora. Individul, ca om, este un produs al societăţii. </a:t>
            </a:r>
            <a:endParaRPr lang="en-GB" dirty="0"/>
          </a:p>
        </p:txBody>
      </p:sp>
    </p:spTree>
    <p:extLst>
      <p:ext uri="{BB962C8B-B14F-4D97-AF65-F5344CB8AC3E}">
        <p14:creationId xmlns:p14="http://schemas.microsoft.com/office/powerpoint/2010/main" val="424695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723570"/>
            <a:ext cx="10632813" cy="5524830"/>
          </a:xfrm>
        </p:spPr>
        <p:txBody>
          <a:bodyPr>
            <a:normAutofit/>
          </a:bodyPr>
          <a:lstStyle/>
          <a:p>
            <a:r>
              <a:rPr lang="ro-RO" dirty="0" smtClean="0"/>
              <a:t>a </a:t>
            </a:r>
            <a:r>
              <a:rPr lang="ro-RO" dirty="0"/>
              <a:t>abordat problemele </a:t>
            </a:r>
            <a:r>
              <a:rPr lang="ro-RO" b="1" dirty="0"/>
              <a:t>educaţiei,</a:t>
            </a:r>
            <a:r>
              <a:rPr lang="ro-RO" dirty="0"/>
              <a:t> considerând-o pe aceasta drept „</a:t>
            </a:r>
            <a:r>
              <a:rPr lang="ro-RO" b="1" dirty="0"/>
              <a:t>mijlocul prin care societatea îşi reînnoieşte neîncetat condiţiile propriei sale existenţe</a:t>
            </a:r>
            <a:r>
              <a:rPr lang="ro-RO" dirty="0"/>
              <a:t>” </a:t>
            </a:r>
            <a:r>
              <a:rPr lang="ro-RO" dirty="0" smtClean="0"/>
              <a:t>.</a:t>
            </a:r>
          </a:p>
          <a:p>
            <a:endParaRPr lang="ro-RO" dirty="0"/>
          </a:p>
          <a:p>
            <a:r>
              <a:rPr lang="ro-RO" dirty="0" smtClean="0"/>
              <a:t>Aşa </a:t>
            </a:r>
            <a:r>
              <a:rPr lang="ro-RO" dirty="0"/>
              <a:t>se explică diversitatea sistemelor educative: prin schimbările sociale care au antrenat şi modificări paideutice. Omul realizat prin educaţie este cel pe care societatea îl solicită.</a:t>
            </a:r>
            <a:endParaRPr lang="en-GB" dirty="0"/>
          </a:p>
          <a:p>
            <a:r>
              <a:rPr lang="ro-RO" dirty="0"/>
              <a:t>	Din punct de vedere strict teoretic, Durkheim propune o nuanţare conceptuală cel puţin interesantă. El vorbeşte despre trei domenii, care, împreună, ar putea să exprime mai bine efortul formativ. E vorba despre </a:t>
            </a:r>
            <a:r>
              <a:rPr lang="ro-RO" b="1" dirty="0"/>
              <a:t>pedagogie, ştiinţa educaţiei şi arta educaţiei. Pedagogia</a:t>
            </a:r>
            <a:r>
              <a:rPr lang="ro-RO" dirty="0"/>
              <a:t> nu poate studia educaţia aşa cum se desfăşoară ea la un anumit moment dat pentru că rostul său nu este unul explicativ, descriptiv ci unul normativ, orientativ, arătând cum ar trebui să se producă educaţia. De aceea, pedagogia priveşte în viitor. Ea are menirea de a-i oferi educatorului mai multe idei, în vederea coordonării activităţii, îşi propune să indice modalităţi de concepere a educaţiei, nu de a o practica. Aici intervine </a:t>
            </a:r>
            <a:r>
              <a:rPr lang="ro-RO" b="1" dirty="0"/>
              <a:t>ştiinţa educaţiei</a:t>
            </a:r>
            <a:r>
              <a:rPr lang="ro-RO" dirty="0"/>
              <a:t>, cu un triplu obiect de studiu:</a:t>
            </a:r>
            <a:endParaRPr lang="en-GB" dirty="0"/>
          </a:p>
          <a:p>
            <a:pPr lvl="0"/>
            <a:r>
              <a:rPr lang="ro-RO" dirty="0"/>
              <a:t>sistemele de educaţie existente în fiecare şară sau epocă;</a:t>
            </a:r>
            <a:endParaRPr lang="en-GB" dirty="0"/>
          </a:p>
          <a:p>
            <a:pPr lvl="0"/>
            <a:r>
              <a:rPr lang="ro-RO" dirty="0"/>
              <a:t>tipurile de educaţii şi explicarea lor;</a:t>
            </a:r>
            <a:endParaRPr lang="en-GB" dirty="0"/>
          </a:p>
          <a:p>
            <a:pPr lvl="0"/>
            <a:r>
              <a:rPr lang="ro-RO" dirty="0"/>
              <a:t>instituţiile pedagogice şi funcţionarea acestora.</a:t>
            </a:r>
            <a:endParaRPr lang="en-GB" dirty="0"/>
          </a:p>
          <a:p>
            <a:endParaRPr lang="en-GB" dirty="0"/>
          </a:p>
          <a:p>
            <a:endParaRPr lang="en-GB" dirty="0"/>
          </a:p>
        </p:txBody>
      </p:sp>
    </p:spTree>
    <p:extLst>
      <p:ext uri="{BB962C8B-B14F-4D97-AF65-F5344CB8AC3E}">
        <p14:creationId xmlns:p14="http://schemas.microsoft.com/office/powerpoint/2010/main" val="179738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492982"/>
            <a:ext cx="8946541" cy="5755418"/>
          </a:xfrm>
        </p:spPr>
        <p:txBody>
          <a:bodyPr>
            <a:normAutofit/>
          </a:bodyPr>
          <a:lstStyle/>
          <a:p>
            <a:r>
              <a:rPr lang="ro-RO" dirty="0" smtClean="0"/>
              <a:t>Studia educaţia</a:t>
            </a:r>
            <a:r>
              <a:rPr lang="ro-RO" dirty="0"/>
              <a:t>, ca orice fapt social, în calitatea ei de sistem de practici, de maniere, de cutume, care constituie fapte definibile, de aceeaşi consistenţă ca şi celelalte fapte sociale. Spre deosebire de pedagogie, va studia trecutul şi prezentul</a:t>
            </a:r>
            <a:r>
              <a:rPr lang="ro-RO" b="1" dirty="0"/>
              <a:t>. Arta educaţiei </a:t>
            </a:r>
            <a:r>
              <a:rPr lang="ro-RO" dirty="0"/>
              <a:t>constă în moduri de acţiune în procesul paideutic; ea se constituie din experienţa câştigată în practica educativă. </a:t>
            </a:r>
            <a:endParaRPr lang="en-GB" dirty="0"/>
          </a:p>
          <a:p>
            <a:r>
              <a:rPr lang="ro-RO" dirty="0"/>
              <a:t>	Rezultatul acestei analize este </a:t>
            </a:r>
            <a:r>
              <a:rPr lang="ro-RO" b="1" dirty="0"/>
              <a:t>definiţia </a:t>
            </a:r>
            <a:r>
              <a:rPr lang="ro-RO" dirty="0"/>
              <a:t>propusă</a:t>
            </a:r>
            <a:r>
              <a:rPr lang="ro-RO" b="1" dirty="0"/>
              <a:t> educaţiei </a:t>
            </a:r>
            <a:r>
              <a:rPr lang="ro-RO" dirty="0"/>
              <a:t>ca </a:t>
            </a:r>
            <a:r>
              <a:rPr lang="ro-RO" b="1" dirty="0"/>
              <a:t>act de socializare</a:t>
            </a:r>
            <a:r>
              <a:rPr lang="ro-RO" dirty="0"/>
              <a:t> </a:t>
            </a:r>
            <a:r>
              <a:rPr lang="ro-RO" b="1" dirty="0"/>
              <a:t>metodică</a:t>
            </a:r>
            <a:r>
              <a:rPr lang="ro-RO" dirty="0"/>
              <a:t> a tinerei generaţii, ca acţiune exercitată de către generaţiile adulte asupra celor ce nu sunt pregătite pentru viaţa </a:t>
            </a:r>
            <a:r>
              <a:rPr lang="ro-RO" dirty="0" smtClean="0"/>
              <a:t>socială. </a:t>
            </a:r>
            <a:r>
              <a:rPr lang="ro-RO" dirty="0"/>
              <a:t>Educaţia are ca obiect să determinela copil acele transformări fizice, intelectuale şi morale în baza cărora acesta va reuşi o bună inserţie socială. Iar modelarea este acceptată de bună voie, nu în mod silit, pentru că prin ea individul dobândeşte recunoaştere, securitate şi autonomie.</a:t>
            </a:r>
            <a:endParaRPr lang="en-GB" dirty="0"/>
          </a:p>
          <a:p>
            <a:r>
              <a:rPr lang="ro-RO" dirty="0"/>
              <a:t>O asemenea preţuire acordată factorului social în dezvoltarea personalităţii nu putea să nu atragă </a:t>
            </a:r>
            <a:r>
              <a:rPr lang="ro-RO" b="1" dirty="0"/>
              <a:t>diminuarea rolului celui ereditar</a:t>
            </a:r>
            <a:r>
              <a:rPr lang="ro-RO" dirty="0"/>
              <a:t>. Înclinaţiile cu care omul se naşte sunt, după autorul analizat, foarte maleabile, cu largi posibilităţi de dezvoltare iar evoluţia pe care o dobândesc depinde, în mod hotărâtor, de influenţele ce se exercită asupra lor</a:t>
            </a:r>
            <a:r>
              <a:rPr lang="ro-RO" dirty="0" smtClean="0"/>
              <a:t>.</a:t>
            </a:r>
          </a:p>
          <a:p>
            <a:endParaRPr lang="en-GB" dirty="0"/>
          </a:p>
        </p:txBody>
      </p:sp>
    </p:spTree>
    <p:extLst>
      <p:ext uri="{BB962C8B-B14F-4D97-AF65-F5344CB8AC3E}">
        <p14:creationId xmlns:p14="http://schemas.microsoft.com/office/powerpoint/2010/main" val="4108918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556592"/>
            <a:ext cx="9710462" cy="5691808"/>
          </a:xfrm>
        </p:spPr>
        <p:txBody>
          <a:bodyPr>
            <a:normAutofit/>
          </a:bodyPr>
          <a:lstStyle/>
          <a:p>
            <a:r>
              <a:rPr lang="ro-RO" dirty="0"/>
              <a:t>	Transformarea prin educaţie a individului înzestrat cu un anumit potenţial nu este un proces uşor, nedureros, ludic sau întâmplător. Durkheim se opune ideii că educaţia trebuie să fie în conformitate cu impulsurile copiilor. Dimpotrivă, rolul ei este să-i ajute pe aceştia să-şi stăpânească impulsurile, să le subordoneze unor exigenţe sociale superioare. Iar aceasta se realizează printr-un proces serios, nu prin joc, modalitate care este amăgitoare.</a:t>
            </a:r>
            <a:endParaRPr lang="en-GB" dirty="0"/>
          </a:p>
          <a:p>
            <a:r>
              <a:rPr lang="ro-RO" dirty="0"/>
              <a:t>Socializarea pe care o gândeşte Durkheim ca realizată prin educaţieeste, în primul rând, </a:t>
            </a:r>
            <a:r>
              <a:rPr lang="ro-RO" b="1" dirty="0"/>
              <a:t>educaţie morală</a:t>
            </a:r>
            <a:r>
              <a:rPr lang="ro-RO" dirty="0"/>
              <a:t>. </a:t>
            </a:r>
            <a:r>
              <a:rPr lang="ro-RO" b="1" dirty="0"/>
              <a:t>Moralitatea </a:t>
            </a:r>
            <a:r>
              <a:rPr lang="ro-RO" dirty="0"/>
              <a:t>are, în structura sa, trei </a:t>
            </a:r>
            <a:r>
              <a:rPr lang="ro-RO" b="1" dirty="0"/>
              <a:t>elemente constitutive:</a:t>
            </a:r>
            <a:r>
              <a:rPr lang="ro-RO" dirty="0"/>
              <a:t> </a:t>
            </a:r>
            <a:endParaRPr lang="en-GB" dirty="0"/>
          </a:p>
          <a:p>
            <a:pPr lvl="1"/>
            <a:r>
              <a:rPr lang="ro-RO" b="1" dirty="0"/>
              <a:t>spiritul de disciplină </a:t>
            </a:r>
            <a:r>
              <a:rPr lang="ro-RO" dirty="0"/>
              <a:t>a cărui educare se întemeiază pe două dispoziţii specifice copilului: tendinţa de a imita şi repeta ceea ce a văzut şi învăţat; sugestibilitatea ridicată faţă de stimulii externi. Esenţială devine formarea deprinderilor morale ;</a:t>
            </a:r>
            <a:endParaRPr lang="en-GB" dirty="0"/>
          </a:p>
          <a:p>
            <a:pPr lvl="1"/>
            <a:r>
              <a:rPr lang="ro-RO" b="1" dirty="0"/>
              <a:t>ataşamentul faţă de grupul social</a:t>
            </a:r>
            <a:r>
              <a:rPr lang="ro-RO" dirty="0"/>
              <a:t> care presupune trei căi: cunoaşterea de către copil a societăţii din care face parte, obişnuinţa cu traiul în comun şi desfăşurarea unor activităţi practice de interes obştesc;</a:t>
            </a:r>
            <a:endParaRPr lang="en-GB" dirty="0"/>
          </a:p>
          <a:p>
            <a:pPr lvl="1"/>
            <a:r>
              <a:rPr lang="ro-RO" b="1" dirty="0"/>
              <a:t>autonomia voinţei</a:t>
            </a:r>
            <a:r>
              <a:rPr lang="ro-RO" dirty="0"/>
              <a:t>, prin care se exprimă acceptarea normelor sociale, se formează în acelaşi timp cu structurarea autonomiei grupului.</a:t>
            </a:r>
            <a:endParaRPr lang="en-GB" dirty="0"/>
          </a:p>
          <a:p>
            <a:endParaRPr lang="en-GB" dirty="0"/>
          </a:p>
        </p:txBody>
      </p:sp>
    </p:spTree>
    <p:extLst>
      <p:ext uri="{BB962C8B-B14F-4D97-AF65-F5344CB8AC3E}">
        <p14:creationId xmlns:p14="http://schemas.microsoft.com/office/powerpoint/2010/main" val="193639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Georg Kerschensteiner</a:t>
            </a:r>
            <a:r>
              <a:rPr lang="ro-RO" dirty="0"/>
              <a:t> (1854-1932) </a:t>
            </a:r>
            <a:endParaRPr lang="en-GB" dirty="0"/>
          </a:p>
        </p:txBody>
      </p:sp>
      <p:sp>
        <p:nvSpPr>
          <p:cNvPr id="3" name="Content Placeholder 2"/>
          <p:cNvSpPr>
            <a:spLocks noGrp="1"/>
          </p:cNvSpPr>
          <p:nvPr>
            <p:ph idx="1"/>
          </p:nvPr>
        </p:nvSpPr>
        <p:spPr>
          <a:xfrm>
            <a:off x="1103312" y="2052918"/>
            <a:ext cx="10115978" cy="4195481"/>
          </a:xfrm>
        </p:spPr>
        <p:txBody>
          <a:bodyPr>
            <a:normAutofit fontScale="85000" lnSpcReduction="20000"/>
          </a:bodyPr>
          <a:lstStyle/>
          <a:p>
            <a:r>
              <a:rPr lang="ro-RO" dirty="0" smtClean="0"/>
              <a:t>şi-a </a:t>
            </a:r>
            <a:r>
              <a:rPr lang="ro-RO" dirty="0"/>
              <a:t>concentrat interesul asupra organizării învăţământului pentru tineretul antrenat, deja, în procesul muncii. Pentru el, poporul semăna cu un copil mare, dar insuficient educat pentru că instituţiile culturale ale statului german din vremea sa nu reuşeau o </a:t>
            </a:r>
            <a:r>
              <a:rPr lang="ro-RO" b="1" dirty="0"/>
              <a:t>educaţie cetăţenească</a:t>
            </a:r>
            <a:r>
              <a:rPr lang="ro-RO" dirty="0"/>
              <a:t> consistentă. De aceea, în lucrarea „Noţiunea de educaţie cetăţenească” el propunea continuarea ciclului primar de şcolaritate cu încă trei ani de studiu, care formau şcoala supraprimară ca şi continuarea educaţiei cetăţeneşti până la adolescenţă şi prima tinereţe, dincolo de încheierea stagiului militar.</a:t>
            </a:r>
            <a:endParaRPr lang="en-GB" dirty="0"/>
          </a:p>
          <a:p>
            <a:r>
              <a:rPr lang="ro-RO" dirty="0"/>
              <a:t>Două erau demersurile formative care urmau să asigure succesul acestor şcoli, numite </a:t>
            </a:r>
            <a:r>
              <a:rPr lang="ro-RO" b="1" dirty="0"/>
              <a:t>şcoli ale muncii</a:t>
            </a:r>
            <a:r>
              <a:rPr lang="ro-RO" dirty="0"/>
              <a:t>: </a:t>
            </a:r>
            <a:r>
              <a:rPr lang="ro-RO" b="1" dirty="0"/>
              <a:t>educaţia tehnică</a:t>
            </a:r>
            <a:r>
              <a:rPr lang="ro-RO" dirty="0"/>
              <a:t> (profesională) care avea virtuţi în direcţia cultivării conştiinciozităţii, hărniciei, perseverenţei, devotamentului, plăcerii muncii şi </a:t>
            </a:r>
            <a:r>
              <a:rPr lang="ro-RO" b="1" dirty="0"/>
              <a:t>educaţia cetăţenească </a:t>
            </a:r>
            <a:r>
              <a:rPr lang="ro-RO" dirty="0"/>
              <a:t>prin care trebuia să se asigure devotamentul faţă de statul german, pentru că rolul acestuia era de a împăca interesele diferite ale indivizilor şi categoriilor sociale care îl compun. Munca, activitatea practică nu era izvor de cunoştinţe, cât, mai ales, un mijloc de formare a deprinderilor motrice şi un izvor de virtuţi cetăţeneşti. Concepţia sa, cu vizibile accente antisocialiste, se întemeia pe „</a:t>
            </a:r>
            <a:r>
              <a:rPr lang="ro-RO" b="1" dirty="0"/>
              <a:t>teoria bazelor interne ale educaţiei</a:t>
            </a:r>
            <a:r>
              <a:rPr lang="ro-RO" dirty="0"/>
              <a:t>”. Conform acesteia, în orice om există două tendinţe contrarii: egoismul şi altruismul. Acesta din urmă se dezvoltă o dată cu gradul de cultură. Ca atare, există două tipuri de formare, ambele urmărind cultivarea altruismului: </a:t>
            </a:r>
            <a:endParaRPr lang="en-GB" dirty="0"/>
          </a:p>
          <a:p>
            <a:pPr lvl="0"/>
            <a:r>
              <a:rPr lang="ro-RO" b="1" dirty="0"/>
              <a:t>educaţia autonomă, </a:t>
            </a:r>
            <a:r>
              <a:rPr lang="ro-RO" dirty="0"/>
              <a:t>proprie celor cultivaţi care au capacitatea de a ajunge singuri să se subordoneze normelor sociale;</a:t>
            </a:r>
            <a:endParaRPr lang="en-GB" dirty="0"/>
          </a:p>
          <a:p>
            <a:pPr lvl="0"/>
            <a:r>
              <a:rPr lang="ro-RO" b="1" dirty="0"/>
              <a:t>educaţie eteronomă, </a:t>
            </a:r>
            <a:r>
              <a:rPr lang="ro-RO" dirty="0"/>
              <a:t>proprie celor insuficient cultivaţi şi care au nevoie de o formare a lor printr-o intervenţie exterioară. </a:t>
            </a:r>
            <a:endParaRPr lang="en-GB" dirty="0"/>
          </a:p>
          <a:p>
            <a:pPr marL="0" indent="0">
              <a:buNone/>
            </a:pPr>
            <a:endParaRPr lang="en-GB" dirty="0"/>
          </a:p>
          <a:p>
            <a:endParaRPr lang="en-GB" dirty="0"/>
          </a:p>
        </p:txBody>
      </p:sp>
    </p:spTree>
    <p:extLst>
      <p:ext uri="{BB962C8B-B14F-4D97-AF65-F5344CB8AC3E}">
        <p14:creationId xmlns:p14="http://schemas.microsoft.com/office/powerpoint/2010/main" val="121929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993407"/>
            <a:ext cx="9404723" cy="1400530"/>
          </a:xfrm>
        </p:spPr>
        <p:txBody>
          <a:bodyPr/>
          <a:lstStyle/>
          <a:p>
            <a:r>
              <a:rPr lang="ro-RO" sz="2800" b="1" dirty="0" smtClean="0"/>
              <a:t>Obiective operaționale</a:t>
            </a:r>
            <a:endParaRPr lang="en-GB" dirty="0"/>
          </a:p>
        </p:txBody>
      </p:sp>
      <p:sp>
        <p:nvSpPr>
          <p:cNvPr id="3" name="Content Placeholder 2"/>
          <p:cNvSpPr>
            <a:spLocks noGrp="1"/>
          </p:cNvSpPr>
          <p:nvPr>
            <p:ph idx="1"/>
          </p:nvPr>
        </p:nvSpPr>
        <p:spPr/>
        <p:txBody>
          <a:bodyPr>
            <a:normAutofit lnSpcReduction="10000"/>
          </a:bodyPr>
          <a:lstStyle/>
          <a:p>
            <a:pPr marL="0" indent="0">
              <a:buNone/>
            </a:pPr>
            <a:r>
              <a:rPr lang="ro-RO" b="1" dirty="0"/>
              <a:t> </a:t>
            </a:r>
            <a:endParaRPr lang="en-GB" dirty="0" smtClean="0"/>
          </a:p>
          <a:p>
            <a:pPr lvl="0"/>
            <a:r>
              <a:rPr lang="ro-RO" dirty="0" smtClean="0"/>
              <a:t>Identificarea celor mai semnificative mişcări de idei pedagogice din secolul XX;</a:t>
            </a:r>
            <a:endParaRPr lang="en-GB" dirty="0" smtClean="0"/>
          </a:p>
          <a:p>
            <a:pPr lvl="0"/>
            <a:r>
              <a:rPr lang="ro-RO" dirty="0" smtClean="0"/>
              <a:t>Recunoașterea personalităţilor </a:t>
            </a:r>
            <a:r>
              <a:rPr lang="ro-RO" dirty="0"/>
              <a:t>reprezentative pentru fiecare orientare pedagogică;</a:t>
            </a:r>
            <a:endParaRPr lang="en-GB" dirty="0"/>
          </a:p>
          <a:p>
            <a:pPr lvl="0"/>
            <a:r>
              <a:rPr lang="ro-RO" dirty="0" smtClean="0"/>
              <a:t>Analiza critică, </a:t>
            </a:r>
            <a:r>
              <a:rPr lang="ro-RO" dirty="0"/>
              <a:t>în esenţă, </a:t>
            </a:r>
            <a:r>
              <a:rPr lang="ro-RO" dirty="0" smtClean="0"/>
              <a:t>a conţinutul </a:t>
            </a:r>
            <a:r>
              <a:rPr lang="ro-RO" dirty="0"/>
              <a:t>de idei al fiecărei orientări pedagogice;</a:t>
            </a:r>
            <a:endParaRPr lang="en-GB" dirty="0"/>
          </a:p>
          <a:p>
            <a:pPr lvl="0"/>
            <a:r>
              <a:rPr lang="ro-RO" dirty="0" smtClean="0"/>
              <a:t>Desprinderea ideilor </a:t>
            </a:r>
            <a:r>
              <a:rPr lang="ro-RO" dirty="0"/>
              <a:t>pedagogice de actualitate din concepţia gânditorilor analizaţi;</a:t>
            </a:r>
            <a:endParaRPr lang="en-GB" dirty="0"/>
          </a:p>
          <a:p>
            <a:pPr lvl="0"/>
            <a:r>
              <a:rPr lang="ro-RO" dirty="0" smtClean="0"/>
              <a:t>Interpretarea critică a </a:t>
            </a:r>
            <a:r>
              <a:rPr lang="ro-RO" dirty="0"/>
              <a:t>conţinutul de idei al unui text pedagogic</a:t>
            </a:r>
            <a:endParaRPr lang="en-GB" dirty="0"/>
          </a:p>
          <a:p>
            <a:pPr marL="0" indent="0">
              <a:buNone/>
            </a:pPr>
            <a:r>
              <a:rPr lang="ro-RO" dirty="0"/>
              <a:t> </a:t>
            </a:r>
            <a:endParaRPr lang="en-GB" dirty="0"/>
          </a:p>
          <a:p>
            <a:endParaRPr lang="en-GB" dirty="0"/>
          </a:p>
        </p:txBody>
      </p:sp>
    </p:spTree>
    <p:extLst>
      <p:ext uri="{BB962C8B-B14F-4D97-AF65-F5344CB8AC3E}">
        <p14:creationId xmlns:p14="http://schemas.microsoft.com/office/powerpoint/2010/main" val="3268846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992582" y="177443"/>
            <a:ext cx="5985163" cy="461665"/>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ro-RO" sz="2400" b="1" dirty="0" smtClean="0">
                <a:solidFill>
                  <a:schemeClr val="bg1"/>
                </a:solidFill>
                <a:latin typeface="Times New Roman" panose="02020603050405020304" pitchFamily="18" charset="0"/>
                <a:cs typeface="Times New Roman" panose="02020603050405020304" pitchFamily="18" charset="0"/>
              </a:rPr>
              <a:t>EDUCAȚIA NOUĂ  </a:t>
            </a:r>
            <a:endParaRPr lang="en-US" sz="2400" b="1" dirty="0" smtClean="0">
              <a:solidFill>
                <a:schemeClr val="bg1"/>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4868642" y="964127"/>
            <a:ext cx="2349576" cy="1415772"/>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ctr"/>
            <a:r>
              <a:rPr lang="ro-RO" sz="1400" b="1" dirty="0" err="1" smtClean="0">
                <a:ln w="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Reprezentanţi</a:t>
            </a:r>
            <a:r>
              <a:rPr lang="ro-RO" sz="1400" b="1" dirty="0" smtClean="0">
                <a:ln w="0"/>
                <a:solidFill>
                  <a:schemeClr val="bg1"/>
                </a:solidFill>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a:t>
            </a:r>
          </a:p>
          <a:p>
            <a:pPr marL="171450" lvl="0" indent="-171450" algn="just">
              <a:buFont typeface="Wingdings" panose="05000000000000000000" pitchFamily="2" charset="2"/>
              <a:buChar char="Ø"/>
            </a:pPr>
            <a:r>
              <a:rPr lang="ro-RO" sz="1200" dirty="0" err="1"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Ovide</a:t>
            </a:r>
            <a:r>
              <a:rPr lang="ro-RO" sz="12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ro-RO" sz="12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Decroly</a:t>
            </a:r>
            <a:endParaRPr lang="ro-RO" sz="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71450" lvl="0" indent="-171450" algn="just">
              <a:buFont typeface="Wingdings" panose="05000000000000000000" pitchFamily="2" charset="2"/>
              <a:buChar char="Ø"/>
            </a:pPr>
            <a:r>
              <a:rPr lang="ro-RO" sz="12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Édouard</a:t>
            </a:r>
            <a:r>
              <a:rPr lang="ro-RO" sz="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ro-RO" sz="12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Claparède</a:t>
            </a:r>
            <a:endParaRPr lang="ro-RO" sz="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71450" lvl="0" indent="-171450" algn="just">
              <a:buFont typeface="Wingdings" panose="05000000000000000000" pitchFamily="2" charset="2"/>
              <a:buChar char="Ø"/>
            </a:pPr>
            <a:r>
              <a:rPr lang="ro-RO" sz="12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Célestin</a:t>
            </a:r>
            <a:r>
              <a:rPr lang="ro-RO" sz="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ro-RO" sz="12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Freinet</a:t>
            </a:r>
            <a:endParaRPr lang="ro-RO" sz="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ro-RO" sz="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Anton </a:t>
            </a:r>
            <a:r>
              <a:rPr lang="ro-RO" sz="1200" dirty="0" err="1">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Semionovici</a:t>
            </a:r>
            <a:r>
              <a:rPr lang="ro-RO" sz="12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ro-RO" sz="1200" dirty="0" err="1"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Makarenko</a:t>
            </a:r>
            <a:endParaRPr lang="ro-RO" sz="1200"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71450" indent="-171450" algn="just">
              <a:buFont typeface="Wingdings" panose="05000000000000000000" pitchFamily="2" charset="2"/>
              <a:buChar char="Ø"/>
            </a:pPr>
            <a:r>
              <a:rPr lang="ro-RO" sz="12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Maria </a:t>
            </a:r>
            <a:r>
              <a:rPr lang="ro-RO" sz="1200" b="1" dirty="0" err="1"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Montessori</a:t>
            </a:r>
            <a:endParaRPr lang="ro-RO" sz="12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171450" lvl="0" indent="-171450" algn="just">
              <a:buFont typeface="Wingdings" panose="05000000000000000000" pitchFamily="2" charset="2"/>
              <a:buChar char="Ø"/>
            </a:pPr>
            <a:endParaRPr lang="ro-RO" sz="1200" dirty="0">
              <a:latin typeface="Times New Roman" panose="02020603050405020304" pitchFamily="18" charset="0"/>
              <a:cs typeface="Times New Roman" panose="02020603050405020304" pitchFamily="18" charset="0"/>
            </a:endParaRPr>
          </a:p>
        </p:txBody>
      </p:sp>
      <p:cxnSp>
        <p:nvCxnSpPr>
          <p:cNvPr id="33" name="Straight Arrow Connector 32"/>
          <p:cNvCxnSpPr/>
          <p:nvPr/>
        </p:nvCxnSpPr>
        <p:spPr>
          <a:xfrm flipH="1">
            <a:off x="5397222" y="624774"/>
            <a:ext cx="544442" cy="308139"/>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p:cNvCxnSpPr/>
          <p:nvPr/>
        </p:nvCxnSpPr>
        <p:spPr>
          <a:xfrm flipH="1">
            <a:off x="2374910" y="647922"/>
            <a:ext cx="1337451" cy="369332"/>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380874" y="4033403"/>
            <a:ext cx="2423655" cy="67710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ro-RO" sz="1400" b="1" dirty="0" err="1" smtClean="0">
                <a:latin typeface="Times New Roman" panose="02020603050405020304" pitchFamily="18" charset="0"/>
                <a:cs typeface="Times New Roman" panose="02020603050405020304" pitchFamily="18" charset="0"/>
              </a:rPr>
              <a:t>Conţinuturi</a:t>
            </a:r>
            <a:endParaRPr lang="ro-RO" sz="1400" b="1" dirty="0" smtClean="0">
              <a:latin typeface="Times New Roman" panose="02020603050405020304" pitchFamily="18" charset="0"/>
              <a:cs typeface="Times New Roman" panose="02020603050405020304" pitchFamily="18" charset="0"/>
            </a:endParaRPr>
          </a:p>
          <a:p>
            <a:pPr algn="ctr"/>
            <a:r>
              <a:rPr lang="ro-RO" sz="1200" dirty="0" smtClean="0">
                <a:latin typeface="Times New Roman" panose="02020603050405020304" pitchFamily="18" charset="0"/>
                <a:cs typeface="Times New Roman" panose="02020603050405020304" pitchFamily="18" charset="0"/>
              </a:rPr>
              <a:t>- acestea se adaptează în funcţie de categoria de elevi:</a:t>
            </a:r>
          </a:p>
        </p:txBody>
      </p:sp>
      <p:sp>
        <p:nvSpPr>
          <p:cNvPr id="45" name="TextBox 44"/>
          <p:cNvSpPr txBox="1"/>
          <p:nvPr/>
        </p:nvSpPr>
        <p:spPr>
          <a:xfrm>
            <a:off x="7650101" y="1672012"/>
            <a:ext cx="2113235" cy="2308324"/>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200" b="1" dirty="0" smtClean="0">
                <a:latin typeface="Times New Roman" panose="02020603050405020304" pitchFamily="18" charset="0"/>
                <a:cs typeface="Times New Roman" panose="02020603050405020304" pitchFamily="18" charset="0"/>
              </a:rPr>
              <a:t>Evaluarea procesului instructiv-educativ</a:t>
            </a:r>
          </a:p>
          <a:p>
            <a:pPr marL="171450" indent="-171450">
              <a:buFont typeface="Wingdings" panose="05000000000000000000" pitchFamily="2" charset="2"/>
              <a:buChar char="Ø"/>
            </a:pPr>
            <a:r>
              <a:rPr lang="ro-RO" sz="1200" dirty="0" smtClean="0">
                <a:latin typeface="Times New Roman" panose="02020603050405020304" pitchFamily="18" charset="0"/>
                <a:cs typeface="Times New Roman" panose="02020603050405020304" pitchFamily="18" charset="0"/>
              </a:rPr>
              <a:t>Conform M. Montessori, evaluarea rezultatelor activităţii copiilor se face doar prin raportare la activităţile sale precedente, astfel progresul realizat în formarea sa nu se va constata prin compararea performantelor sale cu cele ale colegilor săi.</a:t>
            </a:r>
            <a:endParaRPr lang="ro-RO" sz="1200" dirty="0">
              <a:latin typeface="Times New Roman" panose="02020603050405020304" pitchFamily="18" charset="0"/>
              <a:cs typeface="Times New Roman" panose="02020603050405020304" pitchFamily="18" charset="0"/>
            </a:endParaRPr>
          </a:p>
        </p:txBody>
      </p:sp>
      <p:sp>
        <p:nvSpPr>
          <p:cNvPr id="47" name="TextBox 46"/>
          <p:cNvSpPr txBox="1"/>
          <p:nvPr/>
        </p:nvSpPr>
        <p:spPr>
          <a:xfrm>
            <a:off x="9833645" y="1469190"/>
            <a:ext cx="2256887" cy="2523768"/>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400" b="1" dirty="0" smtClean="0">
                <a:latin typeface="Times New Roman" panose="02020603050405020304" pitchFamily="18" charset="0"/>
                <a:cs typeface="Times New Roman" panose="02020603050405020304" pitchFamily="18" charset="0"/>
              </a:rPr>
              <a:t>Strategia  didactică</a:t>
            </a:r>
            <a:endParaRPr lang="en-US" sz="1400" b="1" dirty="0" smtClean="0">
              <a:latin typeface="Times New Roman" panose="02020603050405020304" pitchFamily="18" charset="0"/>
              <a:cs typeface="Times New Roman" panose="02020603050405020304" pitchFamily="18" charset="0"/>
            </a:endParaRPr>
          </a:p>
          <a:p>
            <a:r>
              <a:rPr lang="ro-RO" sz="1200" b="1" dirty="0" smtClean="0">
                <a:latin typeface="Times New Roman" panose="02020603050405020304" pitchFamily="18" charset="0"/>
                <a:cs typeface="Times New Roman" panose="02020603050405020304" pitchFamily="18" charset="0"/>
              </a:rPr>
              <a:t>Metode </a:t>
            </a:r>
            <a:r>
              <a:rPr lang="ro-RO" sz="1200" b="1" dirty="0" err="1" smtClean="0">
                <a:latin typeface="Times New Roman" panose="02020603050405020304" pitchFamily="18" charset="0"/>
                <a:cs typeface="Times New Roman" panose="02020603050405020304" pitchFamily="18" charset="0"/>
              </a:rPr>
              <a:t>şi</a:t>
            </a:r>
            <a:r>
              <a:rPr lang="ro-RO" sz="1200" b="1" dirty="0" smtClean="0">
                <a:latin typeface="Times New Roman" panose="02020603050405020304" pitchFamily="18" charset="0"/>
                <a:cs typeface="Times New Roman" panose="02020603050405020304" pitchFamily="18" charset="0"/>
              </a:rPr>
              <a:t> </a:t>
            </a:r>
            <a:r>
              <a:rPr lang="ro-RO" sz="1200" b="1" dirty="0" err="1" smtClean="0">
                <a:latin typeface="Times New Roman" panose="02020603050405020304" pitchFamily="18" charset="0"/>
                <a:cs typeface="Times New Roman" panose="02020603050405020304" pitchFamily="18" charset="0"/>
              </a:rPr>
              <a:t>procedee</a:t>
            </a:r>
            <a:r>
              <a:rPr lang="ro-RO" sz="1200" dirty="0" err="1" smtClean="0">
                <a:latin typeface="Times New Roman" panose="02020603050405020304" pitchFamily="18" charset="0"/>
                <a:cs typeface="Times New Roman" panose="02020603050405020304" pitchFamily="18" charset="0"/>
              </a:rPr>
              <a:t>:sunt</a:t>
            </a:r>
            <a:r>
              <a:rPr lang="ro-RO" sz="1200" dirty="0" smtClean="0">
                <a:latin typeface="Times New Roman" panose="02020603050405020304" pitchFamily="18" charset="0"/>
                <a:cs typeface="Times New Roman" panose="02020603050405020304" pitchFamily="18" charset="0"/>
              </a:rPr>
              <a:t> folosite metodele interactive</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precum-descoperire, explorare, experiment</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brainstorming, cubul, diagram</a:t>
            </a:r>
            <a:r>
              <a:rPr lang="en-US" sz="1200" dirty="0" smtClean="0">
                <a:latin typeface="Times New Roman" panose="02020603050405020304" pitchFamily="18" charset="0"/>
                <a:cs typeface="Times New Roman" panose="02020603050405020304" pitchFamily="18" charset="0"/>
              </a:rPr>
              <a:t>a</a:t>
            </a:r>
            <a:r>
              <a:rPr lang="ro-RO" sz="1200" dirty="0" smtClean="0">
                <a:latin typeface="Times New Roman" panose="02020603050405020304" pitchFamily="18" charset="0"/>
                <a:cs typeface="Times New Roman" panose="02020603050405020304" pitchFamily="18" charset="0"/>
              </a:rPr>
              <a:t> Wenn, ciorchinele, cvintetul</a:t>
            </a:r>
          </a:p>
          <a:p>
            <a:r>
              <a:rPr lang="ro-RO" sz="1200" b="1" dirty="0" smtClean="0">
                <a:latin typeface="Times New Roman" panose="02020603050405020304" pitchFamily="18" charset="0"/>
                <a:cs typeface="Times New Roman" panose="02020603050405020304" pitchFamily="18" charset="0"/>
              </a:rPr>
              <a:t>Mijloacele de </a:t>
            </a:r>
            <a:r>
              <a:rPr lang="ro-RO" sz="1200" b="1" dirty="0" err="1" smtClean="0">
                <a:latin typeface="Times New Roman" panose="02020603050405020304" pitchFamily="18" charset="0"/>
                <a:cs typeface="Times New Roman" panose="02020603050405020304" pitchFamily="18" charset="0"/>
              </a:rPr>
              <a:t>învaţământ</a:t>
            </a:r>
            <a:r>
              <a:rPr lang="ro-RO" sz="1200" dirty="0" err="1" smtClean="0">
                <a:latin typeface="Times New Roman" panose="02020603050405020304" pitchFamily="18" charset="0"/>
                <a:cs typeface="Times New Roman" panose="02020603050405020304" pitchFamily="18" charset="0"/>
              </a:rPr>
              <a:t>:este</a:t>
            </a:r>
            <a:r>
              <a:rPr lang="ro-RO" sz="1200" dirty="0" smtClean="0">
                <a:latin typeface="Times New Roman" panose="02020603050405020304" pitchFamily="18" charset="0"/>
                <a:cs typeface="Times New Roman" panose="02020603050405020304" pitchFamily="18" charset="0"/>
              </a:rPr>
              <a:t> foare important ambientul clasei, dar şi natura, realitatea socială</a:t>
            </a:r>
            <a:endParaRPr lang="en-US" sz="1200" dirty="0" smtClean="0">
              <a:latin typeface="Times New Roman" panose="02020603050405020304" pitchFamily="18" charset="0"/>
              <a:cs typeface="Times New Roman" panose="02020603050405020304" pitchFamily="18" charset="0"/>
            </a:endParaRPr>
          </a:p>
          <a:p>
            <a:r>
              <a:rPr lang="ro-RO" sz="1200" b="1" dirty="0" smtClean="0">
                <a:latin typeface="Times New Roman" panose="02020603050405020304" pitchFamily="18" charset="0"/>
                <a:cs typeface="Times New Roman" panose="02020603050405020304" pitchFamily="18" charset="0"/>
              </a:rPr>
              <a:t>Forma de </a:t>
            </a:r>
            <a:r>
              <a:rPr lang="ro-RO" sz="1200" b="1" dirty="0" err="1" smtClean="0">
                <a:latin typeface="Times New Roman" panose="02020603050405020304" pitchFamily="18" charset="0"/>
                <a:cs typeface="Times New Roman" panose="02020603050405020304" pitchFamily="18" charset="0"/>
              </a:rPr>
              <a:t>organizare:</a:t>
            </a:r>
            <a:r>
              <a:rPr lang="ro-RO" sz="1200" dirty="0" err="1" smtClean="0">
                <a:latin typeface="Times New Roman" panose="02020603050405020304" pitchFamily="18" charset="0"/>
                <a:cs typeface="Times New Roman" panose="02020603050405020304" pitchFamily="18" charset="0"/>
              </a:rPr>
              <a:t>se</a:t>
            </a:r>
            <a:r>
              <a:rPr lang="ro-RO" sz="1200" dirty="0" smtClean="0">
                <a:latin typeface="Times New Roman" panose="02020603050405020304" pitchFamily="18" charset="0"/>
                <a:cs typeface="Times New Roman" panose="02020603050405020304" pitchFamily="18" charset="0"/>
              </a:rPr>
              <a:t> insistă ca instruirea să fie diferenţiată, centrată pe </a:t>
            </a:r>
            <a:r>
              <a:rPr lang="en-US" sz="1200" dirty="0" smtClean="0">
                <a:latin typeface="Times New Roman" panose="02020603050405020304" pitchFamily="18" charset="0"/>
                <a:cs typeface="Times New Roman" panose="02020603050405020304" pitchFamily="18" charset="0"/>
              </a:rPr>
              <a:t>e</a:t>
            </a:r>
            <a:r>
              <a:rPr lang="ro-RO" sz="1200" dirty="0" smtClean="0">
                <a:latin typeface="Times New Roman" panose="02020603050405020304" pitchFamily="18" charset="0"/>
                <a:cs typeface="Times New Roman" panose="02020603050405020304" pitchFamily="18" charset="0"/>
              </a:rPr>
              <a:t>lev</a:t>
            </a:r>
            <a:endParaRPr lang="ro-RO" sz="12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2591991" y="1795111"/>
            <a:ext cx="1743499" cy="646331"/>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200" b="1" dirty="0" smtClean="0">
                <a:latin typeface="Times New Roman" panose="02020603050405020304" pitchFamily="18" charset="0"/>
                <a:cs typeface="Times New Roman" panose="02020603050405020304" pitchFamily="18" charset="0"/>
              </a:rPr>
              <a:t>Concepţia pedagogică</a:t>
            </a:r>
            <a:r>
              <a:rPr lang="ro-RO" sz="1200" dirty="0" smtClean="0">
                <a:latin typeface="Times New Roman" panose="02020603050405020304" pitchFamily="18" charset="0"/>
                <a:cs typeface="Times New Roman" panose="02020603050405020304" pitchFamily="18" charset="0"/>
              </a:rPr>
              <a:t>-copilul se află în centrul activităţilor educative</a:t>
            </a:r>
            <a:endParaRPr lang="ro-RO" sz="1200" dirty="0">
              <a:latin typeface="Times New Roman" panose="02020603050405020304" pitchFamily="18" charset="0"/>
              <a:cs typeface="Times New Roman" panose="02020603050405020304" pitchFamily="18" charset="0"/>
            </a:endParaRPr>
          </a:p>
        </p:txBody>
      </p:sp>
      <p:cxnSp>
        <p:nvCxnSpPr>
          <p:cNvPr id="54" name="Straight Arrow Connector 53"/>
          <p:cNvCxnSpPr>
            <a:stCxn id="13" idx="2"/>
          </p:cNvCxnSpPr>
          <p:nvPr/>
        </p:nvCxnSpPr>
        <p:spPr>
          <a:xfrm>
            <a:off x="5985164" y="639108"/>
            <a:ext cx="581891" cy="303900"/>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p:cNvCxnSpPr>
            <a:endCxn id="48" idx="3"/>
          </p:cNvCxnSpPr>
          <p:nvPr/>
        </p:nvCxnSpPr>
        <p:spPr>
          <a:xfrm flipH="1">
            <a:off x="4335490" y="1697884"/>
            <a:ext cx="523100" cy="420393"/>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Elbow Connector 60"/>
          <p:cNvCxnSpPr/>
          <p:nvPr/>
        </p:nvCxnSpPr>
        <p:spPr>
          <a:xfrm rot="5400000">
            <a:off x="3212911" y="913404"/>
            <a:ext cx="1142148" cy="65610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591991" y="2731074"/>
            <a:ext cx="1743499" cy="646331"/>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200" dirty="0" smtClean="0">
                <a:latin typeface="Times New Roman" panose="02020603050405020304" pitchFamily="18" charset="0"/>
                <a:cs typeface="Times New Roman" panose="02020603050405020304" pitchFamily="18" charset="0"/>
              </a:rPr>
              <a:t>Conceptul porneşte de la critica sistemului tradiţional</a:t>
            </a:r>
            <a:endParaRPr lang="ro-RO" sz="1200" dirty="0">
              <a:latin typeface="Times New Roman" panose="02020603050405020304" pitchFamily="18" charset="0"/>
              <a:cs typeface="Times New Roman" panose="02020603050405020304" pitchFamily="18" charset="0"/>
            </a:endParaRPr>
          </a:p>
        </p:txBody>
      </p:sp>
      <p:cxnSp>
        <p:nvCxnSpPr>
          <p:cNvPr id="94" name="Straight Arrow Connector 93"/>
          <p:cNvCxnSpPr>
            <a:endCxn id="84" idx="0"/>
          </p:cNvCxnSpPr>
          <p:nvPr/>
        </p:nvCxnSpPr>
        <p:spPr>
          <a:xfrm flipH="1">
            <a:off x="3463741" y="2455297"/>
            <a:ext cx="4572" cy="27577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8" name="TextBox 97"/>
          <p:cNvSpPr txBox="1"/>
          <p:nvPr/>
        </p:nvSpPr>
        <p:spPr>
          <a:xfrm>
            <a:off x="2587229" y="3636702"/>
            <a:ext cx="1748261" cy="175432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200" dirty="0" smtClean="0">
                <a:latin typeface="Times New Roman" panose="02020603050405020304" pitchFamily="18" charset="0"/>
                <a:cs typeface="Times New Roman" panose="02020603050405020304" pitchFamily="18" charset="0"/>
              </a:rPr>
              <a:t>Repudiază generalizarile şi abstractizarile premature, proprii</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învaţamântului traditional, regulile, definiţiile sterile, sistematizarile stiintifice de-a gata oferite in procesul instruirii</a:t>
            </a:r>
            <a:endParaRPr lang="ro-RO" sz="1200" dirty="0">
              <a:latin typeface="Times New Roman" panose="02020603050405020304" pitchFamily="18" charset="0"/>
              <a:cs typeface="Times New Roman" panose="02020603050405020304" pitchFamily="18" charset="0"/>
            </a:endParaRPr>
          </a:p>
        </p:txBody>
      </p:sp>
      <p:cxnSp>
        <p:nvCxnSpPr>
          <p:cNvPr id="99" name="Straight Arrow Connector 98"/>
          <p:cNvCxnSpPr/>
          <p:nvPr/>
        </p:nvCxnSpPr>
        <p:spPr>
          <a:xfrm flipH="1">
            <a:off x="3456787" y="3369369"/>
            <a:ext cx="4572" cy="27577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TextBox 99"/>
          <p:cNvSpPr txBox="1"/>
          <p:nvPr/>
        </p:nvSpPr>
        <p:spPr>
          <a:xfrm>
            <a:off x="121254" y="345944"/>
            <a:ext cx="2243604" cy="1200329"/>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200" b="1" dirty="0" err="1" smtClean="0">
                <a:latin typeface="Times New Roman" panose="02020603050405020304" pitchFamily="18" charset="0"/>
                <a:cs typeface="Times New Roman" panose="02020603050405020304" pitchFamily="18" charset="0"/>
              </a:rPr>
              <a:t>Finalităţile</a:t>
            </a:r>
            <a:r>
              <a:rPr lang="ro-RO" sz="1200" b="1" dirty="0" smtClean="0">
                <a:latin typeface="Times New Roman" panose="02020603050405020304" pitchFamily="18" charset="0"/>
                <a:cs typeface="Times New Roman" panose="02020603050405020304" pitchFamily="18" charset="0"/>
              </a:rPr>
              <a:t> </a:t>
            </a:r>
            <a:r>
              <a:rPr lang="ro-RO" sz="1200" b="1" dirty="0" err="1" smtClean="0">
                <a:latin typeface="Times New Roman" panose="02020603050405020304" pitchFamily="18" charset="0"/>
                <a:cs typeface="Times New Roman" panose="02020603050405020304" pitchFamily="18" charset="0"/>
              </a:rPr>
              <a:t>ducaţiei</a:t>
            </a:r>
            <a:r>
              <a:rPr lang="ro-RO" sz="1200" dirty="0" smtClean="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Ø"/>
            </a:pPr>
            <a:r>
              <a:rPr lang="ro-RO" sz="1200" dirty="0" smtClean="0">
                <a:latin typeface="Times New Roman" panose="02020603050405020304" pitchFamily="18" charset="0"/>
                <a:cs typeface="Times New Roman" panose="02020603050405020304" pitchFamily="18" charset="0"/>
              </a:rPr>
              <a:t>transmiterea culturii pornind de la forţele reale ale copilului</a:t>
            </a:r>
          </a:p>
          <a:p>
            <a:pPr marL="171450" indent="-171450">
              <a:buFont typeface="Wingdings" panose="05000000000000000000" pitchFamily="2" charset="2"/>
              <a:buChar char="Ø"/>
            </a:pPr>
            <a:r>
              <a:rPr lang="ro-RO" sz="1200" dirty="0" smtClean="0">
                <a:latin typeface="Times New Roman" panose="02020603050405020304" pitchFamily="18" charset="0"/>
                <a:cs typeface="Times New Roman" panose="02020603050405020304" pitchFamily="18" charset="0"/>
              </a:rPr>
              <a:t>facilita</a:t>
            </a:r>
            <a:r>
              <a:rPr lang="en-US" sz="1200" dirty="0" smtClean="0">
                <a:latin typeface="Times New Roman" panose="02020603050405020304" pitchFamily="18" charset="0"/>
                <a:cs typeface="Times New Roman" panose="02020603050405020304" pitchFamily="18" charset="0"/>
              </a:rPr>
              <a:t>rea</a:t>
            </a:r>
            <a:r>
              <a:rPr lang="ro-RO" sz="1200" dirty="0" smtClean="0">
                <a:latin typeface="Times New Roman" panose="02020603050405020304" pitchFamily="18" charset="0"/>
                <a:cs typeface="Times New Roman" panose="02020603050405020304" pitchFamily="18" charset="0"/>
              </a:rPr>
              <a:t> dezvoltării imanente a copilului</a:t>
            </a:r>
          </a:p>
          <a:p>
            <a:pPr marL="171450" indent="-171450">
              <a:buFont typeface="Wingdings" panose="05000000000000000000" pitchFamily="2" charset="2"/>
              <a:buChar char="Ø"/>
            </a:pPr>
            <a:r>
              <a:rPr lang="ro-RO" sz="1200" dirty="0" smtClean="0">
                <a:latin typeface="Times New Roman" panose="02020603050405020304" pitchFamily="18" charset="0"/>
                <a:cs typeface="Times New Roman" panose="02020603050405020304" pitchFamily="18" charset="0"/>
              </a:rPr>
              <a:t>valori subiective personale</a:t>
            </a:r>
            <a:endParaRPr lang="ro-RO" sz="1200" dirty="0">
              <a:latin typeface="Times New Roman" panose="02020603050405020304" pitchFamily="18" charset="0"/>
              <a:cs typeface="Times New Roman" panose="02020603050405020304" pitchFamily="18" charset="0"/>
            </a:endParaRPr>
          </a:p>
        </p:txBody>
      </p:sp>
      <p:cxnSp>
        <p:nvCxnSpPr>
          <p:cNvPr id="86" name="Straight Arrow Connector 85"/>
          <p:cNvCxnSpPr/>
          <p:nvPr/>
        </p:nvCxnSpPr>
        <p:spPr>
          <a:xfrm>
            <a:off x="2364858" y="1072586"/>
            <a:ext cx="1044587" cy="72252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6" name="TextBox 105"/>
          <p:cNvSpPr txBox="1"/>
          <p:nvPr/>
        </p:nvSpPr>
        <p:spPr>
          <a:xfrm>
            <a:off x="98497" y="1795111"/>
            <a:ext cx="2249895" cy="3816429"/>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400" b="1" dirty="0" smtClean="0">
                <a:latin typeface="Times New Roman" panose="02020603050405020304" pitchFamily="18" charset="0"/>
                <a:cs typeface="Times New Roman" panose="02020603050405020304" pitchFamily="18" charset="0"/>
              </a:rPr>
              <a:t>Principiile fundamentale</a:t>
            </a:r>
            <a:r>
              <a:rPr lang="ro-RO" sz="1200" b="1" dirty="0" smtClean="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
            </a:pPr>
            <a:r>
              <a:rPr lang="ro-RO" sz="1200" dirty="0" smtClean="0">
                <a:latin typeface="Times New Roman" panose="02020603050405020304" pitchFamily="18" charset="0"/>
                <a:cs typeface="Times New Roman" panose="02020603050405020304" pitchFamily="18" charset="0"/>
              </a:rPr>
              <a:t>educaţia trebuie să dezvolte spiritul ştiinţific al copilului pentru a putea inţelege adecvat complexitatea vieţii</a:t>
            </a:r>
          </a:p>
          <a:p>
            <a:pPr marL="171450" indent="-171450">
              <a:buFont typeface="Wingdings" panose="05000000000000000000" pitchFamily="2" charset="2"/>
              <a:buChar char="§"/>
            </a:pPr>
            <a:r>
              <a:rPr lang="ro-RO" sz="1200" dirty="0" smtClean="0">
                <a:latin typeface="Times New Roman" panose="02020603050405020304" pitchFamily="18" charset="0"/>
                <a:cs typeface="Times New Roman" panose="02020603050405020304" pitchFamily="18" charset="0"/>
              </a:rPr>
              <a:t>educaţia trebuie să raspundă nevoilor intelectuale şi afective ale copilului</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ţinând seamă de particularităţile de vârstă şi individuale</a:t>
            </a:r>
          </a:p>
          <a:p>
            <a:pPr marL="171450" indent="-171450">
              <a:buFont typeface="Wingdings" panose="05000000000000000000" pitchFamily="2" charset="2"/>
              <a:buChar char="§"/>
            </a:pPr>
            <a:r>
              <a:rPr lang="ro-RO" sz="1200" dirty="0" smtClean="0">
                <a:latin typeface="Times New Roman" panose="02020603050405020304" pitchFamily="18" charset="0"/>
                <a:cs typeface="Times New Roman" panose="02020603050405020304" pitchFamily="18" charset="0"/>
              </a:rPr>
              <a:t>educaţia trebuie să-l facă pe copil să se adapteze cât mai bine la realitatea sociala</a:t>
            </a:r>
          </a:p>
          <a:p>
            <a:pPr marL="171450" indent="-171450">
              <a:buFont typeface="Wingdings" panose="05000000000000000000" pitchFamily="2" charset="2"/>
              <a:buChar char="§"/>
            </a:pPr>
            <a:r>
              <a:rPr lang="ro-RO" sz="1200" dirty="0" smtClean="0">
                <a:latin typeface="Times New Roman" panose="02020603050405020304" pitchFamily="18" charset="0"/>
                <a:cs typeface="Times New Roman" panose="02020603050405020304" pitchFamily="18" charset="0"/>
              </a:rPr>
              <a:t>educaţia trebuie să faciliteze colaborarea între profesori şi elevi</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determinându-i pe fiecare în parte să înţeleagă valoarea diversităţii şi a independenţei</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comportamentale</a:t>
            </a:r>
            <a:endParaRPr lang="ro-RO" sz="1200" dirty="0">
              <a:latin typeface="Times New Roman" panose="02020603050405020304" pitchFamily="18" charset="0"/>
              <a:cs typeface="Times New Roman" panose="02020603050405020304" pitchFamily="18" charset="0"/>
            </a:endParaRPr>
          </a:p>
        </p:txBody>
      </p:sp>
      <p:cxnSp>
        <p:nvCxnSpPr>
          <p:cNvPr id="92" name="Straight Arrow Connector 91"/>
          <p:cNvCxnSpPr/>
          <p:nvPr/>
        </p:nvCxnSpPr>
        <p:spPr>
          <a:xfrm>
            <a:off x="1223444" y="1541285"/>
            <a:ext cx="3316" cy="26145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3" name="Elbow Connector 102"/>
          <p:cNvCxnSpPr/>
          <p:nvPr/>
        </p:nvCxnSpPr>
        <p:spPr>
          <a:xfrm flipV="1">
            <a:off x="2300286" y="2108847"/>
            <a:ext cx="345559" cy="207334"/>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3" name="Elbow Connector 132"/>
          <p:cNvCxnSpPr/>
          <p:nvPr/>
        </p:nvCxnSpPr>
        <p:spPr>
          <a:xfrm rot="16200000" flipH="1">
            <a:off x="7894916" y="853056"/>
            <a:ext cx="1030586" cy="6590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8646460" y="629663"/>
            <a:ext cx="1338411" cy="8194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TextBox 173"/>
          <p:cNvSpPr txBox="1"/>
          <p:nvPr/>
        </p:nvSpPr>
        <p:spPr>
          <a:xfrm flipH="1">
            <a:off x="9605469" y="208388"/>
            <a:ext cx="2485063" cy="830997"/>
          </a:xfrm>
          <a:prstGeom prst="rect">
            <a:avLst/>
          </a:prstGeom>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200" b="1" dirty="0" smtClean="0">
                <a:latin typeface="Times New Roman" panose="02020603050405020304" pitchFamily="18" charset="0"/>
                <a:cs typeface="Times New Roman" panose="02020603050405020304" pitchFamily="18" charset="0"/>
              </a:rPr>
              <a:t>Relaţii pedagogice</a:t>
            </a:r>
            <a:r>
              <a:rPr lang="ro-RO" sz="1200" dirty="0" smtClean="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
            </a:pPr>
            <a:r>
              <a:rPr lang="ro-RO" sz="1200" dirty="0" smtClean="0">
                <a:latin typeface="Times New Roman" panose="02020603050405020304" pitchFamily="18" charset="0"/>
                <a:cs typeface="Times New Roman" panose="02020603050405020304" pitchFamily="18" charset="0"/>
              </a:rPr>
              <a:t>pedagogie bazată pe subiet</a:t>
            </a:r>
          </a:p>
          <a:p>
            <a:pPr marL="171450" indent="-171450">
              <a:buFont typeface="Wingdings" panose="05000000000000000000" pitchFamily="2" charset="2"/>
              <a:buChar char="§"/>
            </a:pPr>
            <a:r>
              <a:rPr lang="ro-RO" sz="1200" dirty="0" smtClean="0">
                <a:latin typeface="Times New Roman" panose="02020603050405020304" pitchFamily="18" charset="0"/>
                <a:cs typeface="Times New Roman" panose="02020603050405020304" pitchFamily="18" charset="0"/>
              </a:rPr>
              <a:t>pedagogie bazată pe spontaneitatea naturală a copilului</a:t>
            </a:r>
            <a:endParaRPr lang="ro-RO" sz="1200" dirty="0">
              <a:latin typeface="Times New Roman" panose="02020603050405020304" pitchFamily="18" charset="0"/>
              <a:cs typeface="Times New Roman" panose="02020603050405020304" pitchFamily="18" charset="0"/>
            </a:endParaRPr>
          </a:p>
        </p:txBody>
      </p:sp>
      <p:cxnSp>
        <p:nvCxnSpPr>
          <p:cNvPr id="185" name="Straight Arrow Connector 184"/>
          <p:cNvCxnSpPr/>
          <p:nvPr/>
        </p:nvCxnSpPr>
        <p:spPr>
          <a:xfrm flipV="1">
            <a:off x="8977745" y="611704"/>
            <a:ext cx="581235"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Oval 188"/>
          <p:cNvSpPr/>
          <p:nvPr/>
        </p:nvSpPr>
        <p:spPr>
          <a:xfrm>
            <a:off x="10214761" y="4325683"/>
            <a:ext cx="1875772" cy="98989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b="1" dirty="0" err="1" smtClean="0">
                <a:solidFill>
                  <a:schemeClr val="bg1"/>
                </a:solidFill>
                <a:latin typeface="Times New Roman" panose="02020603050405020304" pitchFamily="18" charset="0"/>
                <a:cs typeface="Times New Roman" panose="02020603050405020304" pitchFamily="18" charset="0"/>
              </a:rPr>
              <a:t>conţinuturi</a:t>
            </a:r>
            <a:r>
              <a:rPr lang="ro-RO" sz="1100" b="1" dirty="0" smtClean="0">
                <a:solidFill>
                  <a:schemeClr val="bg1"/>
                </a:solidFill>
                <a:latin typeface="Times New Roman" panose="02020603050405020304" pitchFamily="18" charset="0"/>
                <a:cs typeface="Times New Roman" panose="02020603050405020304" pitchFamily="18" charset="0"/>
              </a:rPr>
              <a:t> cognitive (conceptuale) </a:t>
            </a:r>
            <a:r>
              <a:rPr lang="ro-RO" sz="1100" b="1" dirty="0" err="1" smtClean="0">
                <a:solidFill>
                  <a:schemeClr val="bg1"/>
                </a:solidFill>
                <a:latin typeface="Times New Roman" panose="02020603050405020304" pitchFamily="18" charset="0"/>
                <a:cs typeface="Times New Roman" panose="02020603050405020304" pitchFamily="18" charset="0"/>
              </a:rPr>
              <a:t>şi</a:t>
            </a:r>
            <a:r>
              <a:rPr lang="ro-RO" sz="1100" b="1" dirty="0" smtClean="0">
                <a:solidFill>
                  <a:schemeClr val="bg1"/>
                </a:solidFill>
                <a:latin typeface="Times New Roman" panose="02020603050405020304" pitchFamily="18" charset="0"/>
                <a:cs typeface="Times New Roman" panose="02020603050405020304" pitchFamily="18" charset="0"/>
              </a:rPr>
              <a:t> </a:t>
            </a:r>
            <a:r>
              <a:rPr lang="ro-RO" sz="1100" b="1" dirty="0" err="1" smtClean="0">
                <a:solidFill>
                  <a:schemeClr val="bg1"/>
                </a:solidFill>
                <a:latin typeface="Times New Roman" panose="02020603050405020304" pitchFamily="18" charset="0"/>
                <a:cs typeface="Times New Roman" panose="02020603050405020304" pitchFamily="18" charset="0"/>
              </a:rPr>
              <a:t>cunoastere</a:t>
            </a:r>
            <a:r>
              <a:rPr lang="ro-RO" sz="1100" b="1" dirty="0" smtClean="0">
                <a:solidFill>
                  <a:schemeClr val="bg1"/>
                </a:solidFill>
                <a:latin typeface="Times New Roman" panose="02020603050405020304" pitchFamily="18" charset="0"/>
                <a:cs typeface="Times New Roman" panose="02020603050405020304" pitchFamily="18" charset="0"/>
              </a:rPr>
              <a:t>  teoretică</a:t>
            </a:r>
            <a:endParaRPr lang="en-US" sz="1100" b="1" dirty="0">
              <a:solidFill>
                <a:schemeClr val="bg1"/>
              </a:solidFill>
              <a:latin typeface="Times New Roman" panose="02020603050405020304" pitchFamily="18" charset="0"/>
              <a:cs typeface="Times New Roman" panose="02020603050405020304" pitchFamily="18" charset="0"/>
            </a:endParaRPr>
          </a:p>
        </p:txBody>
      </p:sp>
      <p:sp>
        <p:nvSpPr>
          <p:cNvPr id="190" name="Oval 189"/>
          <p:cNvSpPr/>
          <p:nvPr/>
        </p:nvSpPr>
        <p:spPr>
          <a:xfrm>
            <a:off x="9466190" y="5309049"/>
            <a:ext cx="1713956" cy="10287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100" b="1" dirty="0" err="1" smtClean="0">
                <a:solidFill>
                  <a:schemeClr val="bg1"/>
                </a:solidFill>
                <a:latin typeface="Times New Roman" panose="02020603050405020304" pitchFamily="18" charset="0"/>
                <a:cs typeface="Times New Roman" panose="02020603050405020304" pitchFamily="18" charset="0"/>
              </a:rPr>
              <a:t>conţinuturi</a:t>
            </a:r>
            <a:r>
              <a:rPr lang="ro-RO" sz="1100" b="1" dirty="0" smtClean="0">
                <a:solidFill>
                  <a:schemeClr val="bg1"/>
                </a:solidFill>
                <a:latin typeface="Times New Roman" panose="02020603050405020304" pitchFamily="18" charset="0"/>
                <a:cs typeface="Times New Roman" panose="02020603050405020304" pitchFamily="18" charset="0"/>
              </a:rPr>
              <a:t> </a:t>
            </a:r>
            <a:r>
              <a:rPr lang="ro-RO" sz="1100" b="1" dirty="0" err="1" smtClean="0">
                <a:solidFill>
                  <a:schemeClr val="bg1"/>
                </a:solidFill>
                <a:latin typeface="Times New Roman" panose="02020603050405020304" pitchFamily="18" charset="0"/>
                <a:cs typeface="Times New Roman" panose="02020603050405020304" pitchFamily="18" charset="0"/>
              </a:rPr>
              <a:t>acţionale</a:t>
            </a:r>
            <a:r>
              <a:rPr lang="ro-RO" sz="1100" b="1" dirty="0" smtClean="0">
                <a:solidFill>
                  <a:schemeClr val="bg1"/>
                </a:solidFill>
                <a:latin typeface="Times New Roman" panose="02020603050405020304" pitchFamily="18" charset="0"/>
                <a:cs typeface="Times New Roman" panose="02020603050405020304" pitchFamily="18" charset="0"/>
              </a:rPr>
              <a:t> (procedurale) </a:t>
            </a:r>
            <a:r>
              <a:rPr lang="ro-RO" sz="1100" b="1" dirty="0" err="1" smtClean="0">
                <a:solidFill>
                  <a:schemeClr val="bg1"/>
                </a:solidFill>
                <a:latin typeface="Times New Roman" panose="02020603050405020304" pitchFamily="18" charset="0"/>
                <a:cs typeface="Times New Roman" panose="02020603050405020304" pitchFamily="18" charset="0"/>
              </a:rPr>
              <a:t>şi</a:t>
            </a:r>
            <a:r>
              <a:rPr lang="ro-RO" sz="1100" b="1" dirty="0" smtClean="0">
                <a:solidFill>
                  <a:schemeClr val="bg1"/>
                </a:solidFill>
                <a:latin typeface="Times New Roman" panose="02020603050405020304" pitchFamily="18" charset="0"/>
                <a:cs typeface="Times New Roman" panose="02020603050405020304" pitchFamily="18" charset="0"/>
              </a:rPr>
              <a:t> </a:t>
            </a:r>
            <a:r>
              <a:rPr lang="ro-RO" sz="1100" b="1" dirty="0" err="1" smtClean="0">
                <a:solidFill>
                  <a:schemeClr val="bg1"/>
                </a:solidFill>
                <a:latin typeface="Times New Roman" panose="02020603050405020304" pitchFamily="18" charset="0"/>
                <a:cs typeface="Times New Roman" panose="02020603050405020304" pitchFamily="18" charset="0"/>
              </a:rPr>
              <a:t>cunoastere</a:t>
            </a:r>
            <a:r>
              <a:rPr lang="ro-RO" sz="1100" b="1" dirty="0" smtClean="0">
                <a:solidFill>
                  <a:schemeClr val="bg1"/>
                </a:solidFill>
                <a:latin typeface="Times New Roman" panose="02020603050405020304" pitchFamily="18" charset="0"/>
                <a:cs typeface="Times New Roman" panose="02020603050405020304" pitchFamily="18" charset="0"/>
              </a:rPr>
              <a:t> practica</a:t>
            </a:r>
          </a:p>
        </p:txBody>
      </p:sp>
      <p:sp>
        <p:nvSpPr>
          <p:cNvPr id="191" name="Oval 190"/>
          <p:cNvSpPr/>
          <p:nvPr/>
        </p:nvSpPr>
        <p:spPr>
          <a:xfrm>
            <a:off x="7635686" y="5476393"/>
            <a:ext cx="1819160" cy="103720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o-RO" sz="1100" dirty="0" smtClean="0">
              <a:latin typeface="Times New Roman" panose="02020603050405020304" pitchFamily="18" charset="0"/>
              <a:cs typeface="Times New Roman" panose="02020603050405020304" pitchFamily="18" charset="0"/>
            </a:endParaRPr>
          </a:p>
          <a:p>
            <a:pPr algn="ctr"/>
            <a:r>
              <a:rPr lang="ro-RO" sz="1050" b="1" dirty="0" smtClean="0">
                <a:solidFill>
                  <a:schemeClr val="bg1"/>
                </a:solidFill>
                <a:latin typeface="Times New Roman" panose="02020603050405020304" pitchFamily="18" charset="0"/>
                <a:cs typeface="Times New Roman" panose="02020603050405020304" pitchFamily="18" charset="0"/>
              </a:rPr>
              <a:t>Conținuturi atitudinale/ afectiv-atitudinale</a:t>
            </a:r>
            <a:r>
              <a:rPr lang="en-US" sz="1050" b="1" dirty="0" smtClean="0">
                <a:solidFill>
                  <a:schemeClr val="bg1"/>
                </a:solidFill>
                <a:latin typeface="Times New Roman" panose="02020603050405020304" pitchFamily="18" charset="0"/>
                <a:cs typeface="Times New Roman" panose="02020603050405020304" pitchFamily="18" charset="0"/>
              </a:rPr>
              <a:t> </a:t>
            </a:r>
            <a:r>
              <a:rPr lang="ro-RO" sz="1050" b="1" dirty="0" smtClean="0">
                <a:solidFill>
                  <a:schemeClr val="bg1"/>
                </a:solidFill>
                <a:latin typeface="Times New Roman" panose="02020603050405020304" pitchFamily="18" charset="0"/>
                <a:cs typeface="Times New Roman" panose="02020603050405020304" pitchFamily="18" charset="0"/>
              </a:rPr>
              <a:t>(</a:t>
            </a:r>
            <a:r>
              <a:rPr lang="ro-RO" sz="1050" b="1" dirty="0" err="1" smtClean="0">
                <a:solidFill>
                  <a:schemeClr val="bg1"/>
                </a:solidFill>
                <a:latin typeface="Times New Roman" panose="02020603050405020304" pitchFamily="18" charset="0"/>
                <a:cs typeface="Times New Roman" panose="02020603050405020304" pitchFamily="18" charset="0"/>
              </a:rPr>
              <a:t>referentiale</a:t>
            </a:r>
            <a:r>
              <a:rPr lang="ro-RO" sz="1050" b="1" dirty="0" smtClean="0">
                <a:solidFill>
                  <a:schemeClr val="bg1"/>
                </a:solidFill>
                <a:latin typeface="Times New Roman" panose="02020603050405020304" pitchFamily="18" charset="0"/>
                <a:cs typeface="Times New Roman" panose="02020603050405020304" pitchFamily="18" charset="0"/>
              </a:rPr>
              <a:t>) </a:t>
            </a:r>
            <a:r>
              <a:rPr lang="ro-RO" sz="1050" b="1" dirty="0" err="1" smtClean="0">
                <a:solidFill>
                  <a:schemeClr val="bg1"/>
                </a:solidFill>
                <a:latin typeface="Times New Roman" panose="02020603050405020304" pitchFamily="18" charset="0"/>
                <a:cs typeface="Times New Roman" panose="02020603050405020304" pitchFamily="18" charset="0"/>
              </a:rPr>
              <a:t>şi</a:t>
            </a:r>
            <a:r>
              <a:rPr lang="ro-RO" sz="1050" b="1" dirty="0" smtClean="0">
                <a:solidFill>
                  <a:schemeClr val="bg1"/>
                </a:solidFill>
                <a:latin typeface="Times New Roman" panose="02020603050405020304" pitchFamily="18" charset="0"/>
                <a:cs typeface="Times New Roman" panose="02020603050405020304" pitchFamily="18" charset="0"/>
              </a:rPr>
              <a:t> </a:t>
            </a:r>
            <a:r>
              <a:rPr lang="ro-RO" sz="1050" b="1" dirty="0" err="1" smtClean="0">
                <a:solidFill>
                  <a:schemeClr val="bg1"/>
                </a:solidFill>
                <a:latin typeface="Times New Roman" panose="02020603050405020304" pitchFamily="18" charset="0"/>
                <a:cs typeface="Times New Roman" panose="02020603050405020304" pitchFamily="18" charset="0"/>
              </a:rPr>
              <a:t>cunoaştere</a:t>
            </a:r>
            <a:r>
              <a:rPr lang="ro-RO" sz="1050" b="1" dirty="0" smtClean="0">
                <a:solidFill>
                  <a:schemeClr val="bg1"/>
                </a:solidFill>
                <a:latin typeface="Times New Roman" panose="02020603050405020304" pitchFamily="18" charset="0"/>
                <a:cs typeface="Times New Roman" panose="02020603050405020304" pitchFamily="18" charset="0"/>
              </a:rPr>
              <a:t> afectivă </a:t>
            </a:r>
          </a:p>
          <a:p>
            <a:endParaRPr lang="en-US" sz="1200" dirty="0">
              <a:solidFill>
                <a:schemeClr val="bg1"/>
              </a:solidFill>
              <a:latin typeface="Times New Roman" panose="02020603050405020304" pitchFamily="18" charset="0"/>
              <a:cs typeface="Times New Roman" panose="02020603050405020304" pitchFamily="18" charset="0"/>
            </a:endParaRPr>
          </a:p>
        </p:txBody>
      </p:sp>
      <p:cxnSp>
        <p:nvCxnSpPr>
          <p:cNvPr id="211" name="Straight Arrow Connector 210"/>
          <p:cNvCxnSpPr/>
          <p:nvPr/>
        </p:nvCxnSpPr>
        <p:spPr>
          <a:xfrm>
            <a:off x="7427036" y="677241"/>
            <a:ext cx="28245" cy="3351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p:cNvCxnSpPr/>
          <p:nvPr/>
        </p:nvCxnSpPr>
        <p:spPr>
          <a:xfrm>
            <a:off x="9558980" y="4756784"/>
            <a:ext cx="354000" cy="55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5" name="Straight Arrow Connector 234"/>
          <p:cNvCxnSpPr/>
          <p:nvPr/>
        </p:nvCxnSpPr>
        <p:spPr>
          <a:xfrm>
            <a:off x="9819547" y="4182602"/>
            <a:ext cx="790426" cy="189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9" name="Straight Arrow Connector 238"/>
          <p:cNvCxnSpPr/>
          <p:nvPr/>
        </p:nvCxnSpPr>
        <p:spPr>
          <a:xfrm flipH="1">
            <a:off x="8483985" y="4737074"/>
            <a:ext cx="416166" cy="700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2" name="TextBox 251"/>
          <p:cNvSpPr txBox="1"/>
          <p:nvPr/>
        </p:nvSpPr>
        <p:spPr>
          <a:xfrm>
            <a:off x="4359895" y="2928177"/>
            <a:ext cx="3198010" cy="1200329"/>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ro-RO" sz="1200" b="1" dirty="0" smtClean="0">
                <a:latin typeface="Times New Roman" panose="02020603050405020304" pitchFamily="18" charset="0"/>
                <a:cs typeface="Times New Roman" panose="02020603050405020304" pitchFamily="18" charset="0"/>
              </a:rPr>
              <a:t>Dezvoltă</a:t>
            </a:r>
            <a:r>
              <a:rPr lang="en-US" sz="1200" b="1" dirty="0" smtClean="0">
                <a:latin typeface="Times New Roman" panose="02020603050405020304" pitchFamily="18" charset="0"/>
                <a:cs typeface="Times New Roman" panose="02020603050405020304" pitchFamily="18" charset="0"/>
              </a:rPr>
              <a:t> </a:t>
            </a:r>
            <a:r>
              <a:rPr lang="ro-RO" sz="1200" b="1" dirty="0" smtClean="0">
                <a:latin typeface="Times New Roman" panose="02020603050405020304" pitchFamily="18" charset="0"/>
                <a:cs typeface="Times New Roman" panose="02020603050405020304" pitchFamily="18" charset="0"/>
              </a:rPr>
              <a:t>o filozofie educaţională bazată pe:</a:t>
            </a:r>
          </a:p>
          <a:p>
            <a:pPr marL="171450" indent="-171450">
              <a:buFont typeface="Arial" panose="020B0604020202020204" pitchFamily="34" charset="0"/>
              <a:buChar char="•"/>
            </a:pPr>
            <a:r>
              <a:rPr lang="ro-RO" sz="1200" dirty="0" smtClean="0">
                <a:latin typeface="Times New Roman" panose="02020603050405020304" pitchFamily="18" charset="0"/>
                <a:cs typeface="Times New Roman" panose="02020603050405020304" pitchFamily="18" charset="0"/>
              </a:rPr>
              <a:t>asigurarea libertăţii de acţiune si centrarea pe interesele elevilor</a:t>
            </a:r>
          </a:p>
          <a:p>
            <a:pPr marL="171450" indent="-171450">
              <a:buFont typeface="Arial" panose="020B0604020202020204" pitchFamily="34" charset="0"/>
              <a:buChar char="•"/>
            </a:pPr>
            <a:r>
              <a:rPr lang="ro-RO" sz="1200" dirty="0" smtClean="0">
                <a:latin typeface="Times New Roman" panose="02020603050405020304" pitchFamily="18" charset="0"/>
                <a:cs typeface="Times New Roman" panose="02020603050405020304" pitchFamily="18" charset="0"/>
              </a:rPr>
              <a:t>crearea unui mediu organizat</a:t>
            </a:r>
          </a:p>
          <a:p>
            <a:pPr marL="171450" indent="-171450">
              <a:buFont typeface="Arial" panose="020B0604020202020204" pitchFamily="34" charset="0"/>
              <a:buChar char="•"/>
            </a:pPr>
            <a:r>
              <a:rPr lang="ro-RO" sz="1200" dirty="0" smtClean="0">
                <a:latin typeface="Times New Roman" panose="02020603050405020304" pitchFamily="18" charset="0"/>
                <a:cs typeface="Times New Roman" panose="02020603050405020304" pitchFamily="18" charset="0"/>
              </a:rPr>
              <a:t>autoformarea personalităţii copilului prin activitate practică</a:t>
            </a:r>
            <a:endParaRPr lang="ro-RO" sz="1200" dirty="0">
              <a:latin typeface="Times New Roman" panose="02020603050405020304" pitchFamily="18" charset="0"/>
              <a:cs typeface="Times New Roman" panose="02020603050405020304" pitchFamily="18" charset="0"/>
            </a:endParaRPr>
          </a:p>
        </p:txBody>
      </p:sp>
      <p:cxnSp>
        <p:nvCxnSpPr>
          <p:cNvPr id="253" name="Straight Arrow Connector 252"/>
          <p:cNvCxnSpPr>
            <a:stCxn id="252" idx="2"/>
          </p:cNvCxnSpPr>
          <p:nvPr/>
        </p:nvCxnSpPr>
        <p:spPr>
          <a:xfrm>
            <a:off x="5958900" y="4128506"/>
            <a:ext cx="4960" cy="177124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7" name="TextBox 266"/>
          <p:cNvSpPr txBox="1"/>
          <p:nvPr/>
        </p:nvSpPr>
        <p:spPr>
          <a:xfrm>
            <a:off x="3154649" y="6536414"/>
            <a:ext cx="6161016" cy="276999"/>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ro-RO" sz="1200" dirty="0" smtClean="0">
                <a:latin typeface="Times New Roman" panose="02020603050405020304" pitchFamily="18" charset="0"/>
                <a:cs typeface="Times New Roman" panose="02020603050405020304" pitchFamily="18" charset="0"/>
              </a:rPr>
              <a:t>Pledează pentru cultivarea “simţului social”</a:t>
            </a:r>
            <a:r>
              <a:rPr lang="en-US" sz="1200" dirty="0" smtClean="0">
                <a:latin typeface="Times New Roman" panose="02020603050405020304" pitchFamily="18" charset="0"/>
                <a:cs typeface="Times New Roman" panose="02020603050405020304" pitchFamily="18" charset="0"/>
              </a:rPr>
              <a:t> </a:t>
            </a:r>
            <a:r>
              <a:rPr lang="ro-RO" sz="1200" dirty="0" smtClean="0">
                <a:latin typeface="Times New Roman" panose="02020603050405020304" pitchFamily="18" charset="0"/>
                <a:cs typeface="Times New Roman" panose="02020603050405020304" pitchFamily="18" charset="0"/>
              </a:rPr>
              <a:t>al copilului şi capacitaţii sale de adaptare</a:t>
            </a:r>
            <a:endParaRPr lang="ro-RO" sz="1200" dirty="0">
              <a:latin typeface="Times New Roman" panose="02020603050405020304" pitchFamily="18" charset="0"/>
              <a:cs typeface="Times New Roman" panose="02020603050405020304" pitchFamily="18" charset="0"/>
            </a:endParaRPr>
          </a:p>
        </p:txBody>
      </p:sp>
      <p:sp>
        <p:nvSpPr>
          <p:cNvPr id="268" name="TextBox 267"/>
          <p:cNvSpPr txBox="1"/>
          <p:nvPr/>
        </p:nvSpPr>
        <p:spPr>
          <a:xfrm>
            <a:off x="4759956" y="5958081"/>
            <a:ext cx="2450413" cy="461665"/>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ro-RO" sz="1200" dirty="0" smtClean="0">
                <a:latin typeface="Times New Roman" panose="02020603050405020304" pitchFamily="18" charset="0"/>
                <a:cs typeface="Times New Roman" panose="02020603050405020304" pitchFamily="18" charset="0"/>
              </a:rPr>
              <a:t>Insistă asupra activizării elevilor în procesul educativ</a:t>
            </a:r>
            <a:endParaRPr lang="ro-RO" sz="1200" dirty="0">
              <a:latin typeface="Times New Roman" panose="02020603050405020304" pitchFamily="18" charset="0"/>
              <a:cs typeface="Times New Roman" panose="02020603050405020304" pitchFamily="18" charset="0"/>
            </a:endParaRPr>
          </a:p>
        </p:txBody>
      </p:sp>
      <p:cxnSp>
        <p:nvCxnSpPr>
          <p:cNvPr id="269" name="Straight Arrow Connector 268"/>
          <p:cNvCxnSpPr>
            <a:stCxn id="252" idx="2"/>
          </p:cNvCxnSpPr>
          <p:nvPr/>
        </p:nvCxnSpPr>
        <p:spPr>
          <a:xfrm flipH="1" flipV="1">
            <a:off x="5836260" y="4115428"/>
            <a:ext cx="122640" cy="1307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1" name="Straight Arrow Connector 270"/>
          <p:cNvCxnSpPr>
            <a:stCxn id="268" idx="2"/>
          </p:cNvCxnSpPr>
          <p:nvPr/>
        </p:nvCxnSpPr>
        <p:spPr>
          <a:xfrm flipH="1">
            <a:off x="5888181" y="6419746"/>
            <a:ext cx="96982" cy="14488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049301028"/>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Structura </a:t>
            </a:r>
            <a:r>
              <a:rPr lang="ro-RO" dirty="0"/>
              <a:t>unităţii de curs:</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pPr lvl="0"/>
            <a:r>
              <a:rPr lang="ro-RO" dirty="0"/>
              <a:t>Pedagogia experimentală</a:t>
            </a:r>
            <a:endParaRPr lang="en-GB" dirty="0"/>
          </a:p>
          <a:p>
            <a:pPr lvl="0"/>
            <a:r>
              <a:rPr lang="ro-RO" dirty="0"/>
              <a:t>Pedagogia socială</a:t>
            </a:r>
            <a:endParaRPr lang="en-GB" dirty="0"/>
          </a:p>
          <a:p>
            <a:pPr lvl="0"/>
            <a:r>
              <a:rPr lang="ro-RO" dirty="0"/>
              <a:t>Educaţia nouă</a:t>
            </a:r>
            <a:endParaRPr lang="en-GB" dirty="0"/>
          </a:p>
          <a:p>
            <a:pPr lvl="0"/>
            <a:r>
              <a:rPr lang="ro-RO" dirty="0"/>
              <a:t>Şcoala şi pedagogia românească în perioada interbelică </a:t>
            </a:r>
            <a:endParaRPr lang="en-GB" dirty="0"/>
          </a:p>
          <a:p>
            <a:pPr lvl="0"/>
            <a:r>
              <a:rPr lang="ro-RO" dirty="0"/>
              <a:t>Şcoală şi deşcolarizare </a:t>
            </a:r>
            <a:endParaRPr lang="en-GB" dirty="0"/>
          </a:p>
          <a:p>
            <a:pPr lvl="0"/>
            <a:r>
              <a:rPr lang="ro-RO" dirty="0"/>
              <a:t>Puncte de vedere în filosofia educaţiei</a:t>
            </a:r>
            <a:endParaRPr lang="en-GB" dirty="0"/>
          </a:p>
          <a:p>
            <a:pPr lvl="0"/>
            <a:r>
              <a:rPr lang="ro-RO" dirty="0"/>
              <a:t>Pedagogia prospectivă</a:t>
            </a:r>
            <a:endParaRPr lang="en-GB" dirty="0"/>
          </a:p>
          <a:p>
            <a:pPr lvl="0"/>
            <a:r>
              <a:rPr lang="ro-RO" dirty="0"/>
              <a:t>Propuneri educative la sfârşit de secol</a:t>
            </a:r>
            <a:endParaRPr lang="en-GB" dirty="0"/>
          </a:p>
          <a:p>
            <a:pPr marL="0" indent="0">
              <a:buNone/>
            </a:pPr>
            <a:endParaRPr lang="en-GB" dirty="0"/>
          </a:p>
          <a:p>
            <a:endParaRPr lang="en-GB" dirty="0"/>
          </a:p>
        </p:txBody>
      </p:sp>
    </p:spTree>
    <p:extLst>
      <p:ext uri="{BB962C8B-B14F-4D97-AF65-F5344CB8AC3E}">
        <p14:creationId xmlns:p14="http://schemas.microsoft.com/office/powerpoint/2010/main" val="1391434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Pedagogia experimentală</a:t>
            </a:r>
            <a:r>
              <a:rPr lang="en-GB" b="1" dirty="0"/>
              <a:t/>
            </a:r>
            <a:br>
              <a:rPr lang="en-GB" b="1" dirty="0"/>
            </a:br>
            <a:endParaRPr lang="en-GB" dirty="0"/>
          </a:p>
        </p:txBody>
      </p:sp>
      <p:sp>
        <p:nvSpPr>
          <p:cNvPr id="3" name="Content Placeholder 2"/>
          <p:cNvSpPr>
            <a:spLocks noGrp="1"/>
          </p:cNvSpPr>
          <p:nvPr>
            <p:ph idx="1"/>
          </p:nvPr>
        </p:nvSpPr>
        <p:spPr>
          <a:xfrm>
            <a:off x="1103312" y="1232452"/>
            <a:ext cx="10497641" cy="5015947"/>
          </a:xfrm>
        </p:spPr>
        <p:txBody>
          <a:bodyPr>
            <a:normAutofit fontScale="92500" lnSpcReduction="10000"/>
          </a:bodyPr>
          <a:lstStyle/>
          <a:p>
            <a:pPr marL="0" indent="0">
              <a:buNone/>
            </a:pPr>
            <a:endParaRPr lang="en-GB" dirty="0"/>
          </a:p>
          <a:p>
            <a:r>
              <a:rPr lang="ro-RO" dirty="0"/>
              <a:t>Constituită în a două jumătate a secolului al XIX-lea, orientarea pedagogică cunoscută sub acest nume a reprezentat o reacţie faţă de caracterul speculativ al vechii pedagogii, care, lipsită de rigoare ştiinţifică, nu făcea decât să deducă, din diverse teze filosofice, opinii despre educaţie neconfirmate prin metodele ştiinţifice</a:t>
            </a:r>
            <a:r>
              <a:rPr lang="ro-RO" dirty="0" smtClean="0"/>
              <a:t>.</a:t>
            </a:r>
          </a:p>
          <a:p>
            <a:endParaRPr lang="en-GB" dirty="0"/>
          </a:p>
          <a:p>
            <a:r>
              <a:rPr lang="ro-RO" dirty="0"/>
              <a:t>Apariţia şi dezvoltarea pedagogiei experimentale a fost reflexul, pe plan teoretic, a transformărilor înregistrate în secolul al XIX-lea în domeniul ştiinţelor naturii, îndeosebi la nivelul metodei. Asistăm la impunerea şi generalizarea spiritului pozitivist </a:t>
            </a:r>
            <a:r>
              <a:rPr lang="ro-RO" dirty="0" smtClean="0"/>
              <a:t>în cunoaştere </a:t>
            </a:r>
            <a:r>
              <a:rPr lang="ro-RO" dirty="0"/>
              <a:t>şi, mai ales, a </a:t>
            </a:r>
            <a:r>
              <a:rPr lang="ro-RO" b="1" dirty="0"/>
              <a:t>metodei experimentale, </a:t>
            </a:r>
            <a:r>
              <a:rPr lang="ro-RO" dirty="0"/>
              <a:t>metodă care dominând ştiinţele naturii a fost preluată şi folosită pe larg şi de ştiinţele socio-umane, până într-acolo încât a extins  denumirea lor, obligând la alăturarea epitetului „experimentală” lângă substantivul psihologie sau pedagogie. </a:t>
            </a:r>
            <a:endParaRPr lang="ro-RO" dirty="0" smtClean="0"/>
          </a:p>
          <a:p>
            <a:endParaRPr lang="en-GB" dirty="0"/>
          </a:p>
          <a:p>
            <a:r>
              <a:rPr lang="ro-RO" dirty="0"/>
              <a:t>	Paşii de început i-a făcut psihologia care, prin W. Wundt şi Th. Ribot, a creat primele laboratoare de </a:t>
            </a:r>
            <a:r>
              <a:rPr lang="ro-RO" b="1" dirty="0"/>
              <a:t>psihologie experimentală</a:t>
            </a:r>
            <a:r>
              <a:rPr lang="ro-RO" dirty="0"/>
              <a:t>, la Leipzig şi Sorbona, deschizând drumul acestui tip de cercetări care, foarte curând, şi-au arătat roadele în progresul înregistrat de psihologia genetică şi psihologia copilului, prin realizările lui A. Binet</a:t>
            </a:r>
            <a:r>
              <a:rPr lang="ro-RO" dirty="0" smtClean="0"/>
              <a:t>, </a:t>
            </a:r>
            <a:r>
              <a:rPr lang="ro-RO" dirty="0"/>
              <a:t>P. Janet, H. Pieron.</a:t>
            </a:r>
            <a:endParaRPr lang="en-GB" dirty="0"/>
          </a:p>
          <a:p>
            <a:endParaRPr lang="en-GB" dirty="0"/>
          </a:p>
        </p:txBody>
      </p:sp>
    </p:spTree>
    <p:extLst>
      <p:ext uri="{BB962C8B-B14F-4D97-AF65-F5344CB8AC3E}">
        <p14:creationId xmlns:p14="http://schemas.microsoft.com/office/powerpoint/2010/main" val="706804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A.Binet afirma că „în pedagogie totul a fost spus, dar nimic nu a fost probat”.</a:t>
            </a:r>
            <a:br>
              <a:rPr lang="ro-RO" dirty="0"/>
            </a:br>
            <a:endParaRPr lang="en-GB" dirty="0"/>
          </a:p>
        </p:txBody>
      </p:sp>
      <p:sp>
        <p:nvSpPr>
          <p:cNvPr id="3" name="Content Placeholder 2"/>
          <p:cNvSpPr>
            <a:spLocks noGrp="1"/>
          </p:cNvSpPr>
          <p:nvPr>
            <p:ph idx="1"/>
          </p:nvPr>
        </p:nvSpPr>
        <p:spPr>
          <a:xfrm>
            <a:off x="1103312" y="2528515"/>
            <a:ext cx="8946541" cy="3719884"/>
          </a:xfrm>
        </p:spPr>
        <p:txBody>
          <a:bodyPr/>
          <a:lstStyle/>
          <a:p>
            <a:endParaRPr lang="ro-RO" dirty="0"/>
          </a:p>
          <a:p>
            <a:r>
              <a:rPr lang="ro-RO" dirty="0" smtClean="0"/>
              <a:t> </a:t>
            </a:r>
            <a:r>
              <a:rPr lang="ro-RO" dirty="0"/>
              <a:t>Ideea fundamentală a noii orientări era aceea că pedagogia va deveni ştiinţifică în momentul în care toate </a:t>
            </a:r>
            <a:r>
              <a:rPr lang="ro-RO" b="1" dirty="0"/>
              <a:t>tezele ei vor fi formulate sau confirmate cu ajutorul experimentului şi în afara oricăror influenţe </a:t>
            </a:r>
            <a:r>
              <a:rPr lang="ro-RO" b="1" dirty="0" smtClean="0"/>
              <a:t>filosofice</a:t>
            </a:r>
            <a:r>
              <a:rPr lang="ro-RO" dirty="0" smtClean="0"/>
              <a:t>.</a:t>
            </a:r>
          </a:p>
          <a:p>
            <a:r>
              <a:rPr lang="ro-RO" dirty="0" smtClean="0"/>
              <a:t>Nicolae Vaschide – contribuția romanească – colaborator al lui A. Binet</a:t>
            </a:r>
            <a:endParaRPr lang="en-GB" dirty="0"/>
          </a:p>
        </p:txBody>
      </p:sp>
    </p:spTree>
    <p:extLst>
      <p:ext uri="{BB962C8B-B14F-4D97-AF65-F5344CB8AC3E}">
        <p14:creationId xmlns:p14="http://schemas.microsoft.com/office/powerpoint/2010/main" val="3800539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Alfred Binet</a:t>
            </a:r>
            <a:r>
              <a:rPr lang="ro-RO" dirty="0"/>
              <a:t> (</a:t>
            </a:r>
            <a:r>
              <a:rPr lang="ro-RO" dirty="0" smtClean="0"/>
              <a:t>1857-1911)</a:t>
            </a:r>
            <a:endParaRPr lang="en-GB" dirty="0"/>
          </a:p>
        </p:txBody>
      </p:sp>
      <p:sp>
        <p:nvSpPr>
          <p:cNvPr id="3" name="Content Placeholder 2"/>
          <p:cNvSpPr>
            <a:spLocks noGrp="1"/>
          </p:cNvSpPr>
          <p:nvPr>
            <p:ph idx="1"/>
          </p:nvPr>
        </p:nvSpPr>
        <p:spPr>
          <a:xfrm>
            <a:off x="875201" y="2180139"/>
            <a:ext cx="10566726" cy="4195481"/>
          </a:xfrm>
        </p:spPr>
        <p:txBody>
          <a:bodyPr>
            <a:normAutofit fontScale="92500" lnSpcReduction="10000"/>
          </a:bodyPr>
          <a:lstStyle/>
          <a:p>
            <a:r>
              <a:rPr lang="ro-RO" dirty="0" smtClean="0"/>
              <a:t> </a:t>
            </a:r>
            <a:r>
              <a:rPr lang="ro-RO" dirty="0"/>
              <a:t>a avut o largă pregătire în domeniul juridic, al ştiinţelor naturii şi al medicinei a fost captivat de psihologia copilului şi, de aici, prin extinderea preocupărilor, de pedagogie. În 1898 publică, împreună cu V. Henry lucrarea  „ La fatique intellectuelle” , în care se regăseşte </a:t>
            </a:r>
            <a:r>
              <a:rPr lang="ro-RO" b="1" dirty="0"/>
              <a:t>pledoaria sa pentru o pedagogie experimentală:</a:t>
            </a:r>
            <a:r>
              <a:rPr lang="ro-RO" dirty="0"/>
              <a:t> „ Pedagogia veche (...) are un mare păcat: este rezultatul ideilor preconcepute; operează cu afirmaţii necontrolate, confundă demonstraţiile riguroase cu citaţiile literare, înlocuieşte faptele cu discursuri</a:t>
            </a:r>
            <a:r>
              <a:rPr lang="ro-RO" dirty="0" smtClean="0"/>
              <a:t>”(Binet, </a:t>
            </a:r>
            <a:r>
              <a:rPr lang="ro-RO" dirty="0"/>
              <a:t>p. 35).</a:t>
            </a:r>
            <a:endParaRPr lang="en-GB" dirty="0"/>
          </a:p>
          <a:p>
            <a:r>
              <a:rPr lang="ro-RO" dirty="0"/>
              <a:t>Cu lucrarea „Studiul experimental al inteligenţei” (1903) Binet propune probe şi tehnici speciale care să-i permită măsurarea tuturor funcţiilor psihice. Instrumentul cel mai cunoscut este </a:t>
            </a:r>
            <a:r>
              <a:rPr lang="ro-RO" b="1" dirty="0"/>
              <a:t>scara metrică a inteligenţei. </a:t>
            </a:r>
            <a:r>
              <a:rPr lang="ro-RO" dirty="0"/>
              <a:t>Aceasta consta dintr-un număr de probe-corespunzătoare fiecărei vârste; vârsta mintală (gradul de inteligenţă) era proporţională cu numărul rezolvărilor corecte la probele date. Noţiunea de vârstă mintală, introdusă de Binet, este completată cu o alta, cea de cotă sau coeficient al inteligenţei-I.Q. (sintagma îi aparţine lui W.Stern) care se prezintă ca un raport între vârsta mintală şi vârsta cronologică, rezultatul fiind înmulţit cu 100. Intuind, parcă, exagerările pe care le va produce în timp folosirea testelor sale, Binet atrăgea încă de pe atunci atenţia că scara metrică „nu-i un cântar de gară pe care e destul să te urci ca să-ţi arate greutatea” (apud 1, p.35</a:t>
            </a:r>
            <a:r>
              <a:rPr lang="ro-RO" dirty="0" smtClean="0"/>
              <a:t>).</a:t>
            </a:r>
            <a:endParaRPr lang="en-GB" dirty="0"/>
          </a:p>
        </p:txBody>
      </p:sp>
    </p:spTree>
    <p:extLst>
      <p:ext uri="{BB962C8B-B14F-4D97-AF65-F5344CB8AC3E}">
        <p14:creationId xmlns:p14="http://schemas.microsoft.com/office/powerpoint/2010/main" val="2225491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3224" y="492982"/>
            <a:ext cx="11314706" cy="5755418"/>
          </a:xfrm>
        </p:spPr>
        <p:txBody>
          <a:bodyPr>
            <a:normAutofit fontScale="92500" lnSpcReduction="10000"/>
          </a:bodyPr>
          <a:lstStyle/>
          <a:p>
            <a:pPr algn="just"/>
            <a:r>
              <a:rPr lang="ro-RO" dirty="0" smtClean="0"/>
              <a:t>Pentru a reuşi o experimentare reală, el organizează un </a:t>
            </a:r>
            <a:r>
              <a:rPr lang="ro-RO" b="1" dirty="0" smtClean="0"/>
              <a:t>laborator de cercetări psihologice şi pedagogice</a:t>
            </a:r>
            <a:r>
              <a:rPr lang="ro-RO" dirty="0" smtClean="0"/>
              <a:t> ataşat pe lângă o şcoală primară. Aici a folosit experimentul de laborator şi natural, individual şi colectiv. Rezultatele au reprezentat materialul pe care Binet l-a sistematizat şi prezentat în lucrarea „</a:t>
            </a:r>
            <a:r>
              <a:rPr lang="ro-RO" b="1" dirty="0" smtClean="0"/>
              <a:t>Idei moderne despre copii”(1909</a:t>
            </a:r>
            <a:r>
              <a:rPr lang="ro-RO" dirty="0" smtClean="0"/>
              <a:t>), unde expune date noi cu privire la dezvoltarea fizică a copilului, a inteligenţei, memoriei şi aptitudinilor acestuia pentru ca în ultimul capitol să se preocupe de educaţia morală.  </a:t>
            </a:r>
            <a:endParaRPr lang="en-GB" dirty="0" smtClean="0"/>
          </a:p>
          <a:p>
            <a:pPr algn="just"/>
            <a:r>
              <a:rPr lang="ro-RO" dirty="0" smtClean="0"/>
              <a:t>Interesat </a:t>
            </a:r>
            <a:r>
              <a:rPr lang="ro-RO" dirty="0"/>
              <a:t>de relaţia dintre educaţie şi viaţa cotidiană a copilului, Binet va susţine că educaţia trebuie să asigure adaptarea individului la realitatea înconjurătoare. Ca atare, valoarea pregătirii poate şi trebuie să fie măsurată, ocazie cu care introduce noţiunea de </a:t>
            </a:r>
            <a:r>
              <a:rPr lang="ro-RO" b="1" dirty="0"/>
              <a:t>eficienţă a învăţământului </a:t>
            </a:r>
            <a:r>
              <a:rPr lang="ro-RO" dirty="0"/>
              <a:t>(noţiune căreia i se acordă importanţa meritată mult mai târziu, pe măsură ce docimologia se constituie şi evoluează ca domeniu de sine stătător în perimetrul ştiinţelor educaţiei). Aceasta se poate determina cu ajutorul unor </a:t>
            </a:r>
            <a:r>
              <a:rPr lang="ro-RO" b="1" dirty="0"/>
              <a:t>probe standard pentru o clasă de elevi</a:t>
            </a:r>
            <a:r>
              <a:rPr lang="ro-RO" dirty="0"/>
              <a:t>, prin intermediul cărora se identifică progresul elevilor, se depistează copiii cu nevoi intelectuale speciale (de altfel, el este un adevărat promotor al învăţământului special, un optimist în raport cu problema perfectibilităţii copiilor anormali, în capacităţile acestora de integrare în viaţa socială cotidiană), se pot face aprecieri cu privire la eficienţa metodelor şi procedeelor didactice folosite, se apreciază valoarea unui cadru didactic.</a:t>
            </a:r>
            <a:endParaRPr lang="en-GB" dirty="0"/>
          </a:p>
          <a:p>
            <a:pPr algn="just"/>
            <a:r>
              <a:rPr lang="ro-RO" dirty="0"/>
              <a:t>În domeniul inteligenţei, domeniu de care Binet s-a preocupat în mod deosebit, susţine că se pot şi trebuie realizate </a:t>
            </a:r>
            <a:r>
              <a:rPr lang="ro-RO" b="1" dirty="0"/>
              <a:t>exerciţii de ortopedie mintală</a:t>
            </a:r>
            <a:r>
              <a:rPr lang="ro-RO" dirty="0"/>
              <a:t>, în sens de îndreptare a capacităţilor intelectuale, de creştere a capacităţii de operare pe plan intelectual, ceea ce echivalează cu recunoaşterea rolului educaţiei în dezvoltarea inteligenţei copilului. Acceptând ideile şcolii americane de pedagogie despre rolul acţiunii practice, nemijlocite pe care trebuie să o realizeze elevii pentru a învăţa cu succes (J. Dewey – learning by doing), Binet face corelaţii valoroase despre raportul dintre conceptul de inteligenţă şi cel de adaptare. </a:t>
            </a:r>
            <a:endParaRPr lang="en-GB" dirty="0"/>
          </a:p>
          <a:p>
            <a:endParaRPr lang="en-GB" dirty="0"/>
          </a:p>
          <a:p>
            <a:endParaRPr lang="en-GB" dirty="0"/>
          </a:p>
        </p:txBody>
      </p:sp>
    </p:spTree>
    <p:extLst>
      <p:ext uri="{BB962C8B-B14F-4D97-AF65-F5344CB8AC3E}">
        <p14:creationId xmlns:p14="http://schemas.microsoft.com/office/powerpoint/2010/main" val="9063282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Ernst Meumann</a:t>
            </a:r>
            <a:r>
              <a:rPr lang="ro-RO" dirty="0"/>
              <a:t> (1862-1915</a:t>
            </a:r>
            <a:r>
              <a:rPr lang="ro-RO" dirty="0" smtClean="0"/>
              <a:t>) </a:t>
            </a:r>
            <a:endParaRPr lang="en-GB" dirty="0"/>
          </a:p>
        </p:txBody>
      </p:sp>
      <p:sp>
        <p:nvSpPr>
          <p:cNvPr id="3" name="Content Placeholder 2"/>
          <p:cNvSpPr>
            <a:spLocks noGrp="1"/>
          </p:cNvSpPr>
          <p:nvPr>
            <p:ph idx="1"/>
          </p:nvPr>
        </p:nvSpPr>
        <p:spPr>
          <a:xfrm>
            <a:off x="1103312" y="2052918"/>
            <a:ext cx="10131881" cy="4195481"/>
          </a:xfrm>
        </p:spPr>
        <p:txBody>
          <a:bodyPr>
            <a:normAutofit lnSpcReduction="10000"/>
          </a:bodyPr>
          <a:lstStyle/>
          <a:p>
            <a:r>
              <a:rPr lang="ro-RO" dirty="0" smtClean="0"/>
              <a:t>reprezentantul </a:t>
            </a:r>
            <a:r>
              <a:rPr lang="ro-RO" dirty="0"/>
              <a:t>cel mai apreciat al pedagogiei experimentale de la începutul secolului XX, se impune ca un autentic fondator al acesteia, promovând aceeaşi critică aspră la adresa pedagogiei clasice, pe care o dorea înlocuită cu alta „de teren”, puternic susţinută de fapte, observaţii şi experimente ştiinţifice. În principala sa lucrare „Prelegeri introductive în pedagogia experimentală şi bazele ei psihologice” evidenţiază că specificul pedagogiei experimentale este </a:t>
            </a:r>
            <a:r>
              <a:rPr lang="ro-RO" b="1" dirty="0"/>
              <a:t>investigarea fenomenului educaţiei prin intermediul experimentului</a:t>
            </a:r>
            <a:r>
              <a:rPr lang="ro-RO" dirty="0"/>
              <a:t>, pentru a pune în </a:t>
            </a:r>
            <a:r>
              <a:rPr lang="ro-RO" dirty="0" smtClean="0"/>
              <a:t>valoare </a:t>
            </a:r>
            <a:r>
              <a:rPr lang="ro-RO" dirty="0"/>
              <a:t>relaţiile cauzale şi a contribui la desprinderea legilor educaţiei. </a:t>
            </a:r>
            <a:endParaRPr lang="ro-RO" dirty="0" smtClean="0"/>
          </a:p>
          <a:p>
            <a:r>
              <a:rPr lang="ro-RO" dirty="0" smtClean="0"/>
              <a:t>Chiar </a:t>
            </a:r>
            <a:r>
              <a:rPr lang="ro-RO" dirty="0"/>
              <a:t>în contextul în care pedagogia experimentală cucerea teren teoretic, E. Meumann nu cade în greşeala de a exagera rolul acesteia, ci doar o propune ca o componentă a ştiinţelor pedagogice, recunoscând că există domenii ale acestora care nu ţin de domeniul cercetării faptelor (de ex., stabilirea finalităţilor educaţiei, care rămâne de competenţa filosofiei educaţiei). E adevărat, ca o parte ce se constituie „ ca bază a întregii pedagogii, ca ştiinţă sintetică despre copil, educaţie şi profesor” </a:t>
            </a:r>
            <a:r>
              <a:rPr lang="ro-RO" dirty="0" smtClean="0"/>
              <a:t>.</a:t>
            </a:r>
            <a:endParaRPr lang="en-GB" dirty="0"/>
          </a:p>
          <a:p>
            <a:endParaRPr lang="en-GB" sz="1600" dirty="0"/>
          </a:p>
        </p:txBody>
      </p:sp>
    </p:spTree>
    <p:extLst>
      <p:ext uri="{BB962C8B-B14F-4D97-AF65-F5344CB8AC3E}">
        <p14:creationId xmlns:p14="http://schemas.microsoft.com/office/powerpoint/2010/main" val="1614265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652388"/>
            <a:ext cx="9404723" cy="1400530"/>
          </a:xfrm>
        </p:spPr>
        <p:txBody>
          <a:bodyPr/>
          <a:lstStyle/>
          <a:p>
            <a:r>
              <a:rPr lang="ro-RO" sz="2400" dirty="0" smtClean="0"/>
              <a:t>		Dintre </a:t>
            </a:r>
            <a:r>
              <a:rPr lang="ro-RO" sz="2400" b="1" dirty="0"/>
              <a:t>principalele paliere ale activităţii elevilor</a:t>
            </a:r>
            <a:r>
              <a:rPr lang="ro-RO" sz="2400" dirty="0"/>
              <a:t> cărora li se acordă importanţă le reţinem pe următoarele:</a:t>
            </a:r>
            <a:r>
              <a:rPr lang="en-GB" sz="2400" dirty="0"/>
              <a:t/>
            </a:r>
            <a:br>
              <a:rPr lang="en-GB" sz="2400" dirty="0"/>
            </a:br>
            <a:endParaRPr lang="en-GB" dirty="0"/>
          </a:p>
        </p:txBody>
      </p:sp>
      <p:sp>
        <p:nvSpPr>
          <p:cNvPr id="3" name="Content Placeholder 2"/>
          <p:cNvSpPr>
            <a:spLocks noGrp="1"/>
          </p:cNvSpPr>
          <p:nvPr>
            <p:ph idx="1"/>
          </p:nvPr>
        </p:nvSpPr>
        <p:spPr>
          <a:xfrm>
            <a:off x="1103312" y="2052918"/>
            <a:ext cx="10457885" cy="4195481"/>
          </a:xfrm>
        </p:spPr>
        <p:txBody>
          <a:bodyPr>
            <a:normAutofit/>
          </a:bodyPr>
          <a:lstStyle/>
          <a:p>
            <a:pPr lvl="0"/>
            <a:r>
              <a:rPr lang="ro-RO" dirty="0" smtClean="0"/>
              <a:t>analiza </a:t>
            </a:r>
            <a:r>
              <a:rPr lang="ro-RO" dirty="0"/>
              <a:t>muncii fizice şi psihice a elevilor, analiză pe baza căreia se constituie o tehnică şi o economie a muncii intelectuale a elevilor</a:t>
            </a:r>
            <a:r>
              <a:rPr lang="ro-RO" dirty="0" smtClean="0"/>
              <a:t>;</a:t>
            </a:r>
          </a:p>
          <a:p>
            <a:pPr lvl="0"/>
            <a:endParaRPr lang="en-GB" dirty="0"/>
          </a:p>
          <a:p>
            <a:pPr lvl="0"/>
            <a:r>
              <a:rPr lang="ro-RO" dirty="0"/>
              <a:t>determinarea condiţilor oboselii în urma consumului de energie fizică şi psihică, prevenirea oboselii şi realizarea odihnei active şi pasive la elev şi profesor</a:t>
            </a:r>
            <a:r>
              <a:rPr lang="ro-RO" dirty="0" smtClean="0"/>
              <a:t>;</a:t>
            </a:r>
          </a:p>
          <a:p>
            <a:pPr lvl="0"/>
            <a:endParaRPr lang="en-GB" dirty="0"/>
          </a:p>
          <a:p>
            <a:pPr lvl="0"/>
            <a:r>
              <a:rPr lang="ro-RO" dirty="0"/>
              <a:t>stabilirea raportului dintre activitatea şcolară în colectivul clasei şi cea de acasă</a:t>
            </a:r>
            <a:r>
              <a:rPr lang="ro-RO" dirty="0" smtClean="0"/>
              <a:t>;</a:t>
            </a:r>
          </a:p>
          <a:p>
            <a:pPr lvl="0"/>
            <a:endParaRPr lang="en-GB" dirty="0"/>
          </a:p>
          <a:p>
            <a:pPr lvl="0"/>
            <a:r>
              <a:rPr lang="ro-RO" dirty="0"/>
              <a:t>examinarea activităţii elevilor la diferite discipline.</a:t>
            </a:r>
            <a:endParaRPr lang="en-GB" dirty="0"/>
          </a:p>
          <a:p>
            <a:endParaRPr lang="en-GB" dirty="0"/>
          </a:p>
        </p:txBody>
      </p:sp>
    </p:spTree>
    <p:extLst>
      <p:ext uri="{BB962C8B-B14F-4D97-AF65-F5344CB8AC3E}">
        <p14:creationId xmlns:p14="http://schemas.microsoft.com/office/powerpoint/2010/main" val="202351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TotalTime>
  <Words>2718</Words>
  <Application>Microsoft Office PowerPoint</Application>
  <PresentationFormat>Widescreen</PresentationFormat>
  <Paragraphs>152</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Gothic</vt:lpstr>
      <vt:lpstr>Times New Roman</vt:lpstr>
      <vt:lpstr>Wingdings</vt:lpstr>
      <vt:lpstr>Wingdings 3</vt:lpstr>
      <vt:lpstr>Wisp</vt:lpstr>
      <vt:lpstr>MOMENTE ÎN PEDAGOGIA SECOLULUI XX </vt:lpstr>
      <vt:lpstr>Obiective operaționale</vt:lpstr>
      <vt:lpstr>Structura unităţii de curs: </vt:lpstr>
      <vt:lpstr>Pedagogia experimentală </vt:lpstr>
      <vt:lpstr>A.Binet afirma că „în pedagogie totul a fost spus, dar nimic nu a fost probat”. </vt:lpstr>
      <vt:lpstr>Alfred Binet (1857-1911)</vt:lpstr>
      <vt:lpstr>PowerPoint Presentation</vt:lpstr>
      <vt:lpstr>Ernst Meumann (1862-1915) </vt:lpstr>
      <vt:lpstr>  Dintre principalele paliere ale activităţii elevilor cărora li se acordă importanţă le reţinem pe următoarele: </vt:lpstr>
      <vt:lpstr>problematica pedagogiei experimentale cuprinde: </vt:lpstr>
      <vt:lpstr>Implicații pedagogice:</vt:lpstr>
      <vt:lpstr>W. August Lay (1862-1926)</vt:lpstr>
      <vt:lpstr>PowerPoint Presentation</vt:lpstr>
      <vt:lpstr>Pedagogia socială</vt:lpstr>
      <vt:lpstr>Emile Durkheim (1858-1917) </vt:lpstr>
      <vt:lpstr>PowerPoint Presentation</vt:lpstr>
      <vt:lpstr>PowerPoint Presentation</vt:lpstr>
      <vt:lpstr>PowerPoint Presentation</vt:lpstr>
      <vt:lpstr>Georg Kerschensteiner (1854-1932)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MOMENTE ÎN PEDAGOGIA SECOLULUI XX </dc:title>
  <dc:creator>diana csorba</dc:creator>
  <cp:lastModifiedBy>diana csorba</cp:lastModifiedBy>
  <cp:revision>2</cp:revision>
  <dcterms:created xsi:type="dcterms:W3CDTF">2021-10-28T08:17:29Z</dcterms:created>
  <dcterms:modified xsi:type="dcterms:W3CDTF">2021-10-28T08:21:42Z</dcterms:modified>
</cp:coreProperties>
</file>