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7" r:id="rId5"/>
    <p:sldId id="271" r:id="rId6"/>
    <p:sldId id="272" r:id="rId7"/>
    <p:sldId id="259" r:id="rId8"/>
    <p:sldId id="269" r:id="rId9"/>
    <p:sldId id="280" r:id="rId10"/>
    <p:sldId id="273" r:id="rId11"/>
    <p:sldId id="278" r:id="rId12"/>
    <p:sldId id="27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science/human-intelligence-psychology" TargetMode="External"/><Relationship Id="rId3" Type="http://schemas.openxmlformats.org/officeDocument/2006/relationships/hyperlink" Target="https://www.multipleintelligencesoasis.org/the-components-of-mi" TargetMode="External"/><Relationship Id="rId7" Type="http://schemas.openxmlformats.org/officeDocument/2006/relationships/hyperlink" Target="https://www.britannica.com/biography/Howard-Gardner" TargetMode="External"/><Relationship Id="rId2" Type="http://schemas.openxmlformats.org/officeDocument/2006/relationships/hyperlink" Target="https://howardgardner.com/biograph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ardgardner01.files.wordpress.com/2012/06/443-davis-christodoulou-seider-mi-article.pdf" TargetMode="External"/><Relationship Id="rId5" Type="http://schemas.openxmlformats.org/officeDocument/2006/relationships/hyperlink" Target="https://blog.adioma.com/9-types-of-intelligence-infographic/" TargetMode="External"/><Relationship Id="rId4" Type="http://schemas.openxmlformats.org/officeDocument/2006/relationships/hyperlink" Target="https://www.gse.harvard.edu/faculty/howard-gardn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83" y="4624668"/>
            <a:ext cx="8191018" cy="60110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/>
                <a:cs typeface="Times New Roman"/>
              </a:rPr>
              <a:t>Howard Gardner </a:t>
            </a:r>
            <a:r>
              <a:rPr lang="en-US" sz="3200" dirty="0" err="1" smtClean="0">
                <a:latin typeface="Times New Roman"/>
                <a:cs typeface="Times New Roman"/>
              </a:rPr>
              <a:t>și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dirty="0" err="1" smtClean="0">
                <a:latin typeface="Times New Roman"/>
                <a:cs typeface="Times New Roman"/>
              </a:rPr>
              <a:t>inteligențele</a:t>
            </a:r>
            <a:r>
              <a:rPr lang="en-US" sz="3200" dirty="0" smtClean="0">
                <a:latin typeface="Times New Roman"/>
                <a:cs typeface="Times New Roman"/>
              </a:rPr>
              <a:t> multiple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336" y="833481"/>
            <a:ext cx="423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Universitatea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 din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București</a:t>
            </a:r>
            <a:endParaRPr lang="en-US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Facultatea</a:t>
            </a:r>
            <a:r>
              <a:rPr lang="en-US" sz="1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Psihologie</a:t>
            </a:r>
            <a:r>
              <a:rPr lang="en-US" sz="1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și</a:t>
            </a:r>
            <a:r>
              <a:rPr lang="en-US" sz="1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Științele</a:t>
            </a:r>
            <a:r>
              <a:rPr lang="en-US" sz="1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Educației</a:t>
            </a:r>
            <a:endParaRPr lang="en-US" sz="14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6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1209321"/>
          </a:xfrm>
        </p:spPr>
        <p:txBody>
          <a:bodyPr/>
          <a:lstStyle/>
          <a:p>
            <a:pPr algn="ctr"/>
            <a:r>
              <a:rPr lang="en-US" sz="3000" dirty="0" err="1" smtClean="0"/>
              <a:t>Implementarea</a:t>
            </a:r>
            <a:r>
              <a:rPr lang="en-US" sz="3000" dirty="0" smtClean="0"/>
              <a:t> </a:t>
            </a:r>
            <a:r>
              <a:rPr lang="en-US" sz="3000" dirty="0" err="1" smtClean="0"/>
              <a:t>teoriei</a:t>
            </a:r>
            <a:r>
              <a:rPr lang="en-US" sz="3000" dirty="0" smtClean="0"/>
              <a:t> </a:t>
            </a:r>
            <a:r>
              <a:rPr lang="en-US" sz="3000" dirty="0" err="1" smtClean="0"/>
              <a:t>inteligențelor</a:t>
            </a:r>
            <a:r>
              <a:rPr lang="en-US" sz="3000" dirty="0" smtClean="0"/>
              <a:t> multiple </a:t>
            </a:r>
            <a:r>
              <a:rPr lang="en-US" sz="3000" dirty="0" err="1" smtClean="0"/>
              <a:t>în</a:t>
            </a:r>
            <a:r>
              <a:rPr lang="en-US" sz="3000" dirty="0" smtClean="0"/>
              <a:t> </a:t>
            </a:r>
            <a:r>
              <a:rPr lang="en-US" sz="3000" dirty="0" err="1" smtClean="0"/>
              <a:t>învățământ</a:t>
            </a:r>
            <a:r>
              <a:rPr lang="en-US" sz="3000" dirty="0"/>
              <a:t> </a:t>
            </a:r>
            <a:r>
              <a:rPr lang="en-US" sz="3000" dirty="0" smtClean="0"/>
              <a:t>(1)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45510" y="1822440"/>
            <a:ext cx="8809988" cy="49582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b="1" i="1" dirty="0" smtClean="0">
              <a:latin typeface="Times New Roman"/>
              <a:cs typeface="Times New Roman"/>
            </a:endParaRPr>
          </a:p>
          <a:p>
            <a:pPr algn="ctr">
              <a:lnSpc>
                <a:spcPct val="80000"/>
              </a:lnSpc>
            </a:pPr>
            <a:r>
              <a:rPr lang="en-US" b="1" i="1" dirty="0" smtClean="0">
                <a:latin typeface="Times New Roman"/>
                <a:cs typeface="Times New Roman"/>
              </a:rPr>
              <a:t>MODALITĂȚI DE IMPLEMENTARE ÎN SISTEMELE DE ÎNVĂȚĂMÂNT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ctr">
              <a:lnSpc>
                <a:spcPct val="120000"/>
              </a:lnSpc>
            </a:pPr>
            <a:r>
              <a:rPr lang="en-US" sz="3200" b="1" i="1" dirty="0" smtClean="0">
                <a:latin typeface="Times New Roman"/>
                <a:cs typeface="Times New Roman"/>
              </a:rPr>
              <a:t>INDIVIDUALIZARE</a:t>
            </a:r>
          </a:p>
          <a:p>
            <a:pPr algn="ctr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ctr">
              <a:lnSpc>
                <a:spcPct val="12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profesorul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trebuie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știe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cât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poate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mult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despre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profilul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inteligență</a:t>
            </a:r>
            <a:r>
              <a:rPr lang="en-US" dirty="0">
                <a:latin typeface="Times New Roman"/>
                <a:cs typeface="Times New Roman"/>
              </a:rPr>
              <a:t> al </a:t>
            </a:r>
            <a:r>
              <a:rPr lang="en-US" dirty="0" err="1">
                <a:latin typeface="Times New Roman"/>
                <a:cs typeface="Times New Roman"/>
              </a:rPr>
              <a:t>elevului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         </a:t>
            </a:r>
            <a:r>
              <a:rPr lang="en-US" dirty="0" err="1" smtClean="0">
                <a:latin typeface="Times New Roman"/>
                <a:cs typeface="Times New Roman"/>
              </a:rPr>
              <a:t>utilizeze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metode</a:t>
            </a:r>
            <a:r>
              <a:rPr lang="en-US" dirty="0">
                <a:latin typeface="Times New Roman"/>
                <a:cs typeface="Times New Roman"/>
              </a:rPr>
              <a:t> care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stimuleze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dezvoltarea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acesteia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algn="just"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ctr">
              <a:lnSpc>
                <a:spcPct val="120000"/>
              </a:lnSpc>
            </a:pPr>
            <a:r>
              <a:rPr lang="en-US" sz="3200" b="1" i="1" dirty="0">
                <a:latin typeface="Times New Roman"/>
                <a:cs typeface="Times New Roman"/>
              </a:rPr>
              <a:t>PLURALIZARE </a:t>
            </a:r>
            <a:endParaRPr lang="en-US" sz="3200" b="1" i="1" dirty="0" smtClean="0">
              <a:latin typeface="Times New Roman"/>
              <a:cs typeface="Times New Roman"/>
            </a:endParaRPr>
          </a:p>
          <a:p>
            <a:pPr algn="ctr">
              <a:lnSpc>
                <a:spcPct val="120000"/>
              </a:lnSpc>
            </a:pPr>
            <a:endParaRPr lang="en-US" sz="3200" b="1" i="1" dirty="0">
              <a:latin typeface="Times New Roman"/>
              <a:cs typeface="Times New Roman"/>
            </a:endParaRPr>
          </a:p>
          <a:p>
            <a:pPr algn="ctr">
              <a:lnSpc>
                <a:spcPct val="120000"/>
              </a:lnSpc>
            </a:pP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 err="1" smtClean="0">
                <a:latin typeface="Times New Roman"/>
                <a:cs typeface="Times New Roman"/>
              </a:rPr>
              <a:t>rofesorul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trebuie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decidă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asupra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utilizării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metode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prezentare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variate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dirty="0" err="1">
                <a:latin typeface="Times New Roman"/>
                <a:cs typeface="Times New Roman"/>
              </a:rPr>
              <a:t>unor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concepte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teorii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bază</a:t>
            </a:r>
            <a:r>
              <a:rPr lang="en-US" dirty="0">
                <a:latin typeface="Times New Roman"/>
                <a:cs typeface="Times New Roman"/>
              </a:rPr>
              <a:t> cu </a:t>
            </a:r>
            <a:r>
              <a:rPr lang="en-US" dirty="0" err="1">
                <a:latin typeface="Times New Roman"/>
                <a:cs typeface="Times New Roman"/>
              </a:rPr>
              <a:t>scopul</a:t>
            </a:r>
            <a:r>
              <a:rPr lang="en-US" dirty="0">
                <a:latin typeface="Times New Roman"/>
                <a:cs typeface="Times New Roman"/>
              </a:rPr>
              <a:t> de a se </a:t>
            </a:r>
            <a:r>
              <a:rPr lang="en-US" dirty="0" err="1">
                <a:latin typeface="Times New Roman"/>
                <a:cs typeface="Times New Roman"/>
              </a:rPr>
              <a:t>asigura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că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mai</a:t>
            </a:r>
            <a:r>
              <a:rPr lang="en-US" dirty="0">
                <a:latin typeface="Times New Roman"/>
                <a:cs typeface="Times New Roman"/>
              </a:rPr>
              <a:t> mare parte a </a:t>
            </a:r>
            <a:r>
              <a:rPr lang="en-US" dirty="0" err="1">
                <a:latin typeface="Times New Roman"/>
                <a:cs typeface="Times New Roman"/>
              </a:rPr>
              <a:t>elevilor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săi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dirty="0" err="1">
                <a:latin typeface="Times New Roman"/>
                <a:cs typeface="Times New Roman"/>
              </a:rPr>
              <a:t>înțeles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apelând</a:t>
            </a:r>
            <a:r>
              <a:rPr lang="en-US" dirty="0">
                <a:latin typeface="Times New Roman"/>
                <a:cs typeface="Times New Roman"/>
              </a:rPr>
              <a:t> la </a:t>
            </a:r>
            <a:r>
              <a:rPr lang="en-US" dirty="0" err="1">
                <a:latin typeface="Times New Roman"/>
                <a:cs typeface="Times New Roman"/>
              </a:rPr>
              <a:t>una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dintre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inteligențele</a:t>
            </a:r>
            <a:r>
              <a:rPr lang="en-US" dirty="0">
                <a:latin typeface="Times New Roman"/>
                <a:cs typeface="Times New Roman"/>
              </a:rPr>
              <a:t> sale </a:t>
            </a:r>
            <a:r>
              <a:rPr lang="en-US" dirty="0" smtClean="0">
                <a:latin typeface="Times New Roman"/>
                <a:cs typeface="Times New Roman"/>
              </a:rPr>
              <a:t>multiple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50" y="2307862"/>
            <a:ext cx="2153528" cy="1264187"/>
          </a:xfrm>
          <a:prstGeom prst="rect">
            <a:avLst/>
          </a:prstGeom>
        </p:spPr>
      </p:pic>
      <p:pic>
        <p:nvPicPr>
          <p:cNvPr id="6" name="Picture 5" descr="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5" t="8049" r="18756" b="12159"/>
          <a:stretch/>
        </p:blipFill>
        <p:spPr>
          <a:xfrm>
            <a:off x="226666" y="3926350"/>
            <a:ext cx="2485117" cy="18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179294"/>
            <a:ext cx="7556313" cy="1027205"/>
          </a:xfrm>
        </p:spPr>
        <p:txBody>
          <a:bodyPr/>
          <a:lstStyle/>
          <a:p>
            <a:pPr algn="ctr"/>
            <a:r>
              <a:rPr lang="en-US" sz="3000" dirty="0" err="1" smtClean="0">
                <a:latin typeface="Times New Roman"/>
                <a:cs typeface="Times New Roman"/>
              </a:rPr>
              <a:t>Implementarea</a:t>
            </a:r>
            <a:r>
              <a:rPr lang="en-US" sz="3000" dirty="0" smtClean="0"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latin typeface="Times New Roman"/>
                <a:cs typeface="Times New Roman"/>
              </a:rPr>
              <a:t>teoriei</a:t>
            </a:r>
            <a:r>
              <a:rPr lang="en-US" sz="3000" dirty="0" smtClean="0"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latin typeface="Times New Roman"/>
                <a:cs typeface="Times New Roman"/>
              </a:rPr>
              <a:t>inteligențelor</a:t>
            </a:r>
            <a:r>
              <a:rPr lang="en-US" sz="3000" dirty="0" smtClean="0">
                <a:latin typeface="Times New Roman"/>
                <a:cs typeface="Times New Roman"/>
              </a:rPr>
              <a:t> multiple </a:t>
            </a:r>
            <a:r>
              <a:rPr lang="en-US" sz="3000" dirty="0" err="1" smtClean="0">
                <a:latin typeface="Times New Roman"/>
                <a:cs typeface="Times New Roman"/>
              </a:rPr>
              <a:t>în</a:t>
            </a:r>
            <a:r>
              <a:rPr lang="en-US" sz="3000" dirty="0" smtClean="0"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latin typeface="Times New Roman"/>
                <a:cs typeface="Times New Roman"/>
              </a:rPr>
              <a:t>învățământ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latin typeface="Times New Roman"/>
                <a:cs typeface="Times New Roman"/>
              </a:rPr>
              <a:t>(2)</a:t>
            </a:r>
            <a:endParaRPr lang="en-US" sz="3000" dirty="0">
              <a:latin typeface="Times New Roman"/>
              <a:cs typeface="Times New Roman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024550"/>
              </p:ext>
            </p:extLst>
          </p:nvPr>
        </p:nvGraphicFramePr>
        <p:xfrm>
          <a:off x="88899" y="1206497"/>
          <a:ext cx="8953502" cy="5046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DIMENSIUNI ALE INTELIGENȚEI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COMPETENȚA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3"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lingvistică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Utilizarea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scrisului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sau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exprimării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verbale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pentru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caracterizarea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personajului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logico-matematică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Utilizarea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structurilor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logice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,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graficelor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,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formulelor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pentru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prezentarea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sarcinilor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care le are de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îndeplinit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Harap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-Alb.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09"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muzical-ritmică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Utilizarea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sunetelor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,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unor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ritmuri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,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unor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melodii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care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să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exprime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conţinutul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secvenţei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narative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09"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vizual-spaţială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Folosirea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desenului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pentru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reprezenta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portretele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personajelor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sau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pentru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conceptualiza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spaţiul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09"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corporal-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kinestezică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Folosirea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codurilor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nonverbale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pentru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exprima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conţinutul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textului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09"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interpersonală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Folosirea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informaţiilor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din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psihologie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pentru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defini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relaţiile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dintre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personaje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09"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intrapersonală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Utilizarea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reflectării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mod de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conştientizare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semnificaţiilor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textului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709">
                <a:tc>
                  <a:txBody>
                    <a:bodyPr/>
                    <a:lstStyle/>
                    <a:p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Inteligenţa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naturalistă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Folosirea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informaţiilor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referitoare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la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particularităţile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psihice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şi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comportamentale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în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vederea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încadrării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personajului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într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-un tip de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comportament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US" sz="15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3674" y="6367502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sz="1400" dirty="0" err="1" smtClean="0">
                <a:latin typeface="Times New Roman"/>
                <a:cs typeface="Times New Roman"/>
              </a:rPr>
              <a:t>Abordarea</a:t>
            </a:r>
            <a:r>
              <a:rPr lang="en-US" sz="1400" dirty="0" smtClean="0">
                <a:latin typeface="Times New Roman"/>
                <a:cs typeface="Times New Roman"/>
              </a:rPr>
              <a:t> din </a:t>
            </a:r>
            <a:r>
              <a:rPr lang="en-US" sz="1400" dirty="0" err="1" smtClean="0">
                <a:latin typeface="Times New Roman"/>
                <a:cs typeface="Times New Roman"/>
              </a:rPr>
              <a:t>perspectiva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inteligențelor</a:t>
            </a:r>
            <a:r>
              <a:rPr lang="en-US" sz="1400" dirty="0" smtClean="0">
                <a:latin typeface="Times New Roman"/>
                <a:cs typeface="Times New Roman"/>
              </a:rPr>
              <a:t> multiple a </a:t>
            </a:r>
            <a:r>
              <a:rPr lang="en-US" sz="1400" dirty="0" err="1" smtClean="0">
                <a:latin typeface="Times New Roman"/>
                <a:cs typeface="Times New Roman"/>
              </a:rPr>
              <a:t>povestirii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Harap-Alb</a:t>
            </a:r>
            <a:r>
              <a:rPr lang="en-US" sz="1400" dirty="0" smtClean="0">
                <a:latin typeface="Times New Roman"/>
                <a:cs typeface="Times New Roman"/>
              </a:rPr>
              <a:t>, de Ion </a:t>
            </a:r>
            <a:r>
              <a:rPr lang="en-US" sz="1400" dirty="0" err="1" smtClean="0">
                <a:latin typeface="Times New Roman"/>
                <a:cs typeface="Times New Roman"/>
              </a:rPr>
              <a:t>Creangă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8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CONCLUZII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600200"/>
            <a:ext cx="7775387" cy="486410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Inteligenţa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nu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trăsătură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înnăscută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care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domină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celelalte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abilităţi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care le au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oamenii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Teoria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inteligențelor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multiple nu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pune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îndoială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existenţa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unei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inteligenţe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generale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dar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aduce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probe conform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cărora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definiţia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tradiţională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a  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inteligenţei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nu  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acoperă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posibilităţile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cognitive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recent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descoperite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Rezultatele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cercetărilor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efectuate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Howard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ardner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arată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inteligenţele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multiple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sunt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localizate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diferite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zone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ale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creierului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care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sunt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conectate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între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ele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se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susţin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una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alta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dar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pot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funcţiona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şi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independent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dacă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nevoie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Inteligențele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multiple se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pot 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dezvolta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condiţii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optime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mediu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Wingdings" charset="2"/>
              <a:buChar char="Ø"/>
            </a:pP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38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557811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/>
                <a:cs typeface="Times New Roman"/>
              </a:rPr>
              <a:t>BIBLIOGRAFIE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200" y="1219705"/>
            <a:ext cx="7851587" cy="5242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Gardner H. – Frames of Mind – The Theory of Multiple Intelligences, Basic Books, New York, 2011</a:t>
            </a: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Stănculescu</a:t>
            </a:r>
            <a:r>
              <a:rPr lang="en-US" sz="2000" dirty="0">
                <a:latin typeface="Times New Roman"/>
                <a:cs typeface="Times New Roman"/>
              </a:rPr>
              <a:t> E. – </a:t>
            </a:r>
            <a:r>
              <a:rPr lang="en-US" sz="2000" dirty="0" err="1">
                <a:latin typeface="Times New Roman"/>
                <a:cs typeface="Times New Roman"/>
              </a:rPr>
              <a:t>Psihologia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Educației</a:t>
            </a:r>
            <a:r>
              <a:rPr lang="en-US" sz="2000" dirty="0">
                <a:latin typeface="Times New Roman"/>
                <a:cs typeface="Times New Roman"/>
              </a:rPr>
              <a:t> – de la </a:t>
            </a:r>
            <a:r>
              <a:rPr lang="en-US" sz="2000" dirty="0" err="1">
                <a:latin typeface="Times New Roman"/>
                <a:cs typeface="Times New Roman"/>
              </a:rPr>
              <a:t>teorie</a:t>
            </a:r>
            <a:r>
              <a:rPr lang="en-US" sz="2000" dirty="0">
                <a:latin typeface="Times New Roman"/>
                <a:cs typeface="Times New Roman"/>
              </a:rPr>
              <a:t> la </a:t>
            </a:r>
            <a:r>
              <a:rPr lang="en-US" sz="2000" dirty="0" err="1">
                <a:latin typeface="Times New Roman"/>
                <a:cs typeface="Times New Roman"/>
              </a:rPr>
              <a:t>practică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Editura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Universitară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București</a:t>
            </a:r>
            <a:r>
              <a:rPr lang="en-US" sz="2000" dirty="0">
                <a:latin typeface="Times New Roman"/>
                <a:cs typeface="Times New Roman"/>
              </a:rPr>
              <a:t> – </a:t>
            </a:r>
            <a:r>
              <a:rPr lang="en-US" sz="2000" dirty="0" err="1">
                <a:latin typeface="Times New Roman"/>
                <a:cs typeface="Times New Roman"/>
              </a:rPr>
              <a:t>ediția</a:t>
            </a:r>
            <a:r>
              <a:rPr lang="en-US" sz="2000" dirty="0">
                <a:latin typeface="Times New Roman"/>
                <a:cs typeface="Times New Roman"/>
              </a:rPr>
              <a:t> a II-a, 2013</a:t>
            </a: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u="sng" dirty="0">
                <a:latin typeface="Times New Roman"/>
                <a:cs typeface="Times New Roman"/>
                <a:hlinkClick r:id="rId2"/>
              </a:rPr>
              <a:t>https://howardgardner.com/biography/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u="sng" dirty="0">
                <a:latin typeface="Times New Roman"/>
                <a:cs typeface="Times New Roman"/>
                <a:hlinkClick r:id="rId3"/>
              </a:rPr>
              <a:t>https://www.multipleintelligencesoasis.org/the-components-of-mi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u="sng" dirty="0">
                <a:latin typeface="Times New Roman"/>
                <a:cs typeface="Times New Roman"/>
                <a:hlinkClick r:id="rId4"/>
              </a:rPr>
              <a:t>https://www.gse.harvard.edu/faculty/howard-gardner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u="sng" dirty="0">
                <a:latin typeface="Times New Roman"/>
                <a:cs typeface="Times New Roman"/>
                <a:hlinkClick r:id="rId5"/>
              </a:rPr>
              <a:t>https://blog.adioma.com/9-types-of-intelligence-infographic/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u="sng" dirty="0">
                <a:latin typeface="Times New Roman"/>
                <a:cs typeface="Times New Roman"/>
                <a:hlinkClick r:id="rId6"/>
              </a:rPr>
              <a:t>https://howardgardner01.files.wordpress.com/2012/06/443-davis-christodoulou-seider-mi-article.pdf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u="sng" dirty="0">
                <a:latin typeface="Times New Roman"/>
                <a:cs typeface="Times New Roman"/>
                <a:hlinkClick r:id="rId7"/>
              </a:rPr>
              <a:t>https://www.britannica.com/biography/Howard-Gardner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algn="just">
              <a:lnSpc>
                <a:spcPct val="140000"/>
              </a:lnSpc>
              <a:buFont typeface="Arial"/>
              <a:buChar char="•"/>
            </a:pPr>
            <a:r>
              <a:rPr lang="en-US" sz="2000" u="sng" dirty="0">
                <a:latin typeface="Times New Roman"/>
                <a:cs typeface="Times New Roman"/>
                <a:hlinkClick r:id="rId8"/>
              </a:rPr>
              <a:t>https://www.britannica.com/science/human-intelligence-psychology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6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" y="1587500"/>
            <a:ext cx="8452798" cy="4916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35106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Ce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inteligența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02" y="1651000"/>
            <a:ext cx="8351198" cy="48006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alitate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mentală</a:t>
            </a: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apacitatea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a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găsi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soluții</a:t>
            </a: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bilități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permit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individului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să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învețe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din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experiențele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viață</a:t>
            </a: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apacitate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superioară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abstractizare</a:t>
            </a: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apacitatea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a se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adapta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mediului</a:t>
            </a: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apacitatea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a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folosi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cunoștințele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scopul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modificării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mediului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favoarea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sa</a:t>
            </a: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!!!!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capacitatea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individului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de a se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adapta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la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mediul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înconjurător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atunci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când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se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confruntă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cu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situații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noi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82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98606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Teorii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privind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inteligența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473200"/>
            <a:ext cx="7775387" cy="49911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măsurarea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psihologică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psihometria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-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măsoară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formă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are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inteligența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care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sunt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componentele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ei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bazându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-se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date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obținute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din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testele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inteligență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; </a:t>
            </a:r>
          </a:p>
          <a:p>
            <a:pPr algn="just"/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psihologia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cognitivă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-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preocupă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procesele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prin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care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funcționează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mintea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reprezentări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mentale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informații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procese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care pot opera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astfel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reprezentări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; </a:t>
            </a: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cognitivismul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contextualismul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studiază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interacțiunea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dintre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mediu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procesele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mentale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 algn="just"/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știința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biologică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are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vedere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bazele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neuronale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ale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inteligenței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aceasta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fiind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determinată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modul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care se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fac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conexiunile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diverselor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arii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cerebrale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creier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trebuie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văzută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complementar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celorlalte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3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teorii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). </a:t>
            </a:r>
            <a:endParaRPr lang="en-US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1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878576"/>
          </a:xfrm>
        </p:spPr>
        <p:txBody>
          <a:bodyPr/>
          <a:lstStyle/>
          <a:p>
            <a:pPr algn="ctr"/>
            <a:r>
              <a:rPr lang="en-US" sz="3200" dirty="0" smtClean="0"/>
              <a:t>Cine </a:t>
            </a:r>
            <a:r>
              <a:rPr lang="en-US" sz="3200" dirty="0" err="1" smtClean="0"/>
              <a:t>este</a:t>
            </a:r>
            <a:r>
              <a:rPr lang="en-US" sz="3200" dirty="0" smtClean="0"/>
              <a:t> HOWARD GARDNER ?</a:t>
            </a:r>
            <a:endParaRPr lang="en-US" sz="3200" dirty="0"/>
          </a:p>
        </p:txBody>
      </p:sp>
      <p:pic>
        <p:nvPicPr>
          <p:cNvPr id="6" name="Content Placeholder 5" descr="4.jp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4" r="22829"/>
          <a:stretch/>
        </p:blipFill>
        <p:spPr>
          <a:xfrm>
            <a:off x="5225097" y="1901820"/>
            <a:ext cx="3624530" cy="4144963"/>
          </a:xfrm>
        </p:spPr>
      </p:pic>
      <p:sp>
        <p:nvSpPr>
          <p:cNvPr id="7" name="TextBox 6"/>
          <p:cNvSpPr txBox="1"/>
          <p:nvPr/>
        </p:nvSpPr>
        <p:spPr>
          <a:xfrm>
            <a:off x="105826" y="1055100"/>
            <a:ext cx="5079587" cy="57764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născut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 data de 11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iulie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1943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Scranton,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Pennsilvanya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Statele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Unite ale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Americii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absolvit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Universitatea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din Harvard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1965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relații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sociale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avându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-l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profesor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pe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Erik Ericson;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1967 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inițiat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”The Project Zero”;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î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1971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luat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doctoratul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psihologia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dezvoltării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 Harvard;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î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1979 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fost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cooptat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grupul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cercetare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potențialului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uman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1983 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scris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despre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”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intelgențele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multiple” (MI theory.);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creat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un curriculum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un set de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instrumente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evaluare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inteligențelor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multiple (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MI test);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perioada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1984-2000 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lucrat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domeniul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neuropsihologiei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Școala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Medicină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niversității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din Boston;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perioada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1986-1998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fost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profesor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 Harvard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Graduate School of 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Education;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î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1990 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inițiat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proiectul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”The Good Work Project”;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fost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primul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american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care 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primit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premiul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Universității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din Louisville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Grawemeyer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educație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(1990)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î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1995 </a:t>
            </a:r>
            <a:r>
              <a:rPr lang="mr-IN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inițiat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”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școala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vară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”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pentru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implementarea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practicilor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”MI theory”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1998 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primit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titlul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John H.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Elisabeth A. Hobbs,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profesor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cunoaștere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educație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110000"/>
              </a:lnSpc>
              <a:buFont typeface="Wingdings" charset="2"/>
              <a:buChar char="²"/>
            </a:pPr>
            <a:r>
              <a:rPr lang="en-US" sz="1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în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2000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inițiat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masterul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cu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programul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”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Minte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creier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educație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”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80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4179dPUeEFL._SX326_BO1,204,203,200_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30" y="4212589"/>
            <a:ext cx="1738867" cy="2645410"/>
          </a:xfrm>
          <a:prstGeom prst="rect">
            <a:avLst/>
          </a:prstGeom>
        </p:spPr>
      </p:pic>
      <p:pic>
        <p:nvPicPr>
          <p:cNvPr id="8" name="Picture 7" descr="199884947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t="3390" r="8171" b="4771"/>
          <a:stretch/>
        </p:blipFill>
        <p:spPr>
          <a:xfrm rot="829459">
            <a:off x="7057468" y="3794024"/>
            <a:ext cx="1746123" cy="2897328"/>
          </a:xfrm>
          <a:prstGeom prst="rect">
            <a:avLst/>
          </a:prstGeom>
        </p:spPr>
      </p:pic>
      <p:pic>
        <p:nvPicPr>
          <p:cNvPr id="6" name="Picture 5" descr="9780753804810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82" y="4258203"/>
            <a:ext cx="1651000" cy="2533650"/>
          </a:xfrm>
          <a:prstGeom prst="rect">
            <a:avLst/>
          </a:prstGeom>
        </p:spPr>
      </p:pic>
      <p:pic>
        <p:nvPicPr>
          <p:cNvPr id="3" name="Picture 2" descr="41O8Fmt-eHL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r="5805"/>
          <a:stretch/>
        </p:blipFill>
        <p:spPr>
          <a:xfrm rot="20004800">
            <a:off x="476214" y="4073604"/>
            <a:ext cx="1666754" cy="2533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878576"/>
          </a:xfrm>
        </p:spPr>
        <p:txBody>
          <a:bodyPr/>
          <a:lstStyle/>
          <a:p>
            <a:pPr algn="ctr"/>
            <a:r>
              <a:rPr lang="en-US" sz="2600" dirty="0" smtClean="0"/>
              <a:t>HOWARD GARDNER - </a:t>
            </a:r>
            <a:r>
              <a:rPr lang="en-US" sz="2600" dirty="0" err="1" smtClean="0"/>
              <a:t>repere</a:t>
            </a:r>
            <a:r>
              <a:rPr lang="en-US" sz="2600" dirty="0" smtClean="0"/>
              <a:t> </a:t>
            </a:r>
            <a:r>
              <a:rPr lang="en-US" sz="2600" dirty="0" err="1"/>
              <a:t>publicistice</a:t>
            </a:r>
            <a:r>
              <a:rPr lang="en-US" sz="26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79" y="1019020"/>
            <a:ext cx="3465791" cy="3334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The Quest for Mind </a:t>
            </a:r>
            <a:r>
              <a:rPr lang="en-US" sz="1600" i="1" dirty="0" smtClean="0">
                <a:latin typeface="Times New Roman"/>
                <a:cs typeface="Times New Roman"/>
              </a:rPr>
              <a:t>(</a:t>
            </a:r>
            <a:r>
              <a:rPr lang="en-US" sz="1600" i="1" dirty="0">
                <a:latin typeface="Times New Roman"/>
                <a:cs typeface="Times New Roman"/>
              </a:rPr>
              <a:t>1973; second edition, 1981)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The Arts and Human Development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1973)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The Shattered Mind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1975)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Developmental Psychology </a:t>
            </a:r>
            <a:r>
              <a:rPr lang="en-US" sz="1600" i="1" dirty="0" smtClean="0">
                <a:latin typeface="Times New Roman"/>
                <a:cs typeface="Times New Roman"/>
              </a:rPr>
              <a:t>(</a:t>
            </a:r>
            <a:r>
              <a:rPr lang="en-US" sz="1600" i="1" dirty="0">
                <a:latin typeface="Times New Roman"/>
                <a:cs typeface="Times New Roman"/>
              </a:rPr>
              <a:t>1978; second edition, 1982)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Artful Scribbles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1980)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Art, Mind, and Brain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1982</a:t>
            </a:r>
            <a:r>
              <a:rPr lang="is-IS" sz="1600" i="1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is-IS" sz="1600" i="1" dirty="0" smtClean="0">
                <a:latin typeface="Times New Roman"/>
                <a:cs typeface="Times New Roman"/>
              </a:rPr>
              <a:t>Frames of Mind </a:t>
            </a:r>
            <a:r>
              <a:rPr lang="mr-IN" sz="1600" i="1" dirty="0" smtClean="0">
                <a:latin typeface="Times New Roman"/>
                <a:cs typeface="Times New Roman"/>
              </a:rPr>
              <a:t>–</a:t>
            </a:r>
            <a:r>
              <a:rPr lang="is-IS" sz="1600" i="1" dirty="0" smtClean="0">
                <a:latin typeface="Times New Roman"/>
                <a:cs typeface="Times New Roman"/>
              </a:rPr>
              <a:t> The Theory of Multiple Intelligences (1983)</a:t>
            </a:r>
            <a:endParaRPr lang="is-IS" sz="1600" i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8915" y="1025890"/>
            <a:ext cx="3465791" cy="3334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 smtClean="0">
                <a:latin typeface="Times New Roman"/>
                <a:cs typeface="Times New Roman"/>
              </a:rPr>
              <a:t>The </a:t>
            </a:r>
            <a:r>
              <a:rPr lang="en-US" sz="1600" i="1" dirty="0">
                <a:latin typeface="Times New Roman"/>
                <a:cs typeface="Times New Roman"/>
              </a:rPr>
              <a:t>Mind’s New Science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1985)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To Open Minds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1989)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The Unschooled Mind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1991, 2011</a:t>
            </a:r>
            <a:r>
              <a:rPr lang="is-IS" sz="1600" i="1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Multiple Intelligences </a:t>
            </a:r>
            <a:r>
              <a:rPr lang="is-IS" sz="1600" i="1" dirty="0">
                <a:latin typeface="Times New Roman"/>
                <a:cs typeface="Times New Roman"/>
              </a:rPr>
              <a:t>(1993)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Creating Minds </a:t>
            </a:r>
            <a:r>
              <a:rPr lang="is-IS" sz="1600" i="1" dirty="0">
                <a:latin typeface="Times New Roman"/>
                <a:cs typeface="Times New Roman"/>
              </a:rPr>
              <a:t>(1993)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Leading Minds </a:t>
            </a:r>
            <a:r>
              <a:rPr lang="is-IS" sz="1600" i="1" dirty="0">
                <a:latin typeface="Times New Roman"/>
                <a:cs typeface="Times New Roman"/>
              </a:rPr>
              <a:t>(1995)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Extraordinary Minds </a:t>
            </a:r>
            <a:r>
              <a:rPr lang="is-IS" sz="1600" i="1" dirty="0">
                <a:latin typeface="Times New Roman"/>
                <a:cs typeface="Times New Roman"/>
              </a:rPr>
              <a:t>(1997)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Intelligence Reframed </a:t>
            </a:r>
            <a:r>
              <a:rPr lang="is-IS" sz="1600" i="1" dirty="0">
                <a:latin typeface="Times New Roman"/>
                <a:cs typeface="Times New Roman"/>
              </a:rPr>
              <a:t>(1999)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Good </a:t>
            </a:r>
            <a:r>
              <a:rPr lang="en-US" sz="1600" i="1" dirty="0" smtClean="0">
                <a:latin typeface="Times New Roman"/>
                <a:cs typeface="Times New Roman"/>
              </a:rPr>
              <a:t>Work </a:t>
            </a:r>
            <a:r>
              <a:rPr lang="is-IS" sz="1600" i="1" dirty="0" smtClean="0">
                <a:latin typeface="Times New Roman"/>
                <a:cs typeface="Times New Roman"/>
              </a:rPr>
              <a:t>(</a:t>
            </a:r>
            <a:r>
              <a:rPr lang="is-IS" sz="1600" i="1" dirty="0">
                <a:latin typeface="Times New Roman"/>
                <a:cs typeface="Times New Roman"/>
              </a:rPr>
              <a:t>2001)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Changing Minds </a:t>
            </a:r>
            <a:r>
              <a:rPr lang="is-IS" sz="1600" i="1" dirty="0">
                <a:latin typeface="Times New Roman"/>
                <a:cs typeface="Times New Roman"/>
              </a:rPr>
              <a:t>(2004)</a:t>
            </a:r>
          </a:p>
          <a:p>
            <a:pPr marL="285750" indent="-285750" algn="just">
              <a:lnSpc>
                <a:spcPct val="120000"/>
              </a:lnSpc>
              <a:buFont typeface="Wingdings" charset="2"/>
              <a:buChar char="§"/>
            </a:pPr>
            <a:r>
              <a:rPr lang="en-US" sz="1600" i="1" dirty="0">
                <a:latin typeface="Times New Roman"/>
                <a:cs typeface="Times New Roman"/>
              </a:rPr>
              <a:t>Five Minds for the Future </a:t>
            </a:r>
            <a:r>
              <a:rPr lang="is-IS" sz="1600" i="1" dirty="0">
                <a:latin typeface="Times New Roman"/>
                <a:cs typeface="Times New Roman"/>
              </a:rPr>
              <a:t>(2007</a:t>
            </a:r>
            <a:r>
              <a:rPr lang="is-IS" sz="1600" i="1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90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1209321"/>
          </a:xfrm>
        </p:spPr>
        <p:txBody>
          <a:bodyPr/>
          <a:lstStyle/>
          <a:p>
            <a:pPr algn="ctr"/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susține</a:t>
            </a:r>
            <a:r>
              <a:rPr lang="en-US" sz="3200" dirty="0" smtClean="0"/>
              <a:t> </a:t>
            </a:r>
            <a:r>
              <a:rPr lang="en-US" sz="3200" dirty="0" err="1"/>
              <a:t>T</a:t>
            </a:r>
            <a:r>
              <a:rPr lang="en-US" sz="3200" dirty="0" err="1" smtClean="0"/>
              <a:t>eroria</a:t>
            </a:r>
            <a:r>
              <a:rPr lang="en-US" sz="3200" dirty="0" smtClean="0"/>
              <a:t> </a:t>
            </a:r>
            <a:r>
              <a:rPr lang="en-US" sz="3200" dirty="0" err="1" smtClean="0"/>
              <a:t>inteligențelor</a:t>
            </a:r>
            <a:r>
              <a:rPr lang="en-US" sz="3200" dirty="0" smtClean="0"/>
              <a:t> multiple (TMI) ? </a:t>
            </a:r>
            <a:r>
              <a:rPr lang="en-US" sz="3200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510" y="1915050"/>
            <a:ext cx="8809988" cy="4118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charset="2"/>
              <a:buChar char="²"/>
            </a:pPr>
            <a:r>
              <a:rPr lang="en-US" dirty="0" smtClean="0">
                <a:latin typeface="Times New Roman"/>
                <a:cs typeface="Times New Roman"/>
              </a:rPr>
              <a:t>8 </a:t>
            </a:r>
            <a:r>
              <a:rPr lang="en-US" dirty="0" err="1" smtClean="0">
                <a:latin typeface="Times New Roman"/>
                <a:cs typeface="Times New Roman"/>
              </a:rPr>
              <a:t>sau</a:t>
            </a:r>
            <a:r>
              <a:rPr lang="en-US" dirty="0" smtClean="0">
                <a:latin typeface="Times New Roman"/>
                <a:cs typeface="Times New Roman"/>
              </a:rPr>
              <a:t> 9 </a:t>
            </a:r>
            <a:r>
              <a:rPr lang="en-US" dirty="0" err="1" smtClean="0">
                <a:latin typeface="Times New Roman"/>
                <a:cs typeface="Times New Roman"/>
              </a:rPr>
              <a:t>inteligențe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relativ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autonome</a:t>
            </a:r>
            <a:r>
              <a:rPr lang="en-US" dirty="0" smtClean="0">
                <a:latin typeface="Times New Roman"/>
                <a:cs typeface="Times New Roman"/>
              </a:rPr>
              <a:t> 		</a:t>
            </a:r>
            <a:r>
              <a:rPr lang="en-US" dirty="0" err="1" smtClean="0">
                <a:latin typeface="Times New Roman"/>
                <a:cs typeface="Times New Roman"/>
              </a:rPr>
              <a:t>pentru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crea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produse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				                </a:t>
            </a:r>
            <a:r>
              <a:rPr lang="en-US" dirty="0" err="1" smtClean="0">
                <a:latin typeface="Times New Roman"/>
                <a:cs typeface="Times New Roman"/>
              </a:rPr>
              <a:t>pentru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rezolva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problemele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relevante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						</a:t>
            </a:r>
            <a:r>
              <a:rPr lang="en-US" dirty="0" err="1" smtClean="0">
                <a:latin typeface="Times New Roman"/>
                <a:cs typeface="Times New Roman"/>
              </a:rPr>
              <a:t>pentru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societate</a:t>
            </a: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80000"/>
              </a:lnSpc>
              <a:buFont typeface="Wingdings" charset="2"/>
              <a:buChar char="²"/>
            </a:pPr>
            <a:r>
              <a:rPr lang="en-US" dirty="0" err="1" smtClean="0">
                <a:latin typeface="Times New Roman"/>
                <a:cs typeface="Times New Roman"/>
              </a:rPr>
              <a:t>Inteligența</a:t>
            </a:r>
            <a:r>
              <a:rPr lang="en-US" dirty="0" smtClean="0">
                <a:latin typeface="Times New Roman"/>
                <a:cs typeface="Times New Roman"/>
              </a:rPr>
              <a:t>        </a:t>
            </a:r>
            <a:r>
              <a:rPr lang="en-US" dirty="0" err="1" smtClean="0">
                <a:latin typeface="Times New Roman"/>
                <a:cs typeface="Times New Roman"/>
              </a:rPr>
              <a:t>potențial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n-US" dirty="0" err="1" smtClean="0">
                <a:latin typeface="Times New Roman"/>
                <a:cs typeface="Times New Roman"/>
              </a:rPr>
              <a:t>abilitățile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ereditare</a:t>
            </a:r>
            <a:r>
              <a:rPr lang="en-US" dirty="0" smtClean="0">
                <a:latin typeface="Times New Roman"/>
                <a:cs typeface="Times New Roman"/>
              </a:rPr>
              <a:t>		  	   </a:t>
            </a:r>
            <a:r>
              <a:rPr lang="en-US" dirty="0" err="1" smtClean="0">
                <a:latin typeface="Times New Roman"/>
                <a:cs typeface="Times New Roman"/>
              </a:rPr>
              <a:t>experiențe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relevante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					        </a:t>
            </a:r>
            <a:r>
              <a:rPr lang="en-US" sz="1400" dirty="0" smtClean="0">
                <a:latin typeface="Times New Roman"/>
                <a:cs typeface="Times New Roman"/>
              </a:rPr>
              <a:t>se </a:t>
            </a:r>
            <a:r>
              <a:rPr lang="en-US" sz="1400" dirty="0" err="1" smtClean="0">
                <a:latin typeface="Times New Roman"/>
                <a:cs typeface="Times New Roman"/>
              </a:rPr>
              <a:t>dezvoltă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prin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dirty="0" err="1" smtClean="0">
                <a:latin typeface="Times New Roman"/>
                <a:cs typeface="Times New Roman"/>
              </a:rPr>
              <a:t>caracteristică</a:t>
            </a:r>
            <a:r>
              <a:rPr lang="en-US" dirty="0" smtClean="0">
                <a:latin typeface="Times New Roman"/>
                <a:cs typeface="Times New Roman"/>
              </a:rPr>
              <a:t> specific </a:t>
            </a:r>
            <a:r>
              <a:rPr lang="en-US" dirty="0" err="1" smtClean="0">
                <a:latin typeface="Times New Roman"/>
                <a:cs typeface="Times New Roman"/>
              </a:rPr>
              <a:t>umană</a:t>
            </a: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/>
                <a:cs typeface="Times New Roman"/>
              </a:rPr>
              <a:t>		</a:t>
            </a:r>
            <a:r>
              <a:rPr lang="en-US" dirty="0" err="1" smtClean="0">
                <a:latin typeface="Times New Roman"/>
                <a:cs typeface="Times New Roman"/>
              </a:rPr>
              <a:t>dimensiune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care </a:t>
            </a:r>
            <a:r>
              <a:rPr lang="en-US" dirty="0" err="1">
                <a:latin typeface="Times New Roman"/>
                <a:cs typeface="Times New Roman"/>
              </a:rPr>
              <a:t>îi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diferențiază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oameni</a:t>
            </a:r>
            <a:r>
              <a:rPr lang="en-US" dirty="0">
                <a:latin typeface="Times New Roman"/>
                <a:cs typeface="Times New Roman"/>
              </a:rPr>
              <a:t> </a:t>
            </a: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dirty="0" err="1" smtClean="0">
                <a:latin typeface="Times New Roman"/>
                <a:cs typeface="Times New Roman"/>
              </a:rPr>
              <a:t>modalitate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rezolvare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unei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sarcini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pentru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atingerea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unui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scop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08148" y="2182918"/>
            <a:ext cx="582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08148" y="2239530"/>
            <a:ext cx="582041" cy="19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67977" y="3734507"/>
            <a:ext cx="1812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qual 2"/>
          <p:cNvSpPr/>
          <p:nvPr/>
        </p:nvSpPr>
        <p:spPr>
          <a:xfrm>
            <a:off x="1481559" y="3585284"/>
            <a:ext cx="462988" cy="29475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>
            <a:off x="1488451" y="4359494"/>
            <a:ext cx="462988" cy="29475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1488451" y="5248494"/>
            <a:ext cx="462988" cy="29475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Equal 10"/>
          <p:cNvSpPr/>
          <p:nvPr/>
        </p:nvSpPr>
        <p:spPr>
          <a:xfrm>
            <a:off x="1488451" y="4816694"/>
            <a:ext cx="462988" cy="29475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1209321"/>
          </a:xfrm>
        </p:spPr>
        <p:txBody>
          <a:bodyPr/>
          <a:lstStyle/>
          <a:p>
            <a:pPr algn="ctr"/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susține</a:t>
            </a:r>
            <a:r>
              <a:rPr lang="en-US" sz="3200" dirty="0" smtClean="0"/>
              <a:t> </a:t>
            </a:r>
            <a:r>
              <a:rPr lang="en-US" sz="3200" dirty="0" err="1"/>
              <a:t>T</a:t>
            </a:r>
            <a:r>
              <a:rPr lang="en-US" sz="3200" dirty="0" err="1" smtClean="0"/>
              <a:t>eroria</a:t>
            </a:r>
            <a:r>
              <a:rPr lang="en-US" sz="3200" dirty="0" smtClean="0"/>
              <a:t> </a:t>
            </a:r>
            <a:r>
              <a:rPr lang="en-US" sz="3200" dirty="0" err="1" smtClean="0"/>
              <a:t>inteligențelor</a:t>
            </a:r>
            <a:r>
              <a:rPr lang="en-US" sz="3200" dirty="0" smtClean="0"/>
              <a:t> multiple (TMI) ? (2)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5510" y="1915050"/>
            <a:ext cx="8809988" cy="38502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80000"/>
              </a:lnSpc>
              <a:buFont typeface="Wingdings" charset="2"/>
              <a:buChar char="²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80000"/>
              </a:lnSpc>
              <a:buFont typeface="Wingdings" charset="2"/>
              <a:buChar char="²"/>
            </a:pPr>
            <a:r>
              <a:rPr lang="en-US" dirty="0" err="1" smtClean="0">
                <a:latin typeface="Times New Roman"/>
                <a:cs typeface="Times New Roman"/>
              </a:rPr>
              <a:t>inteligențele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 		</a:t>
            </a:r>
            <a:r>
              <a:rPr lang="en-US" dirty="0" err="1">
                <a:latin typeface="Times New Roman"/>
                <a:cs typeface="Times New Roman"/>
              </a:rPr>
              <a:t>capacități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intelectuale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relativ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autonome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20000"/>
              </a:lnSpc>
              <a:buFont typeface="Wingdings" charset="2"/>
              <a:buChar char="²"/>
            </a:pPr>
            <a:r>
              <a:rPr lang="en-US" dirty="0" err="1" smtClean="0">
                <a:latin typeface="Times New Roman"/>
                <a:cs typeface="Times New Roman"/>
              </a:rPr>
              <a:t>inteligențele</a:t>
            </a:r>
            <a:r>
              <a:rPr lang="en-US" dirty="0" smtClean="0">
                <a:latin typeface="Times New Roman"/>
                <a:cs typeface="Times New Roman"/>
              </a:rPr>
              <a:t> multiple 		</a:t>
            </a:r>
            <a:r>
              <a:rPr lang="en-US" dirty="0" err="1" smtClean="0">
                <a:latin typeface="Times New Roman"/>
                <a:cs typeface="Times New Roman"/>
              </a:rPr>
              <a:t>domenii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activitate</a:t>
            </a:r>
            <a:endParaRPr lang="en-US" dirty="0" smtClean="0">
              <a:latin typeface="Times New Roman"/>
              <a:cs typeface="Times New Roman"/>
            </a:endParaRPr>
          </a:p>
          <a:p>
            <a:pPr lvl="8" algn="just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iscipline de </a:t>
            </a:r>
            <a:r>
              <a:rPr lang="en-US" dirty="0" err="1" smtClean="0">
                <a:latin typeface="Times New Roman"/>
                <a:cs typeface="Times New Roman"/>
              </a:rPr>
              <a:t>învățământ</a:t>
            </a:r>
            <a:endParaRPr lang="en-US" dirty="0" smtClean="0">
              <a:latin typeface="Times New Roman"/>
              <a:cs typeface="Times New Roman"/>
            </a:endParaRPr>
          </a:p>
          <a:p>
            <a:pPr lvl="8" algn="just">
              <a:lnSpc>
                <a:spcPct val="12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caracteristici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specifice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unei</a:t>
            </a:r>
            <a:r>
              <a:rPr lang="en-US" dirty="0" smtClean="0">
                <a:latin typeface="Times New Roman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cs typeface="Times New Roman"/>
              </a:rPr>
              <a:t>unor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rase</a:t>
            </a:r>
            <a:r>
              <a:rPr lang="en-US" dirty="0" smtClean="0">
                <a:latin typeface="Times New Roman"/>
                <a:cs typeface="Times New Roman"/>
              </a:rPr>
              <a:t>/</a:t>
            </a:r>
            <a:r>
              <a:rPr lang="en-US" dirty="0" err="1" smtClean="0">
                <a:latin typeface="Times New Roman"/>
                <a:cs typeface="Times New Roman"/>
              </a:rPr>
              <a:t>etnii</a:t>
            </a:r>
            <a:endParaRPr lang="en-US" dirty="0" smtClean="0">
              <a:latin typeface="Times New Roman"/>
              <a:cs typeface="Times New Roman"/>
            </a:endParaRPr>
          </a:p>
          <a:p>
            <a:pPr lvl="8" algn="just">
              <a:lnSpc>
                <a:spcPct val="12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stiluri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învățare</a:t>
            </a:r>
            <a:r>
              <a:rPr lang="en-US" dirty="0" smtClean="0">
                <a:latin typeface="Times New Roman"/>
                <a:cs typeface="Times New Roman"/>
              </a:rPr>
              <a:t>, de </a:t>
            </a:r>
            <a:r>
              <a:rPr lang="en-US" dirty="0" err="1" smtClean="0">
                <a:latin typeface="Times New Roman"/>
                <a:cs typeface="Times New Roman"/>
              </a:rPr>
              <a:t>muncă</a:t>
            </a:r>
            <a:endParaRPr lang="en-US" dirty="0" smtClean="0">
              <a:latin typeface="Times New Roman"/>
              <a:cs typeface="Times New Roman"/>
            </a:endParaRPr>
          </a:p>
          <a:p>
            <a:pPr lvl="8" algn="just">
              <a:lnSpc>
                <a:spcPct val="120000"/>
              </a:lnSpc>
            </a:pPr>
            <a:r>
              <a:rPr lang="en-US" dirty="0" err="1">
                <a:latin typeface="Times New Roman"/>
                <a:cs typeface="Times New Roman"/>
              </a:rPr>
              <a:t>t</a:t>
            </a:r>
            <a:r>
              <a:rPr lang="en-US" dirty="0" err="1" smtClean="0">
                <a:latin typeface="Times New Roman"/>
                <a:cs typeface="Times New Roman"/>
              </a:rPr>
              <a:t>ipuri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personalitate</a:t>
            </a:r>
            <a:endParaRPr lang="en-US" dirty="0" smtClean="0">
              <a:latin typeface="Times New Roman"/>
              <a:cs typeface="Times New Roman"/>
            </a:endParaRPr>
          </a:p>
          <a:p>
            <a:pPr lvl="8" algn="just">
              <a:lnSpc>
                <a:spcPct val="120000"/>
              </a:lnSpc>
            </a:pPr>
            <a:r>
              <a:rPr lang="en-US" dirty="0" err="1">
                <a:latin typeface="Times New Roman"/>
                <a:cs typeface="Times New Roman"/>
              </a:rPr>
              <a:t>a</a:t>
            </a:r>
            <a:r>
              <a:rPr lang="en-US" dirty="0" err="1" smtClean="0">
                <a:latin typeface="Times New Roman"/>
                <a:cs typeface="Times New Roman"/>
              </a:rPr>
              <a:t>rhetipuri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umane</a:t>
            </a: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Not Equal 11"/>
          <p:cNvSpPr/>
          <p:nvPr/>
        </p:nvSpPr>
        <p:spPr>
          <a:xfrm>
            <a:off x="2738236" y="3069325"/>
            <a:ext cx="701095" cy="396894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Equal 12"/>
          <p:cNvSpPr/>
          <p:nvPr/>
        </p:nvSpPr>
        <p:spPr>
          <a:xfrm>
            <a:off x="2738236" y="2153190"/>
            <a:ext cx="754008" cy="40065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1103483"/>
          </a:xfrm>
        </p:spPr>
        <p:txBody>
          <a:bodyPr/>
          <a:lstStyle/>
          <a:p>
            <a:pPr algn="ctr"/>
            <a:r>
              <a:rPr lang="en-US" sz="3200" dirty="0" smtClean="0"/>
              <a:t>Care </a:t>
            </a:r>
            <a:r>
              <a:rPr lang="en-US" sz="3200" dirty="0" err="1" smtClean="0"/>
              <a:t>sunt</a:t>
            </a:r>
            <a:r>
              <a:rPr lang="en-US" sz="3200" dirty="0" smtClean="0"/>
              <a:t> </a:t>
            </a:r>
            <a:r>
              <a:rPr lang="en-US" sz="3200" dirty="0" err="1" smtClean="0"/>
              <a:t>inteligențele</a:t>
            </a:r>
            <a:r>
              <a:rPr lang="en-US" sz="3200" dirty="0" smtClean="0"/>
              <a:t> multiple?(1)</a:t>
            </a:r>
            <a:endParaRPr lang="en-US" sz="3200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1092200"/>
            <a:ext cx="7762686" cy="57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633507"/>
          </a:xfrm>
        </p:spPr>
        <p:txBody>
          <a:bodyPr/>
          <a:lstStyle/>
          <a:p>
            <a:pPr algn="ctr"/>
            <a:r>
              <a:rPr lang="en-US" sz="3200" dirty="0" smtClean="0"/>
              <a:t>Care </a:t>
            </a:r>
            <a:r>
              <a:rPr lang="en-US" sz="3200" dirty="0" err="1" smtClean="0"/>
              <a:t>sunt</a:t>
            </a:r>
            <a:r>
              <a:rPr lang="en-US" sz="3200" dirty="0" smtClean="0"/>
              <a:t> </a:t>
            </a:r>
            <a:r>
              <a:rPr lang="en-US" sz="3200" dirty="0" err="1" smtClean="0"/>
              <a:t>inteligențele</a:t>
            </a:r>
            <a:r>
              <a:rPr lang="en-US" sz="3200" dirty="0" smtClean="0"/>
              <a:t> multiple? (2)</a:t>
            </a:r>
            <a:endParaRPr lang="en-US" sz="3200" dirty="0"/>
          </a:p>
        </p:txBody>
      </p:sp>
      <p:pic>
        <p:nvPicPr>
          <p:cNvPr id="3" name="Picture 2" descr="6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2439" r="474"/>
          <a:stretch/>
        </p:blipFill>
        <p:spPr>
          <a:xfrm>
            <a:off x="152400" y="1320799"/>
            <a:ext cx="7902388" cy="55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3424</TotalTime>
  <Words>963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Times New Roman</vt:lpstr>
      <vt:lpstr>Wingdings</vt:lpstr>
      <vt:lpstr>Advantage</vt:lpstr>
      <vt:lpstr>Howard Gardner și inteligențele multiple</vt:lpstr>
      <vt:lpstr>Ce este inteligența?</vt:lpstr>
      <vt:lpstr>Teorii privind inteligența</vt:lpstr>
      <vt:lpstr>Cine este HOWARD GARDNER ?</vt:lpstr>
      <vt:lpstr>HOWARD GARDNER - repere publicistice </vt:lpstr>
      <vt:lpstr>Ce susține Teroria inteligențelor multiple (TMI) ? (1)</vt:lpstr>
      <vt:lpstr>Ce susține Teroria inteligențelor multiple (TMI) ? (2)</vt:lpstr>
      <vt:lpstr>Care sunt inteligențele multiple?(1)</vt:lpstr>
      <vt:lpstr>Care sunt inteligențele multiple? (2)</vt:lpstr>
      <vt:lpstr>Implementarea teoriei inteligențelor multiple în învățământ (1)</vt:lpstr>
      <vt:lpstr>Implementarea teoriei inteligențelor multiple în învățământ (2)</vt:lpstr>
      <vt:lpstr>CONCLUZII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Howard Gardner și inteligențele multiple</dc:title>
  <dc:creator>marius</dc:creator>
  <cp:lastModifiedBy>diana csorba</cp:lastModifiedBy>
  <cp:revision>98</cp:revision>
  <dcterms:created xsi:type="dcterms:W3CDTF">2020-01-06T09:26:37Z</dcterms:created>
  <dcterms:modified xsi:type="dcterms:W3CDTF">2021-12-02T07:48:46Z</dcterms:modified>
</cp:coreProperties>
</file>