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72"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F920C-B323-402C-9BA1-74E2A5E2A946}" type="datetimeFigureOut">
              <a:rPr lang="en-GB" smtClean="0"/>
              <a:t>02/12/2021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8DB6C1-80CA-485F-BF7D-ACDE44CC420B}" type="slidenum">
              <a:rPr lang="en-GB" smtClean="0"/>
              <a:t>‹#›</a:t>
            </a:fld>
            <a:endParaRPr lang="en-GB"/>
          </a:p>
        </p:txBody>
      </p:sp>
    </p:spTree>
    <p:extLst>
      <p:ext uri="{BB962C8B-B14F-4D97-AF65-F5344CB8AC3E}">
        <p14:creationId xmlns:p14="http://schemas.microsoft.com/office/powerpoint/2010/main" val="4698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871834013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871834013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87443f871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87443f871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780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7443f87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7443f87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85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87443f871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87443f871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70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FD8B036-0635-4494-B706-1C3B8639DFD8}" type="datetimeFigureOut">
              <a:rPr lang="en-GB" smtClean="0"/>
              <a:t>02/12/2021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38490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FD8B036-0635-4494-B706-1C3B8639DFD8}" type="datetimeFigureOut">
              <a:rPr lang="en-GB" smtClean="0"/>
              <a:t>02/12/2021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280971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FD8B036-0635-4494-B706-1C3B8639DFD8}" type="datetimeFigureOut">
              <a:rPr lang="en-GB" smtClean="0"/>
              <a:t>02/12/2021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2198036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LANK SLIDE">
  <p:cSld name="TITLE + BLANK SLIDE">
    <p:bg>
      <p:bgPr>
        <a:noFill/>
        <a:effectLst/>
      </p:bgPr>
    </p:bg>
    <p:spTree>
      <p:nvGrpSpPr>
        <p:cNvPr id="1" name="Shape 75"/>
        <p:cNvGrpSpPr/>
        <p:nvPr/>
      </p:nvGrpSpPr>
      <p:grpSpPr>
        <a:xfrm>
          <a:off x="0" y="0"/>
          <a:ext cx="0" cy="0"/>
          <a:chOff x="0" y="0"/>
          <a:chExt cx="0" cy="0"/>
        </a:xfrm>
      </p:grpSpPr>
      <p:sp>
        <p:nvSpPr>
          <p:cNvPr id="76" name="Google Shape;76;p10"/>
          <p:cNvSpPr txBox="1">
            <a:spLocks noGrp="1"/>
          </p:cNvSpPr>
          <p:nvPr>
            <p:ph type="ctrTitle"/>
          </p:nvPr>
        </p:nvSpPr>
        <p:spPr>
          <a:xfrm>
            <a:off x="2832500" y="488767"/>
            <a:ext cx="6527200" cy="126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Clr>
                <a:srgbClr val="666666"/>
              </a:buClr>
              <a:buSzPts val="1400"/>
              <a:buFont typeface="Fira Sans Condensed Medium"/>
              <a:buNone/>
              <a:defRPr sz="1867">
                <a:solidFill>
                  <a:srgbClr val="666666"/>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666666"/>
              </a:buClr>
              <a:buSzPts val="1400"/>
              <a:buFont typeface="Fira Sans Condensed Medium"/>
              <a:buNone/>
              <a:defRPr sz="1867">
                <a:solidFill>
                  <a:srgbClr val="666666"/>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666666"/>
              </a:buClr>
              <a:buSzPts val="1400"/>
              <a:buFont typeface="Fira Sans Condensed Medium"/>
              <a:buNone/>
              <a:defRPr sz="1867">
                <a:solidFill>
                  <a:srgbClr val="666666"/>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666666"/>
              </a:buClr>
              <a:buSzPts val="1400"/>
              <a:buFont typeface="Fira Sans Condensed Medium"/>
              <a:buNone/>
              <a:defRPr sz="1867">
                <a:solidFill>
                  <a:srgbClr val="666666"/>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666666"/>
              </a:buClr>
              <a:buSzPts val="1400"/>
              <a:buFont typeface="Fira Sans Condensed Medium"/>
              <a:buNone/>
              <a:defRPr sz="1867">
                <a:solidFill>
                  <a:srgbClr val="666666"/>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666666"/>
              </a:buClr>
              <a:buSzPts val="1400"/>
              <a:buFont typeface="Fira Sans Condensed Medium"/>
              <a:buNone/>
              <a:defRPr sz="1867">
                <a:solidFill>
                  <a:srgbClr val="666666"/>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666666"/>
              </a:buClr>
              <a:buSzPts val="1400"/>
              <a:buFont typeface="Fira Sans Condensed Medium"/>
              <a:buNone/>
              <a:defRPr sz="1867">
                <a:solidFill>
                  <a:srgbClr val="666666"/>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666666"/>
              </a:buClr>
              <a:buSzPts val="1400"/>
              <a:buFont typeface="Fira Sans Condensed Medium"/>
              <a:buNone/>
              <a:defRPr sz="1867">
                <a:solidFill>
                  <a:srgbClr val="666666"/>
                </a:solidFill>
                <a:latin typeface="Fira Sans Condensed Medium"/>
                <a:ea typeface="Fira Sans Condensed Medium"/>
                <a:cs typeface="Fira Sans Condensed Medium"/>
                <a:sym typeface="Fira Sans Condensed Medium"/>
              </a:defRPr>
            </a:lvl9pPr>
          </a:lstStyle>
          <a:p>
            <a:endParaRPr/>
          </a:p>
        </p:txBody>
      </p:sp>
    </p:spTree>
    <p:extLst>
      <p:ext uri="{BB962C8B-B14F-4D97-AF65-F5344CB8AC3E}">
        <p14:creationId xmlns:p14="http://schemas.microsoft.com/office/powerpoint/2010/main" val="279545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FD8B036-0635-4494-B706-1C3B8639DFD8}" type="datetimeFigureOut">
              <a:rPr lang="en-GB" smtClean="0"/>
              <a:t>02/12/2021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40613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D8B036-0635-4494-B706-1C3B8639DFD8}" type="datetimeFigureOut">
              <a:rPr lang="en-GB" smtClean="0"/>
              <a:t>02/12/2021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395766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FD8B036-0635-4494-B706-1C3B8639DFD8}" type="datetimeFigureOut">
              <a:rPr lang="en-GB" smtClean="0"/>
              <a:t>02/12/2021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35677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FD8B036-0635-4494-B706-1C3B8639DFD8}" type="datetimeFigureOut">
              <a:rPr lang="en-GB" smtClean="0"/>
              <a:t>02/12/2021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1730666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FD8B036-0635-4494-B706-1C3B8639DFD8}" type="datetimeFigureOut">
              <a:rPr lang="en-GB" smtClean="0"/>
              <a:t>02/12/2021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2638689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8B036-0635-4494-B706-1C3B8639DFD8}" type="datetimeFigureOut">
              <a:rPr lang="en-GB" smtClean="0"/>
              <a:t>02/12/2021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3101540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D8B036-0635-4494-B706-1C3B8639DFD8}" type="datetimeFigureOut">
              <a:rPr lang="en-GB" smtClean="0"/>
              <a:t>02/12/2021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3024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D8B036-0635-4494-B706-1C3B8639DFD8}" type="datetimeFigureOut">
              <a:rPr lang="en-GB" smtClean="0"/>
              <a:t>02/12/2021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75CF3E-4C9F-4BFB-9A77-1BEA82CC2B5E}" type="slidenum">
              <a:rPr lang="en-GB" smtClean="0"/>
              <a:t>‹#›</a:t>
            </a:fld>
            <a:endParaRPr lang="en-GB"/>
          </a:p>
        </p:txBody>
      </p:sp>
    </p:spTree>
    <p:extLst>
      <p:ext uri="{BB962C8B-B14F-4D97-AF65-F5344CB8AC3E}">
        <p14:creationId xmlns:p14="http://schemas.microsoft.com/office/powerpoint/2010/main" val="348905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8B036-0635-4494-B706-1C3B8639DFD8}" type="datetimeFigureOut">
              <a:rPr lang="en-GB" smtClean="0"/>
              <a:t>02/12/2021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5CF3E-4C9F-4BFB-9A77-1BEA82CC2B5E}" type="slidenum">
              <a:rPr lang="en-GB" smtClean="0"/>
              <a:t>‹#›</a:t>
            </a:fld>
            <a:endParaRPr lang="en-GB"/>
          </a:p>
        </p:txBody>
      </p:sp>
    </p:spTree>
    <p:extLst>
      <p:ext uri="{BB962C8B-B14F-4D97-AF65-F5344CB8AC3E}">
        <p14:creationId xmlns:p14="http://schemas.microsoft.com/office/powerpoint/2010/main" val="1357275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o-RO" dirty="0" smtClean="0"/>
              <a:t>Exemplu – tema – probleme ale școlii contemporane</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51583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1"/>
          <p:cNvSpPr/>
          <p:nvPr/>
        </p:nvSpPr>
        <p:spPr>
          <a:xfrm>
            <a:off x="0" y="322300"/>
            <a:ext cx="2511600" cy="6231200"/>
          </a:xfrm>
          <a:prstGeom prst="rect">
            <a:avLst/>
          </a:prstGeom>
          <a:solidFill>
            <a:srgbClr val="FCE5CD"/>
          </a:solidFill>
          <a:ln>
            <a:noFill/>
          </a:ln>
        </p:spPr>
        <p:txBody>
          <a:bodyPr spcFirstLastPara="1" wrap="square" lIns="121900" tIns="121900" rIns="121900" bIns="121900" anchor="ctr" anchorCtr="0">
            <a:noAutofit/>
          </a:bodyPr>
          <a:lstStyle/>
          <a:p>
            <a:endParaRPr sz="2400"/>
          </a:p>
        </p:txBody>
      </p:sp>
      <p:sp>
        <p:nvSpPr>
          <p:cNvPr id="516" name="Google Shape;516;p51"/>
          <p:cNvSpPr txBox="1">
            <a:spLocks noGrp="1"/>
          </p:cNvSpPr>
          <p:nvPr>
            <p:ph type="ctrTitle" idx="4294967295"/>
          </p:nvPr>
        </p:nvSpPr>
        <p:spPr>
          <a:xfrm flipH="1">
            <a:off x="127100" y="1582867"/>
            <a:ext cx="2442400" cy="2240000"/>
          </a:xfrm>
          <a:prstGeom prst="rect">
            <a:avLst/>
          </a:prstGeom>
        </p:spPr>
        <p:txBody>
          <a:bodyPr spcFirstLastPara="1" vert="horz" wrap="square" lIns="121900" tIns="121900" rIns="121900" bIns="121900" rtlCol="0" anchor="t" anchorCtr="0">
            <a:noAutofit/>
          </a:bodyPr>
          <a:lstStyle/>
          <a:p>
            <a:pPr>
              <a:spcBef>
                <a:spcPts val="0"/>
              </a:spcBef>
            </a:pPr>
            <a:r>
              <a:rPr lang="en" sz="1867" dirty="0"/>
              <a:t>EVALUAREA ȘCOLARĂ. SUCCES VERSUS EȘEC</a:t>
            </a:r>
            <a:endParaRPr sz="1867" dirty="0"/>
          </a:p>
          <a:p>
            <a:pPr>
              <a:spcBef>
                <a:spcPts val="0"/>
              </a:spcBef>
            </a:pPr>
            <a:endParaRPr sz="1867" dirty="0"/>
          </a:p>
          <a:p>
            <a:pPr>
              <a:spcBef>
                <a:spcPts val="0"/>
              </a:spcBef>
            </a:pPr>
            <a:r>
              <a:rPr lang="en" sz="1333" dirty="0">
                <a:latin typeface="Zilla Slab Light"/>
                <a:ea typeface="Zilla Slab Light"/>
                <a:cs typeface="Zilla Slab Light"/>
                <a:sym typeface="Zilla Slab Light"/>
              </a:rPr>
              <a:t>Lecții ale trecutului pentru reformarea școlii contemporane: Soluții pentru problemele cu care se confruntă școala contemporană – PERSPECTIVA ISTORICĂ (alegeți o problemă cu care se confruntă școala contemporană și propuneți pentru soluționarea ei strategii inspirate de concepțiile pedagogice studiate la aceasta disciplina).</a:t>
            </a:r>
            <a:endParaRPr sz="1333" dirty="0">
              <a:latin typeface="Zilla Slab Light"/>
              <a:ea typeface="Zilla Slab Light"/>
              <a:cs typeface="Zilla Slab Light"/>
              <a:sym typeface="Zilla Slab Light"/>
            </a:endParaRPr>
          </a:p>
          <a:p>
            <a:pPr>
              <a:spcBef>
                <a:spcPts val="0"/>
              </a:spcBef>
            </a:pPr>
            <a:endParaRPr sz="1600" dirty="0"/>
          </a:p>
        </p:txBody>
      </p:sp>
      <p:sp>
        <p:nvSpPr>
          <p:cNvPr id="517" name="Google Shape;517;p51"/>
          <p:cNvSpPr txBox="1">
            <a:spLocks noGrp="1"/>
          </p:cNvSpPr>
          <p:nvPr>
            <p:ph type="title" idx="4294967295"/>
          </p:nvPr>
        </p:nvSpPr>
        <p:spPr>
          <a:xfrm flipH="1">
            <a:off x="126948" y="617093"/>
            <a:ext cx="1438400" cy="770400"/>
          </a:xfrm>
          <a:prstGeom prst="rect">
            <a:avLst/>
          </a:prstGeom>
        </p:spPr>
        <p:txBody>
          <a:bodyPr spcFirstLastPara="1" vert="horz" wrap="square" lIns="121900" tIns="121900" rIns="121900" bIns="121900" rtlCol="0" anchor="t" anchorCtr="0">
            <a:noAutofit/>
          </a:bodyPr>
          <a:lstStyle/>
          <a:p>
            <a:pPr>
              <a:spcBef>
                <a:spcPts val="0"/>
              </a:spcBef>
            </a:pPr>
            <a:endParaRPr sz="4000" dirty="0"/>
          </a:p>
        </p:txBody>
      </p:sp>
      <p:sp>
        <p:nvSpPr>
          <p:cNvPr id="518" name="Google Shape;518;p51"/>
          <p:cNvSpPr txBox="1">
            <a:spLocks noGrp="1"/>
          </p:cNvSpPr>
          <p:nvPr>
            <p:ph type="subTitle" idx="4294967295"/>
          </p:nvPr>
        </p:nvSpPr>
        <p:spPr>
          <a:xfrm>
            <a:off x="2862267" y="439567"/>
            <a:ext cx="8720000" cy="6035200"/>
          </a:xfrm>
          <a:prstGeom prst="rect">
            <a:avLst/>
          </a:prstGeom>
        </p:spPr>
        <p:txBody>
          <a:bodyPr spcFirstLastPara="1" vert="horz" wrap="square" lIns="121900" tIns="121900" rIns="121900" bIns="121900" rtlCol="0" anchor="t" anchorCtr="0">
            <a:noAutofit/>
          </a:bodyPr>
          <a:lstStyle/>
          <a:p>
            <a:pPr marL="0" indent="0" algn="just">
              <a:lnSpc>
                <a:spcPct val="115000"/>
              </a:lnSpc>
              <a:spcBef>
                <a:spcPts val="0"/>
              </a:spcBef>
              <a:buNone/>
            </a:pPr>
            <a:r>
              <a:rPr lang="en" sz="1333"/>
              <a:t>Una din problemele cu care confruntă actualmente învățământul este cea a evaluărilor standardizate (sumative, cumulative sau de bilanț) cu mize mari (trecerea la un nivel superior de școlarizare) care domină peisajul educațional din toată lumea, mari generatoare de stres, anxietate sau frustrare. În toată perioada cuprinsă între grădiniță și clasa a XII-a elevii sunt supuși la numeroase testări (fie ele “simulări” sau testări propriu-zise). Trebuie însă să fim conștienți că mediile generale și notele nu spun nimic despre inteligența și creativitatea elevilor. Evaluăm o stare a memoriei și un nivel de cunoștințe la un moment anume, măsurăm volumul de informații și nu calitatea gândirii sau caracterul. Testele nu iau în considerare factorii contextuali ce pot afecta performanța elevilor. Și cel mai important, testele nu apreciază creativitatea, adesea sancționată în școlile noastre. </a:t>
            </a:r>
            <a:endParaRPr sz="1333"/>
          </a:p>
          <a:p>
            <a:pPr marL="0" indent="0" algn="just">
              <a:spcBef>
                <a:spcPts val="2133"/>
              </a:spcBef>
              <a:buNone/>
            </a:pPr>
            <a:r>
              <a:rPr lang="en" sz="1333"/>
              <a:t>În ultimii ani, problema majoră care afectează elevii din România este faptul că prin reorganizarea învățământului în privința admiterii la liceu și facultate, evaluarea a ajuns pentru marea majoritate a elevilor (și mai ales a părinților lor) o luptă disperată de a accesa “cele mai bune școli”. Numărul copiilor absolvenți de gimnaziu cu 10 pe linie a crescut exagerat. Putem totuși afirma cu convingere că acei copiii știu totul despre materiile evaluate? Prin presiunea permanentă de a performa la nivel maxim îi forțăm să fie perfecți, le transmitem mesajul că nu sunt suficient de buni dacă nu reușesc să fie admiși la cele mai bune școli, cu cele mai bune medii. Însă trecutul ne-a demonstrat că nu putem niciodată ști unde este ascuns următorul geniu. Poate că îl neglijăm în favoarea unei programe, a unui curriculum de respectat și a unor criterii fixe de evaluare. Automat permitem etichetări și îi plasăm în categorii, le definim și limităm viitorul. </a:t>
            </a:r>
            <a:endParaRPr sz="1333"/>
          </a:p>
          <a:p>
            <a:pPr marL="0" indent="0" algn="just">
              <a:spcBef>
                <a:spcPts val="2133"/>
              </a:spcBef>
              <a:spcAft>
                <a:spcPts val="2133"/>
              </a:spcAft>
              <a:buNone/>
            </a:pPr>
            <a:r>
              <a:rPr lang="en" sz="1333"/>
              <a:t>Toate aceste catalogări și etichetări afectează stima de sine a elevilor încă din primii ani de școală, când sunt deja împărțiți în copii “ageri”, copii “lenți”, copii “buni” și copii “slabi”, fără să ne dăm seama că în timp toate acestea favorizează eșecul sau insuccesul școlar, unul din fenomenele negative persistente cu care se confruntă școala românească, reflectat în randamentul scăzut al învățării, sub nivelul cerințelor și obiectivelor și, de multe ori sub nivelul propriilor capacități și manifestat sub două aspecte: rămânerea în urmă la învățătură și abandonul școlar. </a:t>
            </a:r>
            <a:endParaRPr sz="1333"/>
          </a:p>
        </p:txBody>
      </p:sp>
    </p:spTree>
    <p:extLst>
      <p:ext uri="{BB962C8B-B14F-4D97-AF65-F5344CB8AC3E}">
        <p14:creationId xmlns:p14="http://schemas.microsoft.com/office/powerpoint/2010/main" val="58332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52"/>
          <p:cNvSpPr/>
          <p:nvPr/>
        </p:nvSpPr>
        <p:spPr>
          <a:xfrm>
            <a:off x="0" y="322300"/>
            <a:ext cx="2511600" cy="6231200"/>
          </a:xfrm>
          <a:prstGeom prst="rect">
            <a:avLst/>
          </a:prstGeom>
          <a:solidFill>
            <a:srgbClr val="FCE5CD"/>
          </a:solidFill>
          <a:ln>
            <a:noFill/>
          </a:ln>
        </p:spPr>
        <p:txBody>
          <a:bodyPr spcFirstLastPara="1" wrap="square" lIns="121900" tIns="121900" rIns="121900" bIns="121900" anchor="ctr" anchorCtr="0">
            <a:noAutofit/>
          </a:bodyPr>
          <a:lstStyle/>
          <a:p>
            <a:endParaRPr sz="2400"/>
          </a:p>
        </p:txBody>
      </p:sp>
      <p:sp>
        <p:nvSpPr>
          <p:cNvPr id="524" name="Google Shape;524;p52"/>
          <p:cNvSpPr txBox="1">
            <a:spLocks noGrp="1"/>
          </p:cNvSpPr>
          <p:nvPr>
            <p:ph type="ctrTitle" idx="4294967295"/>
          </p:nvPr>
        </p:nvSpPr>
        <p:spPr>
          <a:xfrm flipH="1">
            <a:off x="127100" y="1582867"/>
            <a:ext cx="2442400" cy="2240000"/>
          </a:xfrm>
          <a:prstGeom prst="rect">
            <a:avLst/>
          </a:prstGeom>
        </p:spPr>
        <p:txBody>
          <a:bodyPr spcFirstLastPara="1" vert="horz" wrap="square" lIns="121900" tIns="121900" rIns="121900" bIns="121900" rtlCol="0" anchor="t" anchorCtr="0">
            <a:noAutofit/>
          </a:bodyPr>
          <a:lstStyle/>
          <a:p>
            <a:pPr>
              <a:spcBef>
                <a:spcPts val="0"/>
              </a:spcBef>
            </a:pPr>
            <a:r>
              <a:rPr lang="en" sz="1867"/>
              <a:t>EVALUAREA ȘCOLARĂ. SUCCES VERSUS EȘEC</a:t>
            </a:r>
            <a:endParaRPr sz="1867"/>
          </a:p>
          <a:p>
            <a:pPr>
              <a:spcBef>
                <a:spcPts val="0"/>
              </a:spcBef>
            </a:pPr>
            <a:endParaRPr sz="1867"/>
          </a:p>
          <a:p>
            <a:pPr>
              <a:spcBef>
                <a:spcPts val="0"/>
              </a:spcBef>
            </a:pPr>
            <a:r>
              <a:rPr lang="en" sz="1333">
                <a:latin typeface="Zilla Slab Light"/>
                <a:ea typeface="Zilla Slab Light"/>
                <a:cs typeface="Zilla Slab Light"/>
                <a:sym typeface="Zilla Slab Light"/>
              </a:rPr>
              <a:t>Lecții ale trecutului pentru reformarea școlii contemporane: Soluții pentru problemele cu care se confruntă școala contemporană – PERSPECTIVA ISTORICĂ (alegeți o problemă cu care se confruntă școala contemporană și propuneți pentru soluționarea ei strategii inspirate de concepțiile pedagogice studiate la aceasta disciplina).</a:t>
            </a:r>
            <a:endParaRPr sz="1333">
              <a:latin typeface="Zilla Slab Light"/>
              <a:ea typeface="Zilla Slab Light"/>
              <a:cs typeface="Zilla Slab Light"/>
              <a:sym typeface="Zilla Slab Light"/>
            </a:endParaRPr>
          </a:p>
          <a:p>
            <a:pPr>
              <a:spcBef>
                <a:spcPts val="0"/>
              </a:spcBef>
            </a:pPr>
            <a:endParaRPr sz="1600"/>
          </a:p>
        </p:txBody>
      </p:sp>
      <p:sp>
        <p:nvSpPr>
          <p:cNvPr id="525" name="Google Shape;525;p52"/>
          <p:cNvSpPr txBox="1">
            <a:spLocks noGrp="1"/>
          </p:cNvSpPr>
          <p:nvPr>
            <p:ph type="title" idx="4294967295"/>
          </p:nvPr>
        </p:nvSpPr>
        <p:spPr>
          <a:xfrm flipH="1">
            <a:off x="126948" y="617093"/>
            <a:ext cx="1438400" cy="770400"/>
          </a:xfrm>
          <a:prstGeom prst="rect">
            <a:avLst/>
          </a:prstGeom>
        </p:spPr>
        <p:txBody>
          <a:bodyPr spcFirstLastPara="1" vert="horz" wrap="square" lIns="121900" tIns="121900" rIns="121900" bIns="121900" rtlCol="0" anchor="t" anchorCtr="0">
            <a:noAutofit/>
          </a:bodyPr>
          <a:lstStyle/>
          <a:p>
            <a:pPr>
              <a:spcBef>
                <a:spcPts val="0"/>
              </a:spcBef>
            </a:pPr>
            <a:endParaRPr sz="4000" dirty="0"/>
          </a:p>
        </p:txBody>
      </p:sp>
      <p:sp>
        <p:nvSpPr>
          <p:cNvPr id="526" name="Google Shape;526;p52"/>
          <p:cNvSpPr txBox="1">
            <a:spLocks noGrp="1"/>
          </p:cNvSpPr>
          <p:nvPr>
            <p:ph type="subTitle" idx="4294967295"/>
          </p:nvPr>
        </p:nvSpPr>
        <p:spPr>
          <a:xfrm>
            <a:off x="2862267" y="439567"/>
            <a:ext cx="8720000" cy="5874800"/>
          </a:xfrm>
          <a:prstGeom prst="rect">
            <a:avLst/>
          </a:prstGeom>
        </p:spPr>
        <p:txBody>
          <a:bodyPr spcFirstLastPara="1" vert="horz" wrap="square" lIns="121900" tIns="121900" rIns="121900" bIns="121900" rtlCol="0" anchor="t" anchorCtr="0">
            <a:noAutofit/>
          </a:bodyPr>
          <a:lstStyle/>
          <a:p>
            <a:pPr marL="0" indent="0" algn="just">
              <a:lnSpc>
                <a:spcPct val="115000"/>
              </a:lnSpc>
              <a:spcBef>
                <a:spcPts val="0"/>
              </a:spcBef>
              <a:buNone/>
            </a:pPr>
            <a:r>
              <a:rPr lang="en" sz="1333"/>
              <a:t>Insuccesul școlar se manifestă prin incapacitatea de a face față activităților școlare, incapacitatea sau refuzul de  a învăța, de a nu avea rezultate funcție de capacități. Cauzele sunt multiple, rolul evaluărilor fiind acela de a le scoate la lumină, pentru a putea organiza o strategie de recuperare și a o aplica cu succes, în vederea îndreptării elevului spre obținerea succesului școlar, încercând pe cât posibil reducerea repercursiunilor negative asupra personalității acestuia. </a:t>
            </a:r>
            <a:endParaRPr sz="1333"/>
          </a:p>
          <a:p>
            <a:pPr marL="0" indent="0" algn="just">
              <a:spcBef>
                <a:spcPts val="2133"/>
              </a:spcBef>
              <a:buNone/>
            </a:pPr>
            <a:r>
              <a:rPr lang="en" sz="1333"/>
              <a:t>Vorbim adesea despre succes școlar, implicând automat că acesta ar însemna doar rezultate maxime la examene, concursuri, olimpiade. Însă, succesul școlar implică o bună cunoaştere de sine, o conştientizare a forţelor, mobilizare și perseverență în depăşirea obstacolelor. Poate că ar trebui să ne concentrăm mai mult pe aceste achiziții și mai puțin pe enciclopedismul atât de caracteristic învățământului românesc. Să apreciem și să asigurăm suport în depășirea conflictelor interioare, în învingerea propriilor limite.  De cele mai multe ori, în spatele succesului şcolar se află renunţări la activităţi extrașcolare care aduc multă plăcere și satisfacție, dar și nelinişte și teamă de nereuşită.</a:t>
            </a:r>
            <a:endParaRPr sz="1333"/>
          </a:p>
          <a:p>
            <a:pPr marL="0" indent="0" algn="just">
              <a:lnSpc>
                <a:spcPct val="115000"/>
              </a:lnSpc>
              <a:spcBef>
                <a:spcPts val="2133"/>
              </a:spcBef>
              <a:buNone/>
            </a:pPr>
            <a:r>
              <a:rPr lang="en" sz="1333"/>
              <a:t>Testele și evaluările ar trebui să fie instrumente de identificare a golurilor în educație și de concentrare în repararea și recuperarea lor. Ar trebui văzute drept o sursă de date referitoare la competențe (total diferite de potențial). Nu propun eliminarea lor, ci mai degrabă o conștientizare și o reactualizare a scopului lor inițial, așa cum au fost gândite. Orice activitate educațională este însoțită de procesul de evaluare, întreaga viață școlară, stând sub semnul valorizării. Funcțiile de diagnoză și pronostic, precum și cele de feed-back ale evaluării, precum și formele de evaluare inițială și continuă, ne asigură suportul necesar pentru identificarea din timp a problemelor de învățare și recuperarea lor în vederea obținerii succesului școlar. </a:t>
            </a:r>
            <a:endParaRPr sz="1333"/>
          </a:p>
          <a:p>
            <a:pPr marL="0" indent="0" algn="just">
              <a:lnSpc>
                <a:spcPct val="115000"/>
              </a:lnSpc>
              <a:spcBef>
                <a:spcPts val="2133"/>
              </a:spcBef>
              <a:spcAft>
                <a:spcPts val="2133"/>
              </a:spcAft>
              <a:buNone/>
            </a:pPr>
            <a:r>
              <a:rPr lang="en" sz="1333"/>
              <a:t>Evaluarea inițială permite identificarea modului cel mai adecvat de predare al conținutului, dar și modalități de instruire diferențiată, centrată pe elev. Este utilă în situațiile de recuperare a unor noțiuni de bază, pierdute de parcurs sau neachiziționate la timp, implicate în susținerea învățării unor concepte noi. </a:t>
            </a:r>
            <a:endParaRPr sz="1333"/>
          </a:p>
        </p:txBody>
      </p:sp>
    </p:spTree>
    <p:extLst>
      <p:ext uri="{BB962C8B-B14F-4D97-AF65-F5344CB8AC3E}">
        <p14:creationId xmlns:p14="http://schemas.microsoft.com/office/powerpoint/2010/main" val="97984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3"/>
          <p:cNvSpPr/>
          <p:nvPr/>
        </p:nvSpPr>
        <p:spPr>
          <a:xfrm>
            <a:off x="0" y="322300"/>
            <a:ext cx="2511600" cy="6231200"/>
          </a:xfrm>
          <a:prstGeom prst="rect">
            <a:avLst/>
          </a:prstGeom>
          <a:solidFill>
            <a:srgbClr val="FCE5CD"/>
          </a:solidFill>
          <a:ln>
            <a:noFill/>
          </a:ln>
        </p:spPr>
        <p:txBody>
          <a:bodyPr spcFirstLastPara="1" wrap="square" lIns="121900" tIns="121900" rIns="121900" bIns="121900" anchor="ctr" anchorCtr="0">
            <a:noAutofit/>
          </a:bodyPr>
          <a:lstStyle/>
          <a:p>
            <a:endParaRPr sz="2400"/>
          </a:p>
        </p:txBody>
      </p:sp>
      <p:sp>
        <p:nvSpPr>
          <p:cNvPr id="532" name="Google Shape;532;p53"/>
          <p:cNvSpPr txBox="1">
            <a:spLocks noGrp="1"/>
          </p:cNvSpPr>
          <p:nvPr>
            <p:ph type="ctrTitle" idx="4294967295"/>
          </p:nvPr>
        </p:nvSpPr>
        <p:spPr>
          <a:xfrm flipH="1">
            <a:off x="127100" y="1582867"/>
            <a:ext cx="2442400" cy="2240000"/>
          </a:xfrm>
          <a:prstGeom prst="rect">
            <a:avLst/>
          </a:prstGeom>
        </p:spPr>
        <p:txBody>
          <a:bodyPr spcFirstLastPara="1" vert="horz" wrap="square" lIns="121900" tIns="121900" rIns="121900" bIns="121900" rtlCol="0" anchor="t" anchorCtr="0">
            <a:noAutofit/>
          </a:bodyPr>
          <a:lstStyle/>
          <a:p>
            <a:pPr>
              <a:spcBef>
                <a:spcPts val="0"/>
              </a:spcBef>
            </a:pPr>
            <a:r>
              <a:rPr lang="en" sz="1867"/>
              <a:t>EVALUAREA ȘCOLARĂ. SUCCES VERSUS EȘEC</a:t>
            </a:r>
            <a:endParaRPr sz="1867"/>
          </a:p>
          <a:p>
            <a:pPr>
              <a:spcBef>
                <a:spcPts val="0"/>
              </a:spcBef>
            </a:pPr>
            <a:endParaRPr sz="1867"/>
          </a:p>
          <a:p>
            <a:pPr>
              <a:spcBef>
                <a:spcPts val="0"/>
              </a:spcBef>
            </a:pPr>
            <a:r>
              <a:rPr lang="en" sz="1333">
                <a:latin typeface="Zilla Slab Light"/>
                <a:ea typeface="Zilla Slab Light"/>
                <a:cs typeface="Zilla Slab Light"/>
                <a:sym typeface="Zilla Slab Light"/>
              </a:rPr>
              <a:t>Lecții ale trecutului pentru reformarea școlii contemporane: Soluții pentru problemele cu care se confruntă școala contemporană – PERSPECTIVA ISTORICĂ (alegeți o problemă cu care se confruntă școala contemporană și propuneți pentru soluționarea ei strategii inspirate de concepțiile pedagogice studiate la aceasta disciplina).</a:t>
            </a:r>
            <a:endParaRPr sz="1333">
              <a:latin typeface="Zilla Slab Light"/>
              <a:ea typeface="Zilla Slab Light"/>
              <a:cs typeface="Zilla Slab Light"/>
              <a:sym typeface="Zilla Slab Light"/>
            </a:endParaRPr>
          </a:p>
          <a:p>
            <a:pPr>
              <a:spcBef>
                <a:spcPts val="0"/>
              </a:spcBef>
            </a:pPr>
            <a:endParaRPr sz="1600"/>
          </a:p>
        </p:txBody>
      </p:sp>
      <p:sp>
        <p:nvSpPr>
          <p:cNvPr id="533" name="Google Shape;533;p53"/>
          <p:cNvSpPr txBox="1">
            <a:spLocks noGrp="1"/>
          </p:cNvSpPr>
          <p:nvPr>
            <p:ph type="title" idx="4294967295"/>
          </p:nvPr>
        </p:nvSpPr>
        <p:spPr>
          <a:xfrm flipH="1">
            <a:off x="126948" y="617093"/>
            <a:ext cx="1438400" cy="770400"/>
          </a:xfrm>
          <a:prstGeom prst="rect">
            <a:avLst/>
          </a:prstGeom>
        </p:spPr>
        <p:txBody>
          <a:bodyPr spcFirstLastPara="1" vert="horz" wrap="square" lIns="121900" tIns="121900" rIns="121900" bIns="121900" rtlCol="0" anchor="t" anchorCtr="0">
            <a:noAutofit/>
          </a:bodyPr>
          <a:lstStyle/>
          <a:p>
            <a:pPr>
              <a:spcBef>
                <a:spcPts val="0"/>
              </a:spcBef>
            </a:pPr>
            <a:endParaRPr sz="4000" dirty="0"/>
          </a:p>
        </p:txBody>
      </p:sp>
      <p:sp>
        <p:nvSpPr>
          <p:cNvPr id="534" name="Google Shape;534;p53"/>
          <p:cNvSpPr txBox="1">
            <a:spLocks noGrp="1"/>
          </p:cNvSpPr>
          <p:nvPr>
            <p:ph type="subTitle" idx="4294967295"/>
          </p:nvPr>
        </p:nvSpPr>
        <p:spPr>
          <a:xfrm>
            <a:off x="2862267" y="439567"/>
            <a:ext cx="8720000" cy="6035200"/>
          </a:xfrm>
          <a:prstGeom prst="rect">
            <a:avLst/>
          </a:prstGeom>
        </p:spPr>
        <p:txBody>
          <a:bodyPr spcFirstLastPara="1" vert="horz" wrap="square" lIns="121900" tIns="121900" rIns="121900" bIns="121900" rtlCol="0" anchor="t" anchorCtr="0">
            <a:noAutofit/>
          </a:bodyPr>
          <a:lstStyle/>
          <a:p>
            <a:pPr marL="0" indent="0" algn="just">
              <a:lnSpc>
                <a:spcPct val="115000"/>
              </a:lnSpc>
              <a:spcBef>
                <a:spcPts val="0"/>
              </a:spcBef>
              <a:buNone/>
            </a:pPr>
            <a:r>
              <a:rPr lang="en" sz="1333"/>
              <a:t>Deși suntem presați de obligativitatea respectării curriculumului și programei școlare, suntem responsabili de asigurarea succesului sau insuccesului școlar al elevilor noștri. Dacă în urma evaluărilor rezultă necesitatea reluării unor concepte fundamentale mai vechi, trebuie să ne adaptăm activitatea în vederea recuperării lor. Până la urmă, învățarea înseamnă înțelegerea conceptelor fundamentale și a modului lor de aplicare în situații diverse. </a:t>
            </a:r>
            <a:endParaRPr sz="1333"/>
          </a:p>
          <a:p>
            <a:pPr marL="0" indent="0" algn="just">
              <a:lnSpc>
                <a:spcPct val="115000"/>
              </a:lnSpc>
              <a:spcBef>
                <a:spcPts val="2133"/>
              </a:spcBef>
              <a:buNone/>
            </a:pPr>
            <a:r>
              <a:rPr lang="en" sz="1333"/>
              <a:t>Dacă este să analizăm evaluarea dintr-o perspectivă istorică, definitorii sunt demersurile din ultimii 100 de ani. Încă din anii ‘70, Europa era preocupată de regândirea modului de evaluare, importând de pe ocean </a:t>
            </a:r>
            <a:r>
              <a:rPr lang="en" sz="1333" i="1"/>
              <a:t>modelul evaluării prin obiective</a:t>
            </a:r>
            <a:r>
              <a:rPr lang="en" sz="1333"/>
              <a:t>, bazat pe formularea de obiective de atins, urmate de organizarea drumul de parcurs, de anticiparea dificultăților și definirea obiectivelor. A evalua înseamnă a raționaliza, a optimiza în vederea eliminării pierderilor dintr-un sistem. Evaluarea era văzută ca un “</a:t>
            </a:r>
            <a:r>
              <a:rPr lang="en" sz="1333" i="1"/>
              <a:t>proces circular, activ și dinamic de perfecționare a instruirii și a relației pedagogice (prin “bucla retroactivă”), de adaptare reciprocă și adecvare a mijloacelor/strategiilor la situația de instruire, la particularitățile celor evaluați, la context etc</a:t>
            </a:r>
            <a:r>
              <a:rPr lang="en" sz="1333"/>
              <a:t>.”  Însăși ideea de evaluare pornește de la integrarea erorilor în procesul de învățare, de corectare a lor ca sursă de învățare. </a:t>
            </a:r>
            <a:endParaRPr sz="1333"/>
          </a:p>
          <a:p>
            <a:pPr marL="0" indent="0" algn="just">
              <a:spcBef>
                <a:spcPts val="2133"/>
              </a:spcBef>
              <a:buNone/>
            </a:pPr>
            <a:r>
              <a:rPr lang="en" sz="1333"/>
              <a:t>Pedagogia postmodernă vede în evaluare o însoţitoare permanentă a proceselor de predare și învățare. Dintre modelele existente în plan european, cel mai deschis spiritului secolului al XXI-lea este </a:t>
            </a:r>
            <a:r>
              <a:rPr lang="en" sz="1333" i="1"/>
              <a:t>modelul constructivismului</a:t>
            </a:r>
            <a:r>
              <a:rPr lang="en" sz="1333"/>
              <a:t>, model promovat de pedagogia postmodernă și care îşi are originea în psihogeneza dezvoltării intelectuale şi în cercetări ale psihologiei cognitive. Învăţarea este contextuală, iar construcţia cunoașterii este colaborativă, dar și motivaţională, metacognitivă, atitudinală. În constructivism, evaluarea vizează capacitatea de investigaţie, capacitatea de conceptualizare, capacitatea de rezolvare a problemelor, capacitatea de gândire critică, capacitatea de evaluare, autoevaluare etc. </a:t>
            </a:r>
            <a:endParaRPr sz="1333"/>
          </a:p>
          <a:p>
            <a:pPr marL="0" indent="0" algn="just">
              <a:spcBef>
                <a:spcPts val="2133"/>
              </a:spcBef>
              <a:spcAft>
                <a:spcPts val="2133"/>
              </a:spcAft>
              <a:buNone/>
            </a:pPr>
            <a:r>
              <a:rPr lang="en" sz="1333"/>
              <a:t>În Europa postmodernistă, sub influenţa constructivismului, asupra predării, învăţării şi evaluării se impune o paradigmă existenţial - umanistă asupra educaţiei, în care profesorul lucrează cu elevii și cu aceștia, învățarea bazându-se pe o puternică investiție cognitivă și afectivă.</a:t>
            </a:r>
            <a:endParaRPr sz="1333"/>
          </a:p>
        </p:txBody>
      </p:sp>
    </p:spTree>
    <p:extLst>
      <p:ext uri="{BB962C8B-B14F-4D97-AF65-F5344CB8AC3E}">
        <p14:creationId xmlns:p14="http://schemas.microsoft.com/office/powerpoint/2010/main" val="393974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4"/>
          <p:cNvSpPr/>
          <p:nvPr/>
        </p:nvSpPr>
        <p:spPr>
          <a:xfrm>
            <a:off x="0" y="322300"/>
            <a:ext cx="2511600" cy="6231200"/>
          </a:xfrm>
          <a:prstGeom prst="rect">
            <a:avLst/>
          </a:prstGeom>
          <a:solidFill>
            <a:srgbClr val="FCE5CD"/>
          </a:solidFill>
          <a:ln>
            <a:noFill/>
          </a:ln>
        </p:spPr>
        <p:txBody>
          <a:bodyPr spcFirstLastPara="1" wrap="square" lIns="121900" tIns="121900" rIns="121900" bIns="121900" anchor="ctr" anchorCtr="0">
            <a:noAutofit/>
          </a:bodyPr>
          <a:lstStyle/>
          <a:p>
            <a:endParaRPr sz="2400"/>
          </a:p>
        </p:txBody>
      </p:sp>
      <p:sp>
        <p:nvSpPr>
          <p:cNvPr id="540" name="Google Shape;540;p54"/>
          <p:cNvSpPr txBox="1">
            <a:spLocks noGrp="1"/>
          </p:cNvSpPr>
          <p:nvPr>
            <p:ph type="ctrTitle" idx="4294967295"/>
          </p:nvPr>
        </p:nvSpPr>
        <p:spPr>
          <a:xfrm flipH="1">
            <a:off x="127100" y="1582867"/>
            <a:ext cx="2442400" cy="2240000"/>
          </a:xfrm>
          <a:prstGeom prst="rect">
            <a:avLst/>
          </a:prstGeom>
        </p:spPr>
        <p:txBody>
          <a:bodyPr spcFirstLastPara="1" vert="horz" wrap="square" lIns="121900" tIns="121900" rIns="121900" bIns="121900" rtlCol="0" anchor="t" anchorCtr="0">
            <a:noAutofit/>
          </a:bodyPr>
          <a:lstStyle/>
          <a:p>
            <a:pPr>
              <a:spcBef>
                <a:spcPts val="0"/>
              </a:spcBef>
            </a:pPr>
            <a:r>
              <a:rPr lang="en" sz="1867"/>
              <a:t>EVALUAREA ȘCOLARĂ. SUCCES VERSUS EȘEC</a:t>
            </a:r>
            <a:endParaRPr sz="1867"/>
          </a:p>
          <a:p>
            <a:pPr>
              <a:spcBef>
                <a:spcPts val="0"/>
              </a:spcBef>
            </a:pPr>
            <a:endParaRPr sz="1867"/>
          </a:p>
          <a:p>
            <a:pPr>
              <a:spcBef>
                <a:spcPts val="0"/>
              </a:spcBef>
            </a:pPr>
            <a:r>
              <a:rPr lang="en" sz="1333">
                <a:latin typeface="Zilla Slab Light"/>
                <a:ea typeface="Zilla Slab Light"/>
                <a:cs typeface="Zilla Slab Light"/>
                <a:sym typeface="Zilla Slab Light"/>
              </a:rPr>
              <a:t>Lecții ale trecutului pentru reformarea școlii contemporane: Soluții pentru problemele cu care se confruntă școala contemporană – PERSPECTIVA ISTORICĂ (alegeți o problemă cu care se confruntă școala contemporană și propuneți pentru soluționarea ei strategii inspirate de concepțiile pedagogice studiate la aceasta disciplina).</a:t>
            </a:r>
            <a:endParaRPr sz="1333">
              <a:latin typeface="Zilla Slab Light"/>
              <a:ea typeface="Zilla Slab Light"/>
              <a:cs typeface="Zilla Slab Light"/>
              <a:sym typeface="Zilla Slab Light"/>
            </a:endParaRPr>
          </a:p>
          <a:p>
            <a:pPr>
              <a:spcBef>
                <a:spcPts val="0"/>
              </a:spcBef>
            </a:pPr>
            <a:endParaRPr sz="1600"/>
          </a:p>
        </p:txBody>
      </p:sp>
      <p:sp>
        <p:nvSpPr>
          <p:cNvPr id="541" name="Google Shape;541;p54"/>
          <p:cNvSpPr txBox="1">
            <a:spLocks noGrp="1"/>
          </p:cNvSpPr>
          <p:nvPr>
            <p:ph type="title" idx="4294967295"/>
          </p:nvPr>
        </p:nvSpPr>
        <p:spPr>
          <a:xfrm flipH="1">
            <a:off x="126948" y="617093"/>
            <a:ext cx="1438400" cy="770400"/>
          </a:xfrm>
          <a:prstGeom prst="rect">
            <a:avLst/>
          </a:prstGeom>
        </p:spPr>
        <p:txBody>
          <a:bodyPr spcFirstLastPara="1" vert="horz" wrap="square" lIns="121900" tIns="121900" rIns="121900" bIns="121900" rtlCol="0" anchor="t" anchorCtr="0">
            <a:noAutofit/>
          </a:bodyPr>
          <a:lstStyle/>
          <a:p>
            <a:pPr>
              <a:spcBef>
                <a:spcPts val="0"/>
              </a:spcBef>
            </a:pPr>
            <a:endParaRPr sz="4000" dirty="0"/>
          </a:p>
        </p:txBody>
      </p:sp>
      <p:sp>
        <p:nvSpPr>
          <p:cNvPr id="542" name="Google Shape;542;p54"/>
          <p:cNvSpPr txBox="1">
            <a:spLocks noGrp="1"/>
          </p:cNvSpPr>
          <p:nvPr>
            <p:ph type="subTitle" idx="4294967295"/>
          </p:nvPr>
        </p:nvSpPr>
        <p:spPr>
          <a:xfrm>
            <a:off x="2862267" y="439567"/>
            <a:ext cx="8720000" cy="6035200"/>
          </a:xfrm>
          <a:prstGeom prst="rect">
            <a:avLst/>
          </a:prstGeom>
        </p:spPr>
        <p:txBody>
          <a:bodyPr spcFirstLastPara="1" vert="horz" wrap="square" lIns="121900" tIns="121900" rIns="121900" bIns="121900" rtlCol="0" anchor="t" anchorCtr="0">
            <a:noAutofit/>
          </a:bodyPr>
          <a:lstStyle/>
          <a:p>
            <a:pPr marL="0" indent="0" algn="just">
              <a:lnSpc>
                <a:spcPct val="115000"/>
              </a:lnSpc>
              <a:spcBef>
                <a:spcPts val="0"/>
              </a:spcBef>
              <a:buNone/>
            </a:pPr>
            <a:r>
              <a:rPr lang="en" sz="1333" dirty="0"/>
              <a:t>Modelul european cel mai recent de evaluare se axează pe </a:t>
            </a:r>
            <a:r>
              <a:rPr lang="en" sz="1333" i="1" dirty="0"/>
              <a:t>competențe</a:t>
            </a:r>
            <a:r>
              <a:rPr lang="en" sz="1333" dirty="0"/>
              <a:t> și are ca instrument portofoliul de competențe. Astfel, pe lângă notele din gimnaziu sau media de la testarea naţională, elevul va primi și recomandări din partea profesorilor. Portofoliul educațional, care poate fi considerat un fel de carte de identitate educațională, permite să se identifice punctele tari ale elevului, dificultatile si rămânerile în urmă, pentru a putea stabili măsuri de remediere. Evaluarea sumativă se face periodic, după clasa a II-a, a IV-a, a VI-a, pentru ca măsurile de remediere să poată fi instalate înainte de a fi prea târziu.</a:t>
            </a:r>
            <a:endParaRPr sz="1333" dirty="0"/>
          </a:p>
          <a:p>
            <a:pPr marL="0" indent="0" algn="just">
              <a:lnSpc>
                <a:spcPct val="115000"/>
              </a:lnSpc>
              <a:spcBef>
                <a:spcPts val="2133"/>
              </a:spcBef>
              <a:buNone/>
            </a:pPr>
            <a:r>
              <a:rPr lang="en" sz="1333" dirty="0"/>
              <a:t>În prezent, testările standardizate au devenit o obsesie în sine, mediul educațional românesc fiind dominat de o industrie a meditațiilor. Chiar și copiii mici petrec mare parte din timpul lor pregătindu-se pentru a da teste sau a răspunde la întrebări similare celor din teste. În varianta extremă, școala devine un program de pregătire pentru teste. Accentul pe testele standardizate vine la pachet cu prețul de a nu-i mai învăța pe copii cum să-ți valorifice alte talente înnăscute, talente care ar putea să îi protejeze față de caracterul imprevizibil al viitorului. </a:t>
            </a:r>
            <a:endParaRPr sz="1333" dirty="0"/>
          </a:p>
          <a:p>
            <a:pPr marL="0" indent="0" algn="just">
              <a:lnSpc>
                <a:spcPct val="115000"/>
              </a:lnSpc>
              <a:spcBef>
                <a:spcPts val="2133"/>
              </a:spcBef>
              <a:spcAft>
                <a:spcPts val="2133"/>
              </a:spcAft>
              <a:buNone/>
            </a:pPr>
            <a:r>
              <a:rPr lang="en" sz="1333" dirty="0"/>
              <a:t>Ar trebui regândită complet strategia de admitere în învățământul liceal și universitar, luând exemplul la modul de recrutare al angajaților din cadrul companiilor, astfel încât pe  lângă note și medii generale să fie apreciate și activitățile extracurriculare, recomandări, eseuri scrise de candidați, interviuri. Este adevărat că este mult mai costisitor, implicând mult mai multe resurse umane și financiare, însă astfel ar fi apreciat fiecare elev la adevăratul lui potențial. Avem deja exemplul de succes al Universității Waterloo, Canada, care și-a regândit astfel modul de evaluare al studenților, aceștia fiind recrutați încă din perioada studiilor de către mari companii americane. </a:t>
            </a:r>
            <a:endParaRPr sz="1333" dirty="0"/>
          </a:p>
        </p:txBody>
      </p:sp>
    </p:spTree>
    <p:extLst>
      <p:ext uri="{BB962C8B-B14F-4D97-AF65-F5344CB8AC3E}">
        <p14:creationId xmlns:p14="http://schemas.microsoft.com/office/powerpoint/2010/main" val="3852433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10049</TotalTime>
  <Words>1697</Words>
  <Application>Microsoft Office PowerPoint</Application>
  <PresentationFormat>Widescreen</PresentationFormat>
  <Paragraphs>27</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Fira Sans Condensed Medium</vt:lpstr>
      <vt:lpstr>Zilla Slab Light</vt:lpstr>
      <vt:lpstr>Office Theme</vt:lpstr>
      <vt:lpstr>Exemplu – tema – probleme ale școlii contemporane</vt:lpstr>
      <vt:lpstr>EVALUAREA ȘCOLARĂ. SUCCES VERSUS EȘEC  Lecții ale trecutului pentru reformarea școlii contemporane: Soluții pentru problemele cu care se confruntă școala contemporană – PERSPECTIVA ISTORICĂ (alegeți o problemă cu care se confruntă școala contemporană și propuneți pentru soluționarea ei strategii inspirate de concepțiile pedagogice studiate la aceasta disciplina). </vt:lpstr>
      <vt:lpstr>EVALUAREA ȘCOLARĂ. SUCCES VERSUS EȘEC  Lecții ale trecutului pentru reformarea școlii contemporane: Soluții pentru problemele cu care se confruntă școala contemporană – PERSPECTIVA ISTORICĂ (alegeți o problemă cu care se confruntă școala contemporană și propuneți pentru soluționarea ei strategii inspirate de concepțiile pedagogice studiate la aceasta disciplina). </vt:lpstr>
      <vt:lpstr>EVALUAREA ȘCOLARĂ. SUCCES VERSUS EȘEC  Lecții ale trecutului pentru reformarea școlii contemporane: Soluții pentru problemele cu care se confruntă școala contemporană – PERSPECTIVA ISTORICĂ (alegeți o problemă cu care se confruntă școala contemporană și propuneți pentru soluționarea ei strategii inspirate de concepțiile pedagogice studiate la aceasta disciplina). </vt:lpstr>
      <vt:lpstr>EVALUAREA ȘCOLARĂ. SUCCES VERSUS EȘEC  Lecții ale trecutului pentru reformarea școlii contemporane: Soluții pentru problemele cu care se confruntă școala contemporană – PERSPECTIVA ISTORICĂ (alegeți o problemă cu care se confruntă școala contemporană și propuneți pentru soluționarea ei strategii inspirate de concepțiile pedagogice studiate la aceasta disciplina).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Exemplu – tema – probleme ale școlii contemporane</dc:title>
  <dc:creator>diana csorba</dc:creator>
  <cp:lastModifiedBy>diana csorba</cp:lastModifiedBy>
  <cp:revision>4</cp:revision>
  <dcterms:created xsi:type="dcterms:W3CDTF">2021-12-02T07:53:52Z</dcterms:created>
  <dcterms:modified xsi:type="dcterms:W3CDTF">2021-12-09T07:23:48Z</dcterms:modified>
</cp:coreProperties>
</file>