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Montserrat" panose="020B0604020202020204" charset="-18"/>
      <p:regular r:id="rId34"/>
      <p:bold r:id="rId35"/>
      <p:italic r:id="rId36"/>
      <p:boldItalic r:id="rId37"/>
    </p:embeddedFont>
    <p:embeddedFont>
      <p:font typeface="Oswald" panose="020B0604020202020204" charset="-18"/>
      <p:regular r:id="rId38"/>
      <p:bold r:id="rId39"/>
    </p:embeddedFont>
    <p:embeddedFont>
      <p:font typeface="Playfair Display" panose="020B0604020202020204" charset="-18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60f0ef0ac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60f0ef0ac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60f0ef0ac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60f0ef0ac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60f0ef0ac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60f0ef0ac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60f0ef0ac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60f0ef0ac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60f0ef0ac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60f0ef0ac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60f0ef0ac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60f0ef0ac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60f0ef0ac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60f0ef0ac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60f0ef0a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60f0ef0a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60f0ef0ac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60f0ef0ac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60f0ef0ac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60f0ef0ac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60f0ef0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60f0ef0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60f0ef0ac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60f0ef0ac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60f0ef0ac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60f0ef0ac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60f0ef0ac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60f0ef0ac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60f0ef0ac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60f0ef0ac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60f0ef0ac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60f0ef0ac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60f0ef0ac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a60f0ef0ac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60f0ef0ac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60f0ef0ac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60f0ef0ac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60f0ef0ac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60f0ef0ac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a60f0ef0ac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60f0ef0ac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60f0ef0ac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60f0ef0a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60f0ef0a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a60f0ef0ac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a60f0ef0ac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a60f0ef0ac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a60f0ef0ac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60f0ef0a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60f0ef0a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60f0ef0a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60f0ef0a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60f0ef0a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60f0ef0a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60f0ef0ac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60f0ef0ac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60f0ef0ac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60f0ef0ac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60f0ef0ac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60f0ef0ac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Concatenarea și Compararea Șirurilor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Student: DLarisa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Ce credeți că face funcția </a:t>
            </a:r>
            <a:r>
              <a:rPr lang="ro" i="1" u="sng"/>
              <a:t>str</a:t>
            </a:r>
            <a:r>
              <a:rPr lang="ro" i="1" u="sng">
                <a:solidFill>
                  <a:srgbClr val="FF0000"/>
                </a:solidFill>
              </a:rPr>
              <a:t>n</a:t>
            </a:r>
            <a:r>
              <a:rPr lang="ro" i="1" u="sng"/>
              <a:t>cat(s1, s2, </a:t>
            </a:r>
            <a:r>
              <a:rPr lang="ro" i="1" u="sng">
                <a:solidFill>
                  <a:srgbClr val="FF0000"/>
                </a:solidFill>
              </a:rPr>
              <a:t>n</a:t>
            </a:r>
            <a:r>
              <a:rPr lang="ro" i="1" u="sng"/>
              <a:t>)</a:t>
            </a:r>
            <a:r>
              <a:rPr lang="ro"/>
              <a:t>?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575" y="64200"/>
            <a:ext cx="14001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280875" y="514350"/>
            <a:ext cx="40452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“strncat” în acțiune: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25475" y="2017725"/>
            <a:ext cx="4356000" cy="22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700" b="1"/>
              <a:t>Din șirul </a:t>
            </a:r>
            <a:r>
              <a:rPr lang="ro" sz="2700" b="1" i="1"/>
              <a:t>s2</a:t>
            </a:r>
            <a:r>
              <a:rPr lang="ro" sz="2700" b="1"/>
              <a:t> concatenăm </a:t>
            </a:r>
            <a:r>
              <a:rPr lang="ro" sz="2700" b="1" u="sng"/>
              <a:t>maxim</a:t>
            </a:r>
            <a:r>
              <a:rPr lang="ro" sz="2700" b="1"/>
              <a:t> primele </a:t>
            </a:r>
            <a:r>
              <a:rPr lang="ro" sz="2700" b="1" i="1"/>
              <a:t>n</a:t>
            </a:r>
            <a:r>
              <a:rPr lang="ro" sz="2700" b="1"/>
              <a:t> caractere la șirul </a:t>
            </a:r>
            <a:r>
              <a:rPr lang="ro" sz="2700" b="1" i="1"/>
              <a:t>s1</a:t>
            </a:r>
            <a:r>
              <a:rPr lang="ro" sz="2700" b="1"/>
              <a:t>.</a:t>
            </a:r>
            <a:endParaRPr sz="2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700" b="1"/>
              <a:t>!!!Funcția pune NULL la final.</a:t>
            </a:r>
            <a:endParaRPr sz="46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600" y="843188"/>
            <a:ext cx="4357725" cy="345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“strncat” în acțiune: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65" y="1017728"/>
            <a:ext cx="8180475" cy="27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083" y="3905800"/>
            <a:ext cx="6955850" cy="10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Ce probleme pot apărea?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575" y="64200"/>
            <a:ext cx="14001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95300" algn="ctr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ro"/>
              <a:t>Depășim spațiul de memorie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 b="1"/>
              <a:t>Putem obține eroare sau, în unele sisteme de operare, este suprascrisă memoria rezervată pentru alte variabile.</a:t>
            </a:r>
            <a:endParaRPr sz="2200" b="1"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413" y="1964713"/>
            <a:ext cx="4357175" cy="12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265500" y="3293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95300" algn="ctr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ro"/>
              <a:t>Soluție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1"/>
          </p:nvPr>
        </p:nvSpPr>
        <p:spPr>
          <a:xfrm>
            <a:off x="265500" y="23379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 b="1"/>
              <a:t>Alocăm de la început un spațiu de memorie suficient de mare</a:t>
            </a:r>
            <a:endParaRPr sz="2200"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964050"/>
            <a:ext cx="4419600" cy="12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675" y="3219450"/>
            <a:ext cx="9810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265500" y="9588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480"/>
              <a:t>2. Pentru “</a:t>
            </a:r>
            <a:r>
              <a:rPr lang="ro" sz="3480" i="1"/>
              <a:t>strncat</a:t>
            </a:r>
            <a:r>
              <a:rPr lang="ro" sz="3480"/>
              <a:t>” copiem mai multe caractere decât lungimea lui </a:t>
            </a:r>
            <a:r>
              <a:rPr lang="ro" sz="3480" i="1"/>
              <a:t>s2</a:t>
            </a:r>
            <a:endParaRPr sz="3480" i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 b="1"/>
              <a:t>n &gt; strlen(s2)</a:t>
            </a:r>
            <a:endParaRPr sz="2200"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31" y="1960088"/>
            <a:ext cx="4566132" cy="12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265500" y="3293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2. “Soluție”</a:t>
            </a: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1"/>
          </p:nvPr>
        </p:nvSpPr>
        <p:spPr>
          <a:xfrm>
            <a:off x="265500" y="23379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 b="1"/>
              <a:t>!!!REȚINEM: Dacă </a:t>
            </a:r>
            <a:r>
              <a:rPr lang="ro" sz="2200" b="1" i="1"/>
              <a:t>n</a:t>
            </a:r>
            <a:r>
              <a:rPr lang="ro" sz="2200" b="1"/>
              <a:t> este mai mare decât lungimea lui </a:t>
            </a:r>
            <a:r>
              <a:rPr lang="ro" sz="2200" b="1" i="1"/>
              <a:t>s2</a:t>
            </a:r>
            <a:r>
              <a:rPr lang="ro" sz="2200" b="1"/>
              <a:t>, se va concatena tot șirul </a:t>
            </a:r>
            <a:r>
              <a:rPr lang="ro" sz="2200" b="1" i="1"/>
              <a:t>s2</a:t>
            </a:r>
            <a:r>
              <a:rPr lang="ro" sz="2200" b="1"/>
              <a:t> (la </a:t>
            </a:r>
            <a:r>
              <a:rPr lang="ro" sz="2200" b="1" i="1"/>
              <a:t>s1</a:t>
            </a:r>
            <a:r>
              <a:rPr lang="ro" sz="2200" b="1"/>
              <a:t>), fără a fi adăugate noi caractere.</a:t>
            </a:r>
            <a:endParaRPr sz="2200" b="1"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50" y="71900"/>
            <a:ext cx="9810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931" y="1177038"/>
            <a:ext cx="4566132" cy="12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4925" y="2851400"/>
            <a:ext cx="4566150" cy="759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Compararea?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575" y="64200"/>
            <a:ext cx="14001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Ce observăm când rulăm următorul program?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4075"/>
            <a:ext cx="9143999" cy="353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Concatenare?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575" y="64200"/>
            <a:ext cx="14001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Ce concluzie putem trage?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575" y="64200"/>
            <a:ext cx="14001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Comparăm, de fapt, codurile ASCII.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73" y="851525"/>
            <a:ext cx="4561851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4600" i="1" u="sng"/>
              <a:t>strcmp(s1, s2)</a:t>
            </a:r>
            <a:r>
              <a:rPr lang="ro" sz="4600"/>
              <a:t> și </a:t>
            </a:r>
            <a:r>
              <a:rPr lang="ro" sz="4600" i="1" u="sng"/>
              <a:t>str</a:t>
            </a:r>
            <a:r>
              <a:rPr lang="ro" sz="4600" i="1" u="sng">
                <a:solidFill>
                  <a:srgbClr val="0000FF"/>
                </a:solidFill>
              </a:rPr>
              <a:t>i</a:t>
            </a:r>
            <a:r>
              <a:rPr lang="ro" sz="4600" i="1" u="sng"/>
              <a:t>cmp(s1, s2)</a:t>
            </a:r>
            <a:endParaRPr sz="4600" i="1" u="sn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400" b="1"/>
              <a:t>strcmp(s1, s2)</a:t>
            </a:r>
            <a:endParaRPr sz="3400" b="1"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311700" y="65060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ro" sz="3300" b="1"/>
              <a:t>s1 == s2</a:t>
            </a:r>
            <a:endParaRPr sz="3300" b="1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ro" sz="3300" b="1"/>
              <a:t>s1 &gt; s2</a:t>
            </a:r>
            <a:endParaRPr sz="3300" b="1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ro" sz="3300" b="1"/>
              <a:t>s1 &lt; s2</a:t>
            </a:r>
            <a:endParaRPr sz="3300" b="1"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2"/>
          </p:nvPr>
        </p:nvSpPr>
        <p:spPr>
          <a:xfrm>
            <a:off x="4832400" y="65060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ro" sz="3300" b="1"/>
              <a:t>strcmp(s1, s2) = 0</a:t>
            </a:r>
            <a:endParaRPr sz="3300" b="1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ro" sz="3300" b="1"/>
              <a:t>strcmp(s1, s2) &gt; 0</a:t>
            </a:r>
            <a:endParaRPr sz="3300" b="1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ro" sz="3300" b="1"/>
              <a:t>strcmp(s1, s2) &lt; 0</a:t>
            </a:r>
            <a:endParaRPr sz="3300" b="1"/>
          </a:p>
        </p:txBody>
      </p:sp>
      <p:cxnSp>
        <p:nvCxnSpPr>
          <p:cNvPr id="217" name="Google Shape;217;p35"/>
          <p:cNvCxnSpPr/>
          <p:nvPr/>
        </p:nvCxnSpPr>
        <p:spPr>
          <a:xfrm rot="10800000" flipH="1">
            <a:off x="2437800" y="1013400"/>
            <a:ext cx="2134200" cy="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35"/>
          <p:cNvCxnSpPr/>
          <p:nvPr/>
        </p:nvCxnSpPr>
        <p:spPr>
          <a:xfrm rot="10800000" flipH="1">
            <a:off x="2437800" y="1595700"/>
            <a:ext cx="2134200" cy="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35"/>
          <p:cNvCxnSpPr/>
          <p:nvPr/>
        </p:nvCxnSpPr>
        <p:spPr>
          <a:xfrm rot="10800000" flipH="1">
            <a:off x="2437800" y="2178000"/>
            <a:ext cx="2134200" cy="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35"/>
          <p:cNvSpPr txBox="1">
            <a:spLocks noGrp="1"/>
          </p:cNvSpPr>
          <p:nvPr>
            <p:ph type="subTitle" idx="4294967295"/>
          </p:nvPr>
        </p:nvSpPr>
        <p:spPr>
          <a:xfrm>
            <a:off x="265500" y="2921399"/>
            <a:ext cx="8566800" cy="2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2700" b="1"/>
              <a:t>“</a:t>
            </a:r>
            <a:r>
              <a:rPr lang="ro" sz="2700" b="1" i="1"/>
              <a:t>strcmp</a:t>
            </a:r>
            <a:r>
              <a:rPr lang="ro" sz="2700" b="1"/>
              <a:t>” compară 2 șiruri de caractere.</a:t>
            </a:r>
            <a:endParaRPr sz="2700" b="1"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925" y="3197777"/>
            <a:ext cx="2514075" cy="186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400" b="1"/>
              <a:t>str</a:t>
            </a:r>
            <a:r>
              <a:rPr lang="ro" sz="3400" b="1">
                <a:solidFill>
                  <a:srgbClr val="0000FF"/>
                </a:solidFill>
              </a:rPr>
              <a:t>i</a:t>
            </a:r>
            <a:r>
              <a:rPr lang="ro" sz="3400" b="1"/>
              <a:t>cmp(s1, s2)</a:t>
            </a:r>
            <a:endParaRPr sz="3400" b="1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4294967295"/>
          </p:nvPr>
        </p:nvSpPr>
        <p:spPr>
          <a:xfrm>
            <a:off x="288600" y="879349"/>
            <a:ext cx="8566800" cy="2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2700" b="1"/>
              <a:t>“</a:t>
            </a:r>
            <a:r>
              <a:rPr lang="ro" sz="2700" b="1" i="1"/>
              <a:t>str</a:t>
            </a:r>
            <a:r>
              <a:rPr lang="ro" sz="2700" b="1" i="1">
                <a:solidFill>
                  <a:srgbClr val="0000FF"/>
                </a:solidFill>
              </a:rPr>
              <a:t>i</a:t>
            </a:r>
            <a:r>
              <a:rPr lang="ro" sz="2700" b="1" i="1"/>
              <a:t>cmp</a:t>
            </a:r>
            <a:r>
              <a:rPr lang="ro" sz="2700" b="1"/>
              <a:t>” compară 2 șiruri de caractere (la fel ca </a:t>
            </a:r>
            <a:r>
              <a:rPr lang="ro" sz="2700" b="1" i="1"/>
              <a:t>strcmp</a:t>
            </a:r>
            <a:r>
              <a:rPr lang="ro" sz="2700" b="1"/>
              <a:t>), </a:t>
            </a:r>
            <a:r>
              <a:rPr lang="ro" sz="2700" b="1" u="sng">
                <a:solidFill>
                  <a:srgbClr val="FF0000"/>
                </a:solidFill>
              </a:rPr>
              <a:t>dar nu face diferența între literele mari și cele mici</a:t>
            </a:r>
            <a:r>
              <a:rPr lang="ro" sz="2700" b="1"/>
              <a:t>.</a:t>
            </a:r>
            <a:endParaRPr sz="2700" b="1"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225" y="1964125"/>
            <a:ext cx="3155516" cy="31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Exemplu </a:t>
            </a:r>
            <a:r>
              <a:rPr lang="ro" b="1" i="1"/>
              <a:t>strcmp</a:t>
            </a:r>
            <a:r>
              <a:rPr lang="ro"/>
              <a:t>:</a:t>
            </a:r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450"/>
            <a:ext cx="9144001" cy="292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ro"/>
              <a:t>Exemplu </a:t>
            </a:r>
            <a:r>
              <a:rPr lang="ro" b="1" i="1"/>
              <a:t>strcmp</a:t>
            </a:r>
            <a:r>
              <a:rPr lang="ro"/>
              <a:t>: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450"/>
            <a:ext cx="9144001" cy="292995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 txBox="1">
            <a:spLocks noGrp="1"/>
          </p:cNvSpPr>
          <p:nvPr>
            <p:ph type="subTitle" idx="4294967295"/>
          </p:nvPr>
        </p:nvSpPr>
        <p:spPr>
          <a:xfrm>
            <a:off x="380725" y="3579400"/>
            <a:ext cx="8566800" cy="15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2700" b="1"/>
              <a:t>Va afișa: </a:t>
            </a:r>
            <a:r>
              <a:rPr lang="ro" sz="3500" b="1"/>
              <a:t>s1 &lt; s2</a:t>
            </a:r>
            <a:endParaRPr sz="35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ro"/>
              <a:t>Exemplu </a:t>
            </a:r>
            <a:r>
              <a:rPr lang="ro" b="1" i="1"/>
              <a:t>stricmp</a:t>
            </a:r>
            <a:r>
              <a:rPr lang="ro"/>
              <a:t>:</a:t>
            </a:r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6783"/>
            <a:ext cx="9144001" cy="270163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9"/>
          <p:cNvSpPr txBox="1">
            <a:spLocks noGrp="1"/>
          </p:cNvSpPr>
          <p:nvPr>
            <p:ph type="subTitle" idx="4294967295"/>
          </p:nvPr>
        </p:nvSpPr>
        <p:spPr>
          <a:xfrm>
            <a:off x="288600" y="3482500"/>
            <a:ext cx="8566800" cy="15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35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ro"/>
              <a:t>Exemplu </a:t>
            </a:r>
            <a:r>
              <a:rPr lang="ro" b="1" i="1"/>
              <a:t>stricmp</a:t>
            </a:r>
            <a:r>
              <a:rPr lang="ro"/>
              <a:t>:</a:t>
            </a:r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6783"/>
            <a:ext cx="9144001" cy="270163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0"/>
          <p:cNvSpPr txBox="1">
            <a:spLocks noGrp="1"/>
          </p:cNvSpPr>
          <p:nvPr>
            <p:ph type="subTitle" idx="4294967295"/>
          </p:nvPr>
        </p:nvSpPr>
        <p:spPr>
          <a:xfrm>
            <a:off x="288600" y="3482500"/>
            <a:ext cx="8566800" cy="15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2700" b="1"/>
              <a:t>Va afișa: </a:t>
            </a:r>
            <a:r>
              <a:rPr lang="ro" sz="3500" b="1"/>
              <a:t>s1 &gt; s2</a:t>
            </a:r>
            <a:endParaRPr sz="35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Ce fac </a:t>
            </a:r>
            <a:r>
              <a:rPr lang="ro" i="1"/>
              <a:t>str</a:t>
            </a:r>
            <a:r>
              <a:rPr lang="ro" i="1">
                <a:solidFill>
                  <a:srgbClr val="FF0000"/>
                </a:solidFill>
              </a:rPr>
              <a:t>n</a:t>
            </a:r>
            <a:r>
              <a:rPr lang="ro" i="1"/>
              <a:t>cmp</a:t>
            </a:r>
            <a:r>
              <a:rPr lang="ro"/>
              <a:t> și </a:t>
            </a:r>
            <a:r>
              <a:rPr lang="ro" i="1"/>
              <a:t>str</a:t>
            </a:r>
            <a:r>
              <a:rPr lang="ro" i="1">
                <a:solidFill>
                  <a:srgbClr val="FF0000"/>
                </a:solidFill>
              </a:rPr>
              <a:t>n</a:t>
            </a:r>
            <a:r>
              <a:rPr lang="ro" i="1"/>
              <a:t>cmp</a:t>
            </a:r>
            <a:r>
              <a:rPr lang="ro" i="1">
                <a:solidFill>
                  <a:srgbClr val="0000FF"/>
                </a:solidFill>
              </a:rPr>
              <a:t>i</a:t>
            </a:r>
            <a:r>
              <a:rPr lang="ro"/>
              <a:t>?</a:t>
            </a: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575" y="64200"/>
            <a:ext cx="14001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Concatenare (Juxtapunere): Alăturarea (unirea) a unui șir sursă la un alt șir destinație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50" y="3795175"/>
            <a:ext cx="14382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Ce fac </a:t>
            </a:r>
            <a:r>
              <a:rPr lang="ro" i="1"/>
              <a:t>str</a:t>
            </a:r>
            <a:r>
              <a:rPr lang="ro" i="1">
                <a:solidFill>
                  <a:srgbClr val="FF0000"/>
                </a:solidFill>
              </a:rPr>
              <a:t>n</a:t>
            </a:r>
            <a:r>
              <a:rPr lang="ro" i="1"/>
              <a:t>cmp</a:t>
            </a:r>
            <a:r>
              <a:rPr lang="ro"/>
              <a:t> și </a:t>
            </a:r>
            <a:r>
              <a:rPr lang="ro" i="1"/>
              <a:t>str</a:t>
            </a:r>
            <a:r>
              <a:rPr lang="ro" i="1">
                <a:solidFill>
                  <a:srgbClr val="FF0000"/>
                </a:solidFill>
              </a:rPr>
              <a:t>n</a:t>
            </a:r>
            <a:r>
              <a:rPr lang="ro" i="1"/>
              <a:t>cmp</a:t>
            </a:r>
            <a:r>
              <a:rPr lang="ro" i="1">
                <a:solidFill>
                  <a:srgbClr val="0000FF"/>
                </a:solidFill>
              </a:rPr>
              <a:t>i</a:t>
            </a:r>
            <a:r>
              <a:rPr lang="ro"/>
              <a:t>?</a:t>
            </a:r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344250" y="3851100"/>
            <a:ext cx="8455500" cy="12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220"/>
              <a:t>Se comportă similar cu funcțiile de bază, doar că ele compară doar primele </a:t>
            </a:r>
            <a:r>
              <a:rPr lang="ro" sz="3220" i="1">
                <a:solidFill>
                  <a:srgbClr val="FF0000"/>
                </a:solidFill>
              </a:rPr>
              <a:t>n</a:t>
            </a:r>
            <a:r>
              <a:rPr lang="ro" sz="3220"/>
              <a:t> caractere.</a:t>
            </a:r>
            <a:endParaRPr sz="3220"/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075" y="0"/>
            <a:ext cx="2203925" cy="21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Mulțumesc pentru atenție!</a:t>
            </a:r>
            <a:endParaRPr/>
          </a:p>
        </p:txBody>
      </p:sp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475" y="667538"/>
            <a:ext cx="3788525" cy="380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80875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Exemplu Concret de Concatenare a 2 Șiruri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700" b="1"/>
              <a:t>char s1[20]=”Ana are ”;</a:t>
            </a:r>
            <a:endParaRPr sz="27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700" b="1"/>
              <a:t>char s2[20]=”mere”;</a:t>
            </a:r>
            <a:endParaRPr sz="27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2700" b="1"/>
              <a:t>Concatenare → s1=”Ana are mere”</a:t>
            </a:r>
            <a:endParaRPr sz="2700" b="1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63" y="3114375"/>
            <a:ext cx="9810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Cum putem realiza concatenarea a 2 șiruri de caractere?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575" y="64200"/>
            <a:ext cx="14001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Ce știm până acum…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27" y="1017725"/>
            <a:ext cx="733954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Funcția </a:t>
            </a:r>
            <a:r>
              <a:rPr lang="ro" i="1" u="sng"/>
              <a:t>strcat(s1, s2);</a:t>
            </a:r>
            <a:endParaRPr i="1" u="sng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38" y="1515225"/>
            <a:ext cx="9810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280875" y="514350"/>
            <a:ext cx="40452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“strcat” în acțiune: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280875" y="2140550"/>
            <a:ext cx="4045200" cy="22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Adaugă toate caracterele din s2 la finalul lui s1 (!!!inclusiv NULL)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92675"/>
            <a:ext cx="4513125" cy="37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“strcat” în acțiune: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25"/>
            <a:ext cx="8520600" cy="212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43" y="3614950"/>
            <a:ext cx="7726724" cy="11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On-screen Show (16:9)</PresentationFormat>
  <Paragraphs>54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Playfair Display</vt:lpstr>
      <vt:lpstr>Oswald</vt:lpstr>
      <vt:lpstr>Montserrat</vt:lpstr>
      <vt:lpstr>Arial</vt:lpstr>
      <vt:lpstr>Pop</vt:lpstr>
      <vt:lpstr>Concatenarea și Compararea Șirurilor</vt:lpstr>
      <vt:lpstr>Concatenare?</vt:lpstr>
      <vt:lpstr>Concatenare (Juxtapunere): Alăturarea (unirea) a unui șir sursă la un alt șir destinație</vt:lpstr>
      <vt:lpstr>Exemplu Concret de Concatenare a 2 Șiruri</vt:lpstr>
      <vt:lpstr>Cum putem realiza concatenarea a 2 șiruri de caractere?</vt:lpstr>
      <vt:lpstr>Ce știm până acum…</vt:lpstr>
      <vt:lpstr>Funcția strcat(s1, s2);</vt:lpstr>
      <vt:lpstr>“strcat” în acțiune:</vt:lpstr>
      <vt:lpstr>“strcat” în acțiune:</vt:lpstr>
      <vt:lpstr>Ce credeți că face funcția strncat(s1, s2, n)?</vt:lpstr>
      <vt:lpstr>“strncat” în acțiune:</vt:lpstr>
      <vt:lpstr>“strncat” în acțiune:</vt:lpstr>
      <vt:lpstr>Ce probleme pot apărea?</vt:lpstr>
      <vt:lpstr>Depășim spațiul de memorie</vt:lpstr>
      <vt:lpstr>Soluție</vt:lpstr>
      <vt:lpstr>2. Pentru “strncat” copiem mai multe caractere decât lungimea lui s2</vt:lpstr>
      <vt:lpstr>2. “Soluție”</vt:lpstr>
      <vt:lpstr>Compararea?</vt:lpstr>
      <vt:lpstr>Ce observăm când rulăm următorul program?</vt:lpstr>
      <vt:lpstr>Ce concluzie putem trage?</vt:lpstr>
      <vt:lpstr>Comparăm, de fapt, codurile ASCII.</vt:lpstr>
      <vt:lpstr>strcmp(s1, s2) și stricmp(s1, s2)</vt:lpstr>
      <vt:lpstr>strcmp(s1, s2)</vt:lpstr>
      <vt:lpstr>stricmp(s1, s2)</vt:lpstr>
      <vt:lpstr>Exemplu strcmp:</vt:lpstr>
      <vt:lpstr>Exemplu strcmp:</vt:lpstr>
      <vt:lpstr>Exemplu stricmp:</vt:lpstr>
      <vt:lpstr>Exemplu stricmp:</vt:lpstr>
      <vt:lpstr>Ce fac strncmp și strncmpi?</vt:lpstr>
      <vt:lpstr>Ce fac strncmp și strncmpi?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Concatenarea și Compararea Șirurilor</dc:title>
  <cp:lastModifiedBy>L. D.</cp:lastModifiedBy>
  <cp:revision>1</cp:revision>
  <dcterms:modified xsi:type="dcterms:W3CDTF">2023-07-11T00:07:14Z</dcterms:modified>
</cp:coreProperties>
</file>