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layout1.xml" ContentType="application/vnd.openxmlformats-officedocument.drawingml.diagram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2"/>
  </p:notesMasterIdLst>
  <p:sldIdLst>
    <p:sldId id="286" r:id="rId2"/>
    <p:sldId id="398" r:id="rId3"/>
    <p:sldId id="387" r:id="rId4"/>
    <p:sldId id="388" r:id="rId5"/>
    <p:sldId id="389" r:id="rId6"/>
    <p:sldId id="390" r:id="rId7"/>
    <p:sldId id="391" r:id="rId8"/>
    <p:sldId id="392" r:id="rId9"/>
    <p:sldId id="393" r:id="rId10"/>
    <p:sldId id="394" r:id="rId11"/>
    <p:sldId id="395" r:id="rId12"/>
    <p:sldId id="396" r:id="rId13"/>
    <p:sldId id="323" r:id="rId14"/>
    <p:sldId id="399" r:id="rId15"/>
    <p:sldId id="361" r:id="rId16"/>
    <p:sldId id="362" r:id="rId17"/>
    <p:sldId id="379" r:id="rId18"/>
    <p:sldId id="380" r:id="rId19"/>
    <p:sldId id="367" r:id="rId20"/>
    <p:sldId id="368" r:id="rId21"/>
    <p:sldId id="369" r:id="rId22"/>
    <p:sldId id="400" r:id="rId23"/>
    <p:sldId id="371" r:id="rId24"/>
    <p:sldId id="381" r:id="rId25"/>
    <p:sldId id="382" r:id="rId26"/>
    <p:sldId id="383" r:id="rId27"/>
    <p:sldId id="376" r:id="rId28"/>
    <p:sldId id="401" r:id="rId29"/>
    <p:sldId id="377" r:id="rId30"/>
    <p:sldId id="378" r:id="rId31"/>
  </p:sldIdLst>
  <p:sldSz cx="18288000" cy="10287000"/>
  <p:notesSz cx="6858000" cy="9144000"/>
  <p:embeddedFontLst>
    <p:embeddedFont>
      <p:font typeface="Gill Sans MT" pitchFamily="34" charset="0"/>
      <p:regular r:id="rId33"/>
      <p:bold r:id="rId34"/>
      <p:italic r:id="rId35"/>
      <p:boldItalic r:id="rId36"/>
    </p:embeddedFont>
    <p:embeddedFont>
      <p:font typeface="SimSun" pitchFamily="2" charset="-122"/>
      <p:regular r:id="rId37"/>
    </p:embeddedFont>
    <p:embeddedFont>
      <p:font typeface="Wingdings 3" pitchFamily="18" charset="2"/>
      <p:regular r:id="rId38"/>
    </p:embeddedFont>
    <p:embeddedFont>
      <p:font typeface="Wingdings 2" pitchFamily="18" charset="2"/>
      <p:regular r:id="rId39"/>
    </p:embeddedFont>
    <p:embeddedFont>
      <p:font typeface="Times New Roman Bold" pitchFamily="18" charset="0"/>
      <p:bold r:id="rId40"/>
    </p:embeddedFont>
    <p:embeddedFont>
      <p:font typeface="Calibri" pitchFamily="34" charset="0"/>
      <p:regular r:id="rId41"/>
      <p:bold r:id="rId42"/>
      <p:italic r:id="rId43"/>
      <p:boldItalic r:id="rId44"/>
    </p:embeddedFont>
    <p:embeddedFont>
      <p:font typeface="Calibri Light" pitchFamily="34" charset="0"/>
      <p:regular r:id="rId45"/>
      <p:italic r:id="rId46"/>
    </p:embeddedFont>
    <p:embeddedFont>
      <p:font typeface="Bookman Old Style" pitchFamily="18" charset="0"/>
      <p:regular r:id="rId47"/>
      <p:bold r:id="rId48"/>
      <p:italic r:id="rId49"/>
      <p:boldItalic r:id="rId5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800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autoAdjust="0"/>
    <p:restoredTop sz="86948" autoAdjust="0"/>
  </p:normalViewPr>
  <p:slideViewPr>
    <p:cSldViewPr>
      <p:cViewPr varScale="1">
        <p:scale>
          <a:sx n="52" d="100"/>
          <a:sy n="52" d="100"/>
        </p:scale>
        <p:origin x="-716"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font" Target="fonts/font15.fntdata"/><Relationship Id="rId50" Type="http://schemas.openxmlformats.org/officeDocument/2006/relationships/font" Target="fonts/font1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9.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font" Target="fonts/font16.fntdata"/><Relationship Id="rId8" Type="http://schemas.openxmlformats.org/officeDocument/2006/relationships/slide" Target="slides/slide7.xml"/><Relationship Id="rId5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5386FA-D91E-4B9F-8929-09F5D66A45FD}" type="doc">
      <dgm:prSet loTypeId="urn:microsoft.com/office/officeart/2005/8/layout/venn2" loCatId="relationship" qsTypeId="urn:microsoft.com/office/officeart/2005/8/quickstyle/simple1" qsCatId="simple" csTypeId="urn:microsoft.com/office/officeart/2005/8/colors/colorful5" csCatId="colorful" phldr="1"/>
      <dgm:spPr/>
      <dgm:t>
        <a:bodyPr/>
        <a:lstStyle/>
        <a:p>
          <a:endParaRPr lang="en-US"/>
        </a:p>
      </dgm:t>
    </dgm:pt>
    <dgm:pt modelId="{06FD94DD-E976-488D-B8A0-B880F9D60C97}">
      <dgm:prSet phldrT="[Text]"/>
      <dgm:spPr/>
      <dgm:t>
        <a:bodyPr/>
        <a:lstStyle/>
        <a:p>
          <a:r>
            <a:rPr lang="ro-RO" b="1" dirty="0" smtClean="0">
              <a:effectLst>
                <a:outerShdw blurRad="38100" dist="38100" dir="2700000" algn="tl">
                  <a:srgbClr val="000000">
                    <a:alpha val="43137"/>
                  </a:srgbClr>
                </a:outerShdw>
              </a:effectLst>
            </a:rPr>
            <a:t>POLITICI SOCIO-EDUCAȚIONALE</a:t>
          </a:r>
          <a:endParaRPr lang="en-US" b="1" dirty="0">
            <a:effectLst>
              <a:outerShdw blurRad="38100" dist="38100" dir="2700000" algn="tl">
                <a:srgbClr val="000000">
                  <a:alpha val="43137"/>
                </a:srgbClr>
              </a:outerShdw>
            </a:effectLst>
          </a:endParaRPr>
        </a:p>
      </dgm:t>
    </dgm:pt>
    <dgm:pt modelId="{37C0330F-A012-4F67-859B-CD1764304363}" type="parTrans" cxnId="{FB4E7853-B4CD-4965-8F9D-9352022A63A7}">
      <dgm:prSet/>
      <dgm:spPr/>
      <dgm:t>
        <a:bodyPr/>
        <a:lstStyle/>
        <a:p>
          <a:endParaRPr lang="en-US"/>
        </a:p>
      </dgm:t>
    </dgm:pt>
    <dgm:pt modelId="{FCC20ABB-4AA5-4540-B08A-5097C0A8521F}" type="sibTrans" cxnId="{FB4E7853-B4CD-4965-8F9D-9352022A63A7}">
      <dgm:prSet/>
      <dgm:spPr/>
      <dgm:t>
        <a:bodyPr/>
        <a:lstStyle/>
        <a:p>
          <a:endParaRPr lang="en-US"/>
        </a:p>
      </dgm:t>
    </dgm:pt>
    <dgm:pt modelId="{F7D28360-F910-44D6-9EB8-F236E10654EE}">
      <dgm:prSet phldrT="[Text]"/>
      <dgm:spPr/>
      <dgm:t>
        <a:bodyPr/>
        <a:lstStyle/>
        <a:p>
          <a:r>
            <a:rPr lang="ro-RO" b="1" dirty="0" smtClean="0">
              <a:effectLst>
                <a:outerShdw blurRad="38100" dist="38100" dir="2700000" algn="tl">
                  <a:srgbClr val="000000">
                    <a:alpha val="43137"/>
                  </a:srgbClr>
                </a:outerShdw>
              </a:effectLst>
            </a:rPr>
            <a:t>STRATEGII</a:t>
          </a:r>
          <a:endParaRPr lang="en-US" b="1" dirty="0" smtClean="0">
            <a:effectLst>
              <a:outerShdw blurRad="38100" dist="38100" dir="2700000" algn="tl">
                <a:srgbClr val="000000">
                  <a:alpha val="43137"/>
                </a:srgbClr>
              </a:outerShdw>
            </a:effectLst>
          </a:endParaRPr>
        </a:p>
      </dgm:t>
    </dgm:pt>
    <dgm:pt modelId="{658662AF-C5B0-4A0A-B11D-898704DE0C4A}" type="parTrans" cxnId="{4C37C547-BF13-42A8-B54F-5F44695F9A2D}">
      <dgm:prSet/>
      <dgm:spPr/>
      <dgm:t>
        <a:bodyPr/>
        <a:lstStyle/>
        <a:p>
          <a:endParaRPr lang="en-US"/>
        </a:p>
      </dgm:t>
    </dgm:pt>
    <dgm:pt modelId="{984333C1-6C28-47E5-926D-FE012C73A73B}" type="sibTrans" cxnId="{4C37C547-BF13-42A8-B54F-5F44695F9A2D}">
      <dgm:prSet/>
      <dgm:spPr/>
      <dgm:t>
        <a:bodyPr/>
        <a:lstStyle/>
        <a:p>
          <a:endParaRPr lang="en-US"/>
        </a:p>
      </dgm:t>
    </dgm:pt>
    <dgm:pt modelId="{863A17AC-E28F-47B0-9DAC-14FAAD775293}">
      <dgm:prSet phldrT="[Text]"/>
      <dgm:spPr/>
      <dgm:t>
        <a:bodyPr/>
        <a:lstStyle/>
        <a:p>
          <a:r>
            <a:rPr lang="ro-RO" b="1" dirty="0" smtClean="0">
              <a:effectLst>
                <a:outerShdw blurRad="38100" dist="38100" dir="2700000" algn="tl">
                  <a:srgbClr val="000000">
                    <a:alpha val="43137"/>
                  </a:srgbClr>
                </a:outerShdw>
              </a:effectLst>
            </a:rPr>
            <a:t>SURSE DE FINANŢARE</a:t>
          </a:r>
          <a:endParaRPr lang="en-US" b="1" dirty="0" smtClean="0">
            <a:effectLst>
              <a:outerShdw blurRad="38100" dist="38100" dir="2700000" algn="tl">
                <a:srgbClr val="000000">
                  <a:alpha val="43137"/>
                </a:srgbClr>
              </a:outerShdw>
            </a:effectLst>
          </a:endParaRPr>
        </a:p>
      </dgm:t>
    </dgm:pt>
    <dgm:pt modelId="{13DC9190-40C9-4535-9F11-E17B1346ACD2}" type="parTrans" cxnId="{0B383781-13CD-4803-BE94-E1E80D2E1D5B}">
      <dgm:prSet/>
      <dgm:spPr/>
      <dgm:t>
        <a:bodyPr/>
        <a:lstStyle/>
        <a:p>
          <a:endParaRPr lang="en-US"/>
        </a:p>
      </dgm:t>
    </dgm:pt>
    <dgm:pt modelId="{23F20787-71AD-4CE7-9C7A-12F7F97D5548}" type="sibTrans" cxnId="{0B383781-13CD-4803-BE94-E1E80D2E1D5B}">
      <dgm:prSet/>
      <dgm:spPr/>
      <dgm:t>
        <a:bodyPr/>
        <a:lstStyle/>
        <a:p>
          <a:endParaRPr lang="en-US"/>
        </a:p>
      </dgm:t>
    </dgm:pt>
    <dgm:pt modelId="{1565B88A-40C0-407C-9865-EF84538DA509}">
      <dgm:prSet phldrT="[Text]" custT="1"/>
      <dgm:spPr/>
      <dgm:t>
        <a:bodyPr/>
        <a:lstStyle/>
        <a:p>
          <a:r>
            <a:rPr lang="ro-RO" sz="2300" b="1" dirty="0" smtClean="0">
              <a:effectLst>
                <a:outerShdw blurRad="38100" dist="38100" dir="2700000" algn="tl">
                  <a:srgbClr val="000000">
                    <a:alpha val="43137"/>
                  </a:srgbClr>
                </a:outerShdw>
              </a:effectLst>
            </a:rPr>
            <a:t>PROGRAME</a:t>
          </a:r>
          <a:endParaRPr lang="en-US" sz="2300" b="1" dirty="0" smtClean="0">
            <a:effectLst>
              <a:outerShdw blurRad="38100" dist="38100" dir="2700000" algn="tl">
                <a:srgbClr val="000000">
                  <a:alpha val="43137"/>
                </a:srgbClr>
              </a:outerShdw>
            </a:effectLst>
          </a:endParaRPr>
        </a:p>
      </dgm:t>
    </dgm:pt>
    <dgm:pt modelId="{2CFAA164-C237-4036-BDC5-B4201B722839}" type="parTrans" cxnId="{6A374713-0C6A-4AB5-8B89-A9E0C24C549C}">
      <dgm:prSet/>
      <dgm:spPr/>
      <dgm:t>
        <a:bodyPr/>
        <a:lstStyle/>
        <a:p>
          <a:endParaRPr lang="en-US"/>
        </a:p>
      </dgm:t>
    </dgm:pt>
    <dgm:pt modelId="{7C742D0D-BA5C-4955-B443-FD294D3C69DA}" type="sibTrans" cxnId="{6A374713-0C6A-4AB5-8B89-A9E0C24C549C}">
      <dgm:prSet/>
      <dgm:spPr/>
      <dgm:t>
        <a:bodyPr/>
        <a:lstStyle/>
        <a:p>
          <a:endParaRPr lang="en-US"/>
        </a:p>
      </dgm:t>
    </dgm:pt>
    <dgm:pt modelId="{9A4BD323-97E2-47AA-81FF-A39E8080B01E}">
      <dgm:prSet phldrT="[Text]"/>
      <dgm:spPr/>
      <dgm:t>
        <a:bodyPr/>
        <a:lstStyle/>
        <a:p>
          <a:r>
            <a:rPr lang="ro-RO" b="1" dirty="0" smtClean="0">
              <a:effectLst>
                <a:outerShdw blurRad="38100" dist="38100" dir="2700000" algn="tl">
                  <a:srgbClr val="000000">
                    <a:alpha val="43137"/>
                  </a:srgbClr>
                </a:outerShdw>
              </a:effectLst>
            </a:rPr>
            <a:t>PROIECTE</a:t>
          </a:r>
          <a:endParaRPr lang="en-US" b="1" dirty="0" smtClean="0">
            <a:effectLst>
              <a:outerShdw blurRad="38100" dist="38100" dir="2700000" algn="tl">
                <a:srgbClr val="000000">
                  <a:alpha val="43137"/>
                </a:srgbClr>
              </a:outerShdw>
            </a:effectLst>
          </a:endParaRPr>
        </a:p>
      </dgm:t>
    </dgm:pt>
    <dgm:pt modelId="{0C50F696-2DB1-4F06-9F96-273356B8F1E3}" type="parTrans" cxnId="{3B2DA907-25AE-4E40-900F-F45A3F382C31}">
      <dgm:prSet/>
      <dgm:spPr/>
      <dgm:t>
        <a:bodyPr/>
        <a:lstStyle/>
        <a:p>
          <a:endParaRPr lang="en-US"/>
        </a:p>
      </dgm:t>
    </dgm:pt>
    <dgm:pt modelId="{BFBFB1CB-2C08-4E15-9BB4-81275EF530E3}" type="sibTrans" cxnId="{3B2DA907-25AE-4E40-900F-F45A3F382C31}">
      <dgm:prSet/>
      <dgm:spPr/>
      <dgm:t>
        <a:bodyPr/>
        <a:lstStyle/>
        <a:p>
          <a:endParaRPr lang="en-US"/>
        </a:p>
      </dgm:t>
    </dgm:pt>
    <dgm:pt modelId="{0C659F07-FCBD-44A4-A109-4FBA86494047}">
      <dgm:prSet phldrT="[Text]"/>
      <dgm:spPr/>
      <dgm:t>
        <a:bodyPr/>
        <a:lstStyle/>
        <a:p>
          <a:r>
            <a:rPr lang="ro-RO" b="1" dirty="0" smtClean="0">
              <a:effectLst>
                <a:outerShdw blurRad="38100" dist="38100" dir="2700000" algn="tl">
                  <a:srgbClr val="000000">
                    <a:alpha val="43137"/>
                  </a:srgbClr>
                </a:outerShdw>
              </a:effectLst>
            </a:rPr>
            <a:t>EFECTE/ IMPACT</a:t>
          </a:r>
          <a:endParaRPr lang="en-US" b="1" dirty="0" smtClean="0">
            <a:effectLst>
              <a:outerShdw blurRad="38100" dist="38100" dir="2700000" algn="tl">
                <a:srgbClr val="000000">
                  <a:alpha val="43137"/>
                </a:srgbClr>
              </a:outerShdw>
            </a:effectLst>
          </a:endParaRPr>
        </a:p>
      </dgm:t>
    </dgm:pt>
    <dgm:pt modelId="{3A2FA0C9-2939-457D-B99F-5B045DFD8930}" type="parTrans" cxnId="{32732FB5-DC88-4A6D-B9D4-A1FE1BED1C5E}">
      <dgm:prSet/>
      <dgm:spPr/>
      <dgm:t>
        <a:bodyPr/>
        <a:lstStyle/>
        <a:p>
          <a:endParaRPr lang="en-US"/>
        </a:p>
      </dgm:t>
    </dgm:pt>
    <dgm:pt modelId="{04256FD6-3C9B-4262-8E0C-B846E4C727F6}" type="sibTrans" cxnId="{32732FB5-DC88-4A6D-B9D4-A1FE1BED1C5E}">
      <dgm:prSet/>
      <dgm:spPr/>
      <dgm:t>
        <a:bodyPr/>
        <a:lstStyle/>
        <a:p>
          <a:endParaRPr lang="en-US"/>
        </a:p>
      </dgm:t>
    </dgm:pt>
    <dgm:pt modelId="{82A4DEC8-F7EC-469D-9EAE-4CB52B6336D9}" type="pres">
      <dgm:prSet presAssocID="{A45386FA-D91E-4B9F-8929-09F5D66A45FD}" presName="Name0" presStyleCnt="0">
        <dgm:presLayoutVars>
          <dgm:chMax val="7"/>
          <dgm:resizeHandles val="exact"/>
        </dgm:presLayoutVars>
      </dgm:prSet>
      <dgm:spPr/>
      <dgm:t>
        <a:bodyPr/>
        <a:lstStyle/>
        <a:p>
          <a:endParaRPr lang="en-US"/>
        </a:p>
      </dgm:t>
    </dgm:pt>
    <dgm:pt modelId="{D1DED3AA-8FAE-4DA0-8578-FDDC4B063A1A}" type="pres">
      <dgm:prSet presAssocID="{A45386FA-D91E-4B9F-8929-09F5D66A45FD}" presName="comp1" presStyleCnt="0"/>
      <dgm:spPr/>
      <dgm:t>
        <a:bodyPr/>
        <a:lstStyle/>
        <a:p>
          <a:endParaRPr lang="en-US"/>
        </a:p>
      </dgm:t>
    </dgm:pt>
    <dgm:pt modelId="{EA58E513-8A96-4CE9-B85F-917655ADA4A9}" type="pres">
      <dgm:prSet presAssocID="{A45386FA-D91E-4B9F-8929-09F5D66A45FD}" presName="circle1" presStyleLbl="node1" presStyleIdx="0" presStyleCnt="6" custScaleX="119569" custScaleY="99208" custLinFactNeighborX="-981" custLinFactNeighborY="1790"/>
      <dgm:spPr/>
      <dgm:t>
        <a:bodyPr/>
        <a:lstStyle/>
        <a:p>
          <a:endParaRPr lang="en-US"/>
        </a:p>
      </dgm:t>
    </dgm:pt>
    <dgm:pt modelId="{B3D4EEB1-6C4C-4D6D-8C62-B1EB7C282182}" type="pres">
      <dgm:prSet presAssocID="{A45386FA-D91E-4B9F-8929-09F5D66A45FD}" presName="c1text" presStyleLbl="node1" presStyleIdx="0" presStyleCnt="6">
        <dgm:presLayoutVars>
          <dgm:bulletEnabled val="1"/>
        </dgm:presLayoutVars>
      </dgm:prSet>
      <dgm:spPr/>
      <dgm:t>
        <a:bodyPr/>
        <a:lstStyle/>
        <a:p>
          <a:endParaRPr lang="en-US"/>
        </a:p>
      </dgm:t>
    </dgm:pt>
    <dgm:pt modelId="{98AEE309-7E00-4317-945A-E1C35BBF7F7F}" type="pres">
      <dgm:prSet presAssocID="{A45386FA-D91E-4B9F-8929-09F5D66A45FD}" presName="comp2" presStyleCnt="0"/>
      <dgm:spPr/>
      <dgm:t>
        <a:bodyPr/>
        <a:lstStyle/>
        <a:p>
          <a:endParaRPr lang="en-US"/>
        </a:p>
      </dgm:t>
    </dgm:pt>
    <dgm:pt modelId="{F14BDD2D-C279-4B3A-91DC-D1F89AC8633B}" type="pres">
      <dgm:prSet presAssocID="{A45386FA-D91E-4B9F-8929-09F5D66A45FD}" presName="circle2" presStyleLbl="node1" presStyleIdx="1" presStyleCnt="6"/>
      <dgm:spPr/>
      <dgm:t>
        <a:bodyPr/>
        <a:lstStyle/>
        <a:p>
          <a:endParaRPr lang="en-US"/>
        </a:p>
      </dgm:t>
    </dgm:pt>
    <dgm:pt modelId="{8BC1EFB6-B19B-4EF1-96C5-AC6B4A20BD52}" type="pres">
      <dgm:prSet presAssocID="{A45386FA-D91E-4B9F-8929-09F5D66A45FD}" presName="c2text" presStyleLbl="node1" presStyleIdx="1" presStyleCnt="6">
        <dgm:presLayoutVars>
          <dgm:bulletEnabled val="1"/>
        </dgm:presLayoutVars>
      </dgm:prSet>
      <dgm:spPr/>
      <dgm:t>
        <a:bodyPr/>
        <a:lstStyle/>
        <a:p>
          <a:endParaRPr lang="en-US"/>
        </a:p>
      </dgm:t>
    </dgm:pt>
    <dgm:pt modelId="{3E0CC3FF-A152-4CFD-B1CA-97276E24C9C6}" type="pres">
      <dgm:prSet presAssocID="{A45386FA-D91E-4B9F-8929-09F5D66A45FD}" presName="comp3" presStyleCnt="0"/>
      <dgm:spPr/>
      <dgm:t>
        <a:bodyPr/>
        <a:lstStyle/>
        <a:p>
          <a:endParaRPr lang="en-US"/>
        </a:p>
      </dgm:t>
    </dgm:pt>
    <dgm:pt modelId="{B82EC633-B343-4A92-810F-52DAB08F98B5}" type="pres">
      <dgm:prSet presAssocID="{A45386FA-D91E-4B9F-8929-09F5D66A45FD}" presName="circle3" presStyleLbl="node1" presStyleIdx="2" presStyleCnt="6"/>
      <dgm:spPr/>
      <dgm:t>
        <a:bodyPr/>
        <a:lstStyle/>
        <a:p>
          <a:endParaRPr lang="en-US"/>
        </a:p>
      </dgm:t>
    </dgm:pt>
    <dgm:pt modelId="{AC37ACA2-F4ED-4246-8257-2BD1D9D91B5D}" type="pres">
      <dgm:prSet presAssocID="{A45386FA-D91E-4B9F-8929-09F5D66A45FD}" presName="c3text" presStyleLbl="node1" presStyleIdx="2" presStyleCnt="6">
        <dgm:presLayoutVars>
          <dgm:bulletEnabled val="1"/>
        </dgm:presLayoutVars>
      </dgm:prSet>
      <dgm:spPr/>
      <dgm:t>
        <a:bodyPr/>
        <a:lstStyle/>
        <a:p>
          <a:endParaRPr lang="en-US"/>
        </a:p>
      </dgm:t>
    </dgm:pt>
    <dgm:pt modelId="{6BA3ECDB-5BDF-4E3B-9F15-E2C1339DF4D0}" type="pres">
      <dgm:prSet presAssocID="{A45386FA-D91E-4B9F-8929-09F5D66A45FD}" presName="comp4" presStyleCnt="0"/>
      <dgm:spPr/>
      <dgm:t>
        <a:bodyPr/>
        <a:lstStyle/>
        <a:p>
          <a:endParaRPr lang="en-US"/>
        </a:p>
      </dgm:t>
    </dgm:pt>
    <dgm:pt modelId="{ED806AEF-80CC-4BAC-96AC-A1DECC42B5E3}" type="pres">
      <dgm:prSet presAssocID="{A45386FA-D91E-4B9F-8929-09F5D66A45FD}" presName="circle4" presStyleLbl="node1" presStyleIdx="3" presStyleCnt="6"/>
      <dgm:spPr/>
      <dgm:t>
        <a:bodyPr/>
        <a:lstStyle/>
        <a:p>
          <a:endParaRPr lang="en-US"/>
        </a:p>
      </dgm:t>
    </dgm:pt>
    <dgm:pt modelId="{AC36C397-5F96-4305-B88E-5D255ED5BE61}" type="pres">
      <dgm:prSet presAssocID="{A45386FA-D91E-4B9F-8929-09F5D66A45FD}" presName="c4text" presStyleLbl="node1" presStyleIdx="3" presStyleCnt="6">
        <dgm:presLayoutVars>
          <dgm:bulletEnabled val="1"/>
        </dgm:presLayoutVars>
      </dgm:prSet>
      <dgm:spPr/>
      <dgm:t>
        <a:bodyPr/>
        <a:lstStyle/>
        <a:p>
          <a:endParaRPr lang="en-US"/>
        </a:p>
      </dgm:t>
    </dgm:pt>
    <dgm:pt modelId="{929054B5-65B8-4BCA-BD26-86CD7531B23E}" type="pres">
      <dgm:prSet presAssocID="{A45386FA-D91E-4B9F-8929-09F5D66A45FD}" presName="comp5" presStyleCnt="0"/>
      <dgm:spPr/>
      <dgm:t>
        <a:bodyPr/>
        <a:lstStyle/>
        <a:p>
          <a:endParaRPr lang="en-US"/>
        </a:p>
      </dgm:t>
    </dgm:pt>
    <dgm:pt modelId="{4C4E92F3-0F08-45C6-B42A-EE57102898EF}" type="pres">
      <dgm:prSet presAssocID="{A45386FA-D91E-4B9F-8929-09F5D66A45FD}" presName="circle5" presStyleLbl="node1" presStyleIdx="4" presStyleCnt="6" custLinFactNeighborX="-725" custLinFactNeighborY="-1662"/>
      <dgm:spPr/>
      <dgm:t>
        <a:bodyPr/>
        <a:lstStyle/>
        <a:p>
          <a:endParaRPr lang="en-US"/>
        </a:p>
      </dgm:t>
    </dgm:pt>
    <dgm:pt modelId="{C392A437-3634-46D4-A3EF-B62DA0EA6C61}" type="pres">
      <dgm:prSet presAssocID="{A45386FA-D91E-4B9F-8929-09F5D66A45FD}" presName="c5text" presStyleLbl="node1" presStyleIdx="4" presStyleCnt="6">
        <dgm:presLayoutVars>
          <dgm:bulletEnabled val="1"/>
        </dgm:presLayoutVars>
      </dgm:prSet>
      <dgm:spPr/>
      <dgm:t>
        <a:bodyPr/>
        <a:lstStyle/>
        <a:p>
          <a:endParaRPr lang="en-US"/>
        </a:p>
      </dgm:t>
    </dgm:pt>
    <dgm:pt modelId="{726410E5-29B7-4940-AA06-0FB920EC13C8}" type="pres">
      <dgm:prSet presAssocID="{A45386FA-D91E-4B9F-8929-09F5D66A45FD}" presName="comp6" presStyleCnt="0"/>
      <dgm:spPr/>
      <dgm:t>
        <a:bodyPr/>
        <a:lstStyle/>
        <a:p>
          <a:endParaRPr lang="en-US"/>
        </a:p>
      </dgm:t>
    </dgm:pt>
    <dgm:pt modelId="{129F95CB-58DF-4ABC-91BE-D531B05C4FA1}" type="pres">
      <dgm:prSet presAssocID="{A45386FA-D91E-4B9F-8929-09F5D66A45FD}" presName="circle6" presStyleLbl="node1" presStyleIdx="5" presStyleCnt="6"/>
      <dgm:spPr/>
      <dgm:t>
        <a:bodyPr/>
        <a:lstStyle/>
        <a:p>
          <a:endParaRPr lang="en-US"/>
        </a:p>
      </dgm:t>
    </dgm:pt>
    <dgm:pt modelId="{93F267A8-5009-40EB-8351-A35046C059FA}" type="pres">
      <dgm:prSet presAssocID="{A45386FA-D91E-4B9F-8929-09F5D66A45FD}" presName="c6text" presStyleLbl="node1" presStyleIdx="5" presStyleCnt="6">
        <dgm:presLayoutVars>
          <dgm:bulletEnabled val="1"/>
        </dgm:presLayoutVars>
      </dgm:prSet>
      <dgm:spPr/>
      <dgm:t>
        <a:bodyPr/>
        <a:lstStyle/>
        <a:p>
          <a:endParaRPr lang="en-US"/>
        </a:p>
      </dgm:t>
    </dgm:pt>
  </dgm:ptLst>
  <dgm:cxnLst>
    <dgm:cxn modelId="{1B2B633C-7351-4902-A2C3-708FEA03DA4C}" type="presOf" srcId="{A45386FA-D91E-4B9F-8929-09F5D66A45FD}" destId="{82A4DEC8-F7EC-469D-9EAE-4CB52B6336D9}" srcOrd="0" destOrd="0" presId="urn:microsoft.com/office/officeart/2005/8/layout/venn2"/>
    <dgm:cxn modelId="{5BCFBE38-5646-438F-A441-AC3969584276}" type="presOf" srcId="{06FD94DD-E976-488D-B8A0-B880F9D60C97}" destId="{B3D4EEB1-6C4C-4D6D-8C62-B1EB7C282182}" srcOrd="1" destOrd="0" presId="urn:microsoft.com/office/officeart/2005/8/layout/venn2"/>
    <dgm:cxn modelId="{3B2DA907-25AE-4E40-900F-F45A3F382C31}" srcId="{A45386FA-D91E-4B9F-8929-09F5D66A45FD}" destId="{9A4BD323-97E2-47AA-81FF-A39E8080B01E}" srcOrd="4" destOrd="0" parTransId="{0C50F696-2DB1-4F06-9F96-273356B8F1E3}" sibTransId="{BFBFB1CB-2C08-4E15-9BB4-81275EF530E3}"/>
    <dgm:cxn modelId="{6A374713-0C6A-4AB5-8B89-A9E0C24C549C}" srcId="{A45386FA-D91E-4B9F-8929-09F5D66A45FD}" destId="{1565B88A-40C0-407C-9865-EF84538DA509}" srcOrd="3" destOrd="0" parTransId="{2CFAA164-C237-4036-BDC5-B4201B722839}" sibTransId="{7C742D0D-BA5C-4955-B443-FD294D3C69DA}"/>
    <dgm:cxn modelId="{546C3E7A-9E9A-464D-A119-74E22483A892}" type="presOf" srcId="{9A4BD323-97E2-47AA-81FF-A39E8080B01E}" destId="{C392A437-3634-46D4-A3EF-B62DA0EA6C61}" srcOrd="1" destOrd="0" presId="urn:microsoft.com/office/officeart/2005/8/layout/venn2"/>
    <dgm:cxn modelId="{20B11B93-2F14-4235-9F65-4EF93F0A88FB}" type="presOf" srcId="{06FD94DD-E976-488D-B8A0-B880F9D60C97}" destId="{EA58E513-8A96-4CE9-B85F-917655ADA4A9}" srcOrd="0" destOrd="0" presId="urn:microsoft.com/office/officeart/2005/8/layout/venn2"/>
    <dgm:cxn modelId="{0B383781-13CD-4803-BE94-E1E80D2E1D5B}" srcId="{A45386FA-D91E-4B9F-8929-09F5D66A45FD}" destId="{863A17AC-E28F-47B0-9DAC-14FAAD775293}" srcOrd="2" destOrd="0" parTransId="{13DC9190-40C9-4535-9F11-E17B1346ACD2}" sibTransId="{23F20787-71AD-4CE7-9C7A-12F7F97D5548}"/>
    <dgm:cxn modelId="{7E38676A-EBEA-40F3-A88C-DF765D03EAF1}" type="presOf" srcId="{1565B88A-40C0-407C-9865-EF84538DA509}" destId="{AC36C397-5F96-4305-B88E-5D255ED5BE61}" srcOrd="1" destOrd="0" presId="urn:microsoft.com/office/officeart/2005/8/layout/venn2"/>
    <dgm:cxn modelId="{FB4E7853-B4CD-4965-8F9D-9352022A63A7}" srcId="{A45386FA-D91E-4B9F-8929-09F5D66A45FD}" destId="{06FD94DD-E976-488D-B8A0-B880F9D60C97}" srcOrd="0" destOrd="0" parTransId="{37C0330F-A012-4F67-859B-CD1764304363}" sibTransId="{FCC20ABB-4AA5-4540-B08A-5097C0A8521F}"/>
    <dgm:cxn modelId="{1BC71A0D-3F4B-4E41-BD40-491537F3FE96}" type="presOf" srcId="{0C659F07-FCBD-44A4-A109-4FBA86494047}" destId="{129F95CB-58DF-4ABC-91BE-D531B05C4FA1}" srcOrd="0" destOrd="0" presId="urn:microsoft.com/office/officeart/2005/8/layout/venn2"/>
    <dgm:cxn modelId="{4C37C547-BF13-42A8-B54F-5F44695F9A2D}" srcId="{A45386FA-D91E-4B9F-8929-09F5D66A45FD}" destId="{F7D28360-F910-44D6-9EB8-F236E10654EE}" srcOrd="1" destOrd="0" parTransId="{658662AF-C5B0-4A0A-B11D-898704DE0C4A}" sibTransId="{984333C1-6C28-47E5-926D-FE012C73A73B}"/>
    <dgm:cxn modelId="{21C67894-CA68-4C13-AF85-0914FEFDD830}" type="presOf" srcId="{F7D28360-F910-44D6-9EB8-F236E10654EE}" destId="{F14BDD2D-C279-4B3A-91DC-D1F89AC8633B}" srcOrd="0" destOrd="0" presId="urn:microsoft.com/office/officeart/2005/8/layout/venn2"/>
    <dgm:cxn modelId="{B18E02ED-BDA4-4279-919A-87D6A1B1EBB7}" type="presOf" srcId="{1565B88A-40C0-407C-9865-EF84538DA509}" destId="{ED806AEF-80CC-4BAC-96AC-A1DECC42B5E3}" srcOrd="0" destOrd="0" presId="urn:microsoft.com/office/officeart/2005/8/layout/venn2"/>
    <dgm:cxn modelId="{DC1A0985-890E-4B43-A195-2C56AA1A6CB1}" type="presOf" srcId="{863A17AC-E28F-47B0-9DAC-14FAAD775293}" destId="{B82EC633-B343-4A92-810F-52DAB08F98B5}" srcOrd="0" destOrd="0" presId="urn:microsoft.com/office/officeart/2005/8/layout/venn2"/>
    <dgm:cxn modelId="{7A11CF84-3594-4B8C-9E99-AF591F79CBD3}" type="presOf" srcId="{863A17AC-E28F-47B0-9DAC-14FAAD775293}" destId="{AC37ACA2-F4ED-4246-8257-2BD1D9D91B5D}" srcOrd="1" destOrd="0" presId="urn:microsoft.com/office/officeart/2005/8/layout/venn2"/>
    <dgm:cxn modelId="{C8E348E4-D43B-4F01-BB5A-DED0349258D8}" type="presOf" srcId="{9A4BD323-97E2-47AA-81FF-A39E8080B01E}" destId="{4C4E92F3-0F08-45C6-B42A-EE57102898EF}" srcOrd="0" destOrd="0" presId="urn:microsoft.com/office/officeart/2005/8/layout/venn2"/>
    <dgm:cxn modelId="{30721579-09DD-47FA-9645-37E3253D39D8}" type="presOf" srcId="{F7D28360-F910-44D6-9EB8-F236E10654EE}" destId="{8BC1EFB6-B19B-4EF1-96C5-AC6B4A20BD52}" srcOrd="1" destOrd="0" presId="urn:microsoft.com/office/officeart/2005/8/layout/venn2"/>
    <dgm:cxn modelId="{B757BAA0-C67B-4788-90A7-A2C0CB76B888}" type="presOf" srcId="{0C659F07-FCBD-44A4-A109-4FBA86494047}" destId="{93F267A8-5009-40EB-8351-A35046C059FA}" srcOrd="1" destOrd="0" presId="urn:microsoft.com/office/officeart/2005/8/layout/venn2"/>
    <dgm:cxn modelId="{32732FB5-DC88-4A6D-B9D4-A1FE1BED1C5E}" srcId="{A45386FA-D91E-4B9F-8929-09F5D66A45FD}" destId="{0C659F07-FCBD-44A4-A109-4FBA86494047}" srcOrd="5" destOrd="0" parTransId="{3A2FA0C9-2939-457D-B99F-5B045DFD8930}" sibTransId="{04256FD6-3C9B-4262-8E0C-B846E4C727F6}"/>
    <dgm:cxn modelId="{46442BC6-97AF-4793-8B1D-EA86EA48F891}" type="presParOf" srcId="{82A4DEC8-F7EC-469D-9EAE-4CB52B6336D9}" destId="{D1DED3AA-8FAE-4DA0-8578-FDDC4B063A1A}" srcOrd="0" destOrd="0" presId="urn:microsoft.com/office/officeart/2005/8/layout/venn2"/>
    <dgm:cxn modelId="{9F28778A-6942-48DF-9BA9-15BE1366E3CB}" type="presParOf" srcId="{D1DED3AA-8FAE-4DA0-8578-FDDC4B063A1A}" destId="{EA58E513-8A96-4CE9-B85F-917655ADA4A9}" srcOrd="0" destOrd="0" presId="urn:microsoft.com/office/officeart/2005/8/layout/venn2"/>
    <dgm:cxn modelId="{1CF88A68-CE4D-4225-A697-C7909AFB1C86}" type="presParOf" srcId="{D1DED3AA-8FAE-4DA0-8578-FDDC4B063A1A}" destId="{B3D4EEB1-6C4C-4D6D-8C62-B1EB7C282182}" srcOrd="1" destOrd="0" presId="urn:microsoft.com/office/officeart/2005/8/layout/venn2"/>
    <dgm:cxn modelId="{FC5EC2B6-985A-45D7-849E-E90F1234D4D4}" type="presParOf" srcId="{82A4DEC8-F7EC-469D-9EAE-4CB52B6336D9}" destId="{98AEE309-7E00-4317-945A-E1C35BBF7F7F}" srcOrd="1" destOrd="0" presId="urn:microsoft.com/office/officeart/2005/8/layout/venn2"/>
    <dgm:cxn modelId="{A80564A2-038D-4DE4-8779-77F0E0566673}" type="presParOf" srcId="{98AEE309-7E00-4317-945A-E1C35BBF7F7F}" destId="{F14BDD2D-C279-4B3A-91DC-D1F89AC8633B}" srcOrd="0" destOrd="0" presId="urn:microsoft.com/office/officeart/2005/8/layout/venn2"/>
    <dgm:cxn modelId="{6EEED9B6-A92B-4C76-BABC-F5EF6FA90D11}" type="presParOf" srcId="{98AEE309-7E00-4317-945A-E1C35BBF7F7F}" destId="{8BC1EFB6-B19B-4EF1-96C5-AC6B4A20BD52}" srcOrd="1" destOrd="0" presId="urn:microsoft.com/office/officeart/2005/8/layout/venn2"/>
    <dgm:cxn modelId="{AE8EBD48-DA2F-49DC-9589-567BD9F6A837}" type="presParOf" srcId="{82A4DEC8-F7EC-469D-9EAE-4CB52B6336D9}" destId="{3E0CC3FF-A152-4CFD-B1CA-97276E24C9C6}" srcOrd="2" destOrd="0" presId="urn:microsoft.com/office/officeart/2005/8/layout/venn2"/>
    <dgm:cxn modelId="{B5E25892-288D-4459-88E8-3D5B04CB742A}" type="presParOf" srcId="{3E0CC3FF-A152-4CFD-B1CA-97276E24C9C6}" destId="{B82EC633-B343-4A92-810F-52DAB08F98B5}" srcOrd="0" destOrd="0" presId="urn:microsoft.com/office/officeart/2005/8/layout/venn2"/>
    <dgm:cxn modelId="{AFF94CC4-C4A5-4303-922B-258C7A262A96}" type="presParOf" srcId="{3E0CC3FF-A152-4CFD-B1CA-97276E24C9C6}" destId="{AC37ACA2-F4ED-4246-8257-2BD1D9D91B5D}" srcOrd="1" destOrd="0" presId="urn:microsoft.com/office/officeart/2005/8/layout/venn2"/>
    <dgm:cxn modelId="{34F38B18-90A4-471B-899D-8C5EEC1096C6}" type="presParOf" srcId="{82A4DEC8-F7EC-469D-9EAE-4CB52B6336D9}" destId="{6BA3ECDB-5BDF-4E3B-9F15-E2C1339DF4D0}" srcOrd="3" destOrd="0" presId="urn:microsoft.com/office/officeart/2005/8/layout/venn2"/>
    <dgm:cxn modelId="{7718BA19-D6AF-4C4C-989B-B7BA73FBA906}" type="presParOf" srcId="{6BA3ECDB-5BDF-4E3B-9F15-E2C1339DF4D0}" destId="{ED806AEF-80CC-4BAC-96AC-A1DECC42B5E3}" srcOrd="0" destOrd="0" presId="urn:microsoft.com/office/officeart/2005/8/layout/venn2"/>
    <dgm:cxn modelId="{00C32043-6EC1-4970-97C8-8EAB4D4874A3}" type="presParOf" srcId="{6BA3ECDB-5BDF-4E3B-9F15-E2C1339DF4D0}" destId="{AC36C397-5F96-4305-B88E-5D255ED5BE61}" srcOrd="1" destOrd="0" presId="urn:microsoft.com/office/officeart/2005/8/layout/venn2"/>
    <dgm:cxn modelId="{D19DCF41-889A-4188-9B0C-E37866B0C770}" type="presParOf" srcId="{82A4DEC8-F7EC-469D-9EAE-4CB52B6336D9}" destId="{929054B5-65B8-4BCA-BD26-86CD7531B23E}" srcOrd="4" destOrd="0" presId="urn:microsoft.com/office/officeart/2005/8/layout/venn2"/>
    <dgm:cxn modelId="{D7B6A8DE-1F53-4142-BCB1-4D2B7081E0F4}" type="presParOf" srcId="{929054B5-65B8-4BCA-BD26-86CD7531B23E}" destId="{4C4E92F3-0F08-45C6-B42A-EE57102898EF}" srcOrd="0" destOrd="0" presId="urn:microsoft.com/office/officeart/2005/8/layout/venn2"/>
    <dgm:cxn modelId="{4CCD7998-9E71-46A6-9DB9-FE4E29506E4E}" type="presParOf" srcId="{929054B5-65B8-4BCA-BD26-86CD7531B23E}" destId="{C392A437-3634-46D4-A3EF-B62DA0EA6C61}" srcOrd="1" destOrd="0" presId="urn:microsoft.com/office/officeart/2005/8/layout/venn2"/>
    <dgm:cxn modelId="{66166285-451B-47B7-B02B-D793E231520D}" type="presParOf" srcId="{82A4DEC8-F7EC-469D-9EAE-4CB52B6336D9}" destId="{726410E5-29B7-4940-AA06-0FB920EC13C8}" srcOrd="5" destOrd="0" presId="urn:microsoft.com/office/officeart/2005/8/layout/venn2"/>
    <dgm:cxn modelId="{7109139F-570F-4265-9F55-91D49EB2C8F2}" type="presParOf" srcId="{726410E5-29B7-4940-AA06-0FB920EC13C8}" destId="{129F95CB-58DF-4ABC-91BE-D531B05C4FA1}" srcOrd="0" destOrd="0" presId="urn:microsoft.com/office/officeart/2005/8/layout/venn2"/>
    <dgm:cxn modelId="{F588357E-CAF8-4299-B9C5-3F9342BC2933}" type="presParOf" srcId="{726410E5-29B7-4940-AA06-0FB920EC13C8}" destId="{93F267A8-5009-40EB-8351-A35046C059FA}" srcOrd="1" destOrd="0" presId="urn:microsoft.com/office/officeart/2005/8/layout/venn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A58E513-8A96-4CE9-B85F-917655ADA4A9}">
      <dsp:nvSpPr>
        <dsp:cNvPr id="0" name=""/>
        <dsp:cNvSpPr/>
      </dsp:nvSpPr>
      <dsp:spPr>
        <a:xfrm>
          <a:off x="2475246" y="71027"/>
          <a:ext cx="10723151" cy="8897142"/>
        </a:xfrm>
        <a:prstGeom prst="ellipse">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a:lnSpc>
              <a:spcPct val="90000"/>
            </a:lnSpc>
            <a:spcBef>
              <a:spcPct val="0"/>
            </a:spcBef>
            <a:spcAft>
              <a:spcPct val="35000"/>
            </a:spcAft>
          </a:pPr>
          <a:r>
            <a:rPr lang="ro-RO" sz="2100" b="1" kern="1200" dirty="0" smtClean="0">
              <a:effectLst>
                <a:outerShdw blurRad="38100" dist="38100" dir="2700000" algn="tl">
                  <a:srgbClr val="000000">
                    <a:alpha val="43137"/>
                  </a:srgbClr>
                </a:outerShdw>
              </a:effectLst>
            </a:rPr>
            <a:t>POLITICI SOCIO-EDUCAȚIONALE</a:t>
          </a:r>
          <a:endParaRPr lang="en-US" sz="2100" b="1" kern="1200" dirty="0">
            <a:effectLst>
              <a:outerShdw blurRad="38100" dist="38100" dir="2700000" algn="tl">
                <a:srgbClr val="000000">
                  <a:alpha val="43137"/>
                </a:srgbClr>
              </a:outerShdw>
            </a:effectLst>
          </a:endParaRPr>
        </a:p>
      </dsp:txBody>
      <dsp:txXfrm>
        <a:off x="5826231" y="515885"/>
        <a:ext cx="4021181" cy="889714"/>
      </dsp:txXfrm>
    </dsp:sp>
    <dsp:sp modelId="{F14BDD2D-C279-4B3A-91DC-D1F89AC8633B}">
      <dsp:nvSpPr>
        <dsp:cNvPr id="0" name=""/>
        <dsp:cNvSpPr/>
      </dsp:nvSpPr>
      <dsp:spPr>
        <a:xfrm>
          <a:off x="4113327" y="1327468"/>
          <a:ext cx="7622944" cy="7622944"/>
        </a:xfrm>
        <a:prstGeom prst="ellipse">
          <a:avLst/>
        </a:prstGeom>
        <a:solidFill>
          <a:schemeClr val="accent5">
            <a:hueOff val="-1986775"/>
            <a:satOff val="7962"/>
            <a:lumOff val="1726"/>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a:lnSpc>
              <a:spcPct val="90000"/>
            </a:lnSpc>
            <a:spcBef>
              <a:spcPct val="0"/>
            </a:spcBef>
            <a:spcAft>
              <a:spcPct val="35000"/>
            </a:spcAft>
          </a:pPr>
          <a:r>
            <a:rPr lang="ro-RO" sz="2100" b="1" kern="1200" dirty="0" smtClean="0">
              <a:effectLst>
                <a:outerShdw blurRad="38100" dist="38100" dir="2700000" algn="tl">
                  <a:srgbClr val="000000">
                    <a:alpha val="43137"/>
                  </a:srgbClr>
                </a:outerShdw>
              </a:effectLst>
            </a:rPr>
            <a:t>STRATEGII</a:t>
          </a:r>
          <a:endParaRPr lang="en-US" sz="2100" b="1" kern="1200" dirty="0" smtClean="0">
            <a:effectLst>
              <a:outerShdw blurRad="38100" dist="38100" dir="2700000" algn="tl">
                <a:srgbClr val="000000">
                  <a:alpha val="43137"/>
                </a:srgbClr>
              </a:outerShdw>
            </a:effectLst>
          </a:endParaRPr>
        </a:p>
      </dsp:txBody>
      <dsp:txXfrm>
        <a:off x="6281102" y="1765787"/>
        <a:ext cx="3287394" cy="876638"/>
      </dsp:txXfrm>
    </dsp:sp>
    <dsp:sp modelId="{B82EC633-B343-4A92-810F-52DAB08F98B5}">
      <dsp:nvSpPr>
        <dsp:cNvPr id="0" name=""/>
        <dsp:cNvSpPr/>
      </dsp:nvSpPr>
      <dsp:spPr>
        <a:xfrm>
          <a:off x="4785940" y="2672694"/>
          <a:ext cx="6277719" cy="6277719"/>
        </a:xfrm>
        <a:prstGeom prst="ellipse">
          <a:avLst/>
        </a:prstGeom>
        <a:solidFill>
          <a:schemeClr val="accent5">
            <a:hueOff val="-3973551"/>
            <a:satOff val="15924"/>
            <a:lumOff val="3451"/>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a:lnSpc>
              <a:spcPct val="90000"/>
            </a:lnSpc>
            <a:spcBef>
              <a:spcPct val="0"/>
            </a:spcBef>
            <a:spcAft>
              <a:spcPct val="35000"/>
            </a:spcAft>
          </a:pPr>
          <a:r>
            <a:rPr lang="ro-RO" sz="2100" b="1" kern="1200" dirty="0" smtClean="0">
              <a:effectLst>
                <a:outerShdw blurRad="38100" dist="38100" dir="2700000" algn="tl">
                  <a:srgbClr val="000000">
                    <a:alpha val="43137"/>
                  </a:srgbClr>
                </a:outerShdw>
              </a:effectLst>
            </a:rPr>
            <a:t>SURSE DE FINANŢARE</a:t>
          </a:r>
          <a:endParaRPr lang="en-US" sz="2100" b="1" kern="1200" dirty="0" smtClean="0">
            <a:effectLst>
              <a:outerShdw blurRad="38100" dist="38100" dir="2700000" algn="tl">
                <a:srgbClr val="000000">
                  <a:alpha val="43137"/>
                </a:srgbClr>
              </a:outerShdw>
            </a:effectLst>
          </a:endParaRPr>
        </a:p>
      </dsp:txBody>
      <dsp:txXfrm>
        <a:off x="6300440" y="3105856"/>
        <a:ext cx="3248719" cy="866325"/>
      </dsp:txXfrm>
    </dsp:sp>
    <dsp:sp modelId="{ED806AEF-80CC-4BAC-96AC-A1DECC42B5E3}">
      <dsp:nvSpPr>
        <dsp:cNvPr id="0" name=""/>
        <dsp:cNvSpPr/>
      </dsp:nvSpPr>
      <dsp:spPr>
        <a:xfrm>
          <a:off x="5458553" y="4017919"/>
          <a:ext cx="4932493" cy="4932493"/>
        </a:xfrm>
        <a:prstGeom prst="ellipse">
          <a:avLst/>
        </a:prstGeom>
        <a:solidFill>
          <a:schemeClr val="accent5">
            <a:hueOff val="-5960326"/>
            <a:satOff val="23887"/>
            <a:lumOff val="5177"/>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a:lnSpc>
              <a:spcPct val="90000"/>
            </a:lnSpc>
            <a:spcBef>
              <a:spcPct val="0"/>
            </a:spcBef>
            <a:spcAft>
              <a:spcPct val="35000"/>
            </a:spcAft>
          </a:pPr>
          <a:r>
            <a:rPr lang="ro-RO" sz="2300" b="1" kern="1200" dirty="0" smtClean="0">
              <a:effectLst>
                <a:outerShdw blurRad="38100" dist="38100" dir="2700000" algn="tl">
                  <a:srgbClr val="000000">
                    <a:alpha val="43137"/>
                  </a:srgbClr>
                </a:outerShdw>
              </a:effectLst>
            </a:rPr>
            <a:t>PROGRAME</a:t>
          </a:r>
          <a:endParaRPr lang="en-US" sz="2300" b="1" kern="1200" dirty="0" smtClean="0">
            <a:effectLst>
              <a:outerShdw blurRad="38100" dist="38100" dir="2700000" algn="tl">
                <a:srgbClr val="000000">
                  <a:alpha val="43137"/>
                </a:srgbClr>
              </a:outerShdw>
            </a:effectLst>
          </a:endParaRPr>
        </a:p>
      </dsp:txBody>
      <dsp:txXfrm>
        <a:off x="6593026" y="4461843"/>
        <a:ext cx="2663546" cy="887848"/>
      </dsp:txXfrm>
    </dsp:sp>
    <dsp:sp modelId="{4C4E92F3-0F08-45C6-B42A-EE57102898EF}">
      <dsp:nvSpPr>
        <dsp:cNvPr id="0" name=""/>
        <dsp:cNvSpPr/>
      </dsp:nvSpPr>
      <dsp:spPr>
        <a:xfrm>
          <a:off x="6105158" y="5303524"/>
          <a:ext cx="3587268" cy="3587268"/>
        </a:xfrm>
        <a:prstGeom prst="ellipse">
          <a:avLst/>
        </a:prstGeom>
        <a:solidFill>
          <a:schemeClr val="accent5">
            <a:hueOff val="-7947101"/>
            <a:satOff val="31849"/>
            <a:lumOff val="6902"/>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a:lnSpc>
              <a:spcPct val="90000"/>
            </a:lnSpc>
            <a:spcBef>
              <a:spcPct val="0"/>
            </a:spcBef>
            <a:spcAft>
              <a:spcPct val="35000"/>
            </a:spcAft>
          </a:pPr>
          <a:r>
            <a:rPr lang="ro-RO" sz="2100" b="1" kern="1200" dirty="0" smtClean="0">
              <a:effectLst>
                <a:outerShdw blurRad="38100" dist="38100" dir="2700000" algn="tl">
                  <a:srgbClr val="000000">
                    <a:alpha val="43137"/>
                  </a:srgbClr>
                </a:outerShdw>
              </a:effectLst>
            </a:rPr>
            <a:t>PROIECTE</a:t>
          </a:r>
          <a:endParaRPr lang="en-US" sz="2100" b="1" kern="1200" dirty="0" smtClean="0">
            <a:effectLst>
              <a:outerShdw blurRad="38100" dist="38100" dir="2700000" algn="tl">
                <a:srgbClr val="000000">
                  <a:alpha val="43137"/>
                </a:srgbClr>
              </a:outerShdw>
            </a:effectLst>
          </a:endParaRPr>
        </a:p>
      </dsp:txBody>
      <dsp:txXfrm>
        <a:off x="6732930" y="5751933"/>
        <a:ext cx="2331724" cy="896817"/>
      </dsp:txXfrm>
    </dsp:sp>
    <dsp:sp modelId="{129F95CB-58DF-4ABC-91BE-D531B05C4FA1}">
      <dsp:nvSpPr>
        <dsp:cNvPr id="0" name=""/>
        <dsp:cNvSpPr/>
      </dsp:nvSpPr>
      <dsp:spPr>
        <a:xfrm>
          <a:off x="6803778" y="6708370"/>
          <a:ext cx="2242042" cy="2242042"/>
        </a:xfrm>
        <a:prstGeom prst="ellipse">
          <a:avLst/>
        </a:prstGeom>
        <a:solidFill>
          <a:schemeClr val="accent5">
            <a:hueOff val="-9933876"/>
            <a:satOff val="39811"/>
            <a:lumOff val="8628"/>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a:lnSpc>
              <a:spcPct val="90000"/>
            </a:lnSpc>
            <a:spcBef>
              <a:spcPct val="0"/>
            </a:spcBef>
            <a:spcAft>
              <a:spcPct val="35000"/>
            </a:spcAft>
          </a:pPr>
          <a:r>
            <a:rPr lang="ro-RO" sz="2100" b="1" kern="1200" dirty="0" smtClean="0">
              <a:effectLst>
                <a:outerShdw blurRad="38100" dist="38100" dir="2700000" algn="tl">
                  <a:srgbClr val="000000">
                    <a:alpha val="43137"/>
                  </a:srgbClr>
                </a:outerShdw>
              </a:effectLst>
            </a:rPr>
            <a:t>EFECTE/ IMPACT</a:t>
          </a:r>
          <a:endParaRPr lang="en-US" sz="2100" b="1" kern="1200" dirty="0" smtClean="0">
            <a:effectLst>
              <a:outerShdw blurRad="38100" dist="38100" dir="2700000" algn="tl">
                <a:srgbClr val="000000">
                  <a:alpha val="43137"/>
                </a:srgbClr>
              </a:outerShdw>
            </a:effectLst>
          </a:endParaRPr>
        </a:p>
      </dsp:txBody>
      <dsp:txXfrm>
        <a:off x="7132118" y="7268881"/>
        <a:ext cx="1585363" cy="1121021"/>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AF0710-3DE6-4F5C-A064-A725E9F4DDF2}" type="datetimeFigureOut">
              <a:rPr lang="en-US" smtClean="0"/>
              <a:pPr/>
              <a:t>2/20/2022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9F0DF96-2380-4272-8E55-543D88B4A55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9F0DF96-2380-4272-8E55-543D88B4A553}"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C470094-55F6-4EBA-86FA-F0AC94376A41}" type="slidenum">
              <a:rPr lang="ro-RO" altLang="en-US" smtClean="0"/>
              <a:pPr/>
              <a:t>10</a:t>
            </a:fld>
            <a:endParaRPr lang="ro-RO"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C470094-55F6-4EBA-86FA-F0AC94376A41}" type="slidenum">
              <a:rPr lang="ro-RO" altLang="en-US" smtClean="0"/>
              <a:pPr/>
              <a:t>11</a:t>
            </a:fld>
            <a:endParaRPr lang="ro-RO"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C470094-55F6-4EBA-86FA-F0AC94376A41}" type="slidenum">
              <a:rPr lang="ro-RO" altLang="en-US" smtClean="0"/>
              <a:pPr/>
              <a:t>12</a:t>
            </a:fld>
            <a:endParaRPr lang="ro-RO"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9F0DF96-2380-4272-8E55-543D88B4A553}"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9F0DF96-2380-4272-8E55-543D88B4A553}"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a:lnSpc>
                <a:spcPct val="80000"/>
              </a:lnSpc>
            </a:pPr>
            <a:r>
              <a:rPr lang="ro-RO" altLang="en-US" sz="600" b="1" smtClean="0">
                <a:solidFill>
                  <a:srgbClr val="0099FF"/>
                </a:solidFill>
                <a:effectLst>
                  <a:outerShdw blurRad="38100" dist="38100" dir="2700000" algn="tl">
                    <a:srgbClr val="C0C0C0"/>
                  </a:outerShdw>
                </a:effectLst>
              </a:rPr>
              <a:t>conectate domeniului socio-educațional</a:t>
            </a:r>
          </a:p>
          <a:p>
            <a:pPr>
              <a:lnSpc>
                <a:spcPct val="80000"/>
              </a:lnSpc>
            </a:pPr>
            <a:r>
              <a:rPr lang="ro-RO" altLang="en-US" sz="300" smtClean="0">
                <a:latin typeface="Arial" pitchFamily="34" charset="0"/>
              </a:rPr>
              <a:t>FEDR – Fondul European de Dezvoltare Regională</a:t>
            </a:r>
          </a:p>
          <a:p>
            <a:pPr>
              <a:lnSpc>
                <a:spcPct val="80000"/>
              </a:lnSpc>
            </a:pPr>
            <a:r>
              <a:rPr lang="ro-RO" altLang="en-US" sz="300" smtClean="0">
                <a:latin typeface="Arial" pitchFamily="34" charset="0"/>
              </a:rPr>
              <a:t>FC – Fondul de Coeziune</a:t>
            </a:r>
          </a:p>
          <a:p>
            <a:pPr>
              <a:lnSpc>
                <a:spcPct val="80000"/>
              </a:lnSpc>
            </a:pPr>
            <a:r>
              <a:rPr lang="ro-RO" altLang="en-US" sz="300" smtClean="0">
                <a:latin typeface="Arial" pitchFamily="34" charset="0"/>
              </a:rPr>
              <a:t>FSE – Fondul social European</a:t>
            </a:r>
          </a:p>
          <a:p>
            <a:pPr>
              <a:lnSpc>
                <a:spcPct val="80000"/>
              </a:lnSpc>
            </a:pPr>
            <a:r>
              <a:rPr lang="ro-RO" altLang="en-US" sz="300" smtClean="0">
                <a:latin typeface="Arial" pitchFamily="34" charset="0"/>
              </a:rPr>
              <a:t>FEADR – F. European Agricol pentru Dezvoltare Rurală</a:t>
            </a:r>
          </a:p>
          <a:p>
            <a:pPr>
              <a:lnSpc>
                <a:spcPct val="80000"/>
              </a:lnSpc>
            </a:pPr>
            <a:r>
              <a:rPr lang="ro-RO" altLang="en-US" sz="300" smtClean="0">
                <a:latin typeface="Arial" pitchFamily="34" charset="0"/>
              </a:rPr>
              <a:t>FEPAM – F. European pentru Pescuit și Afaceri Marine</a:t>
            </a:r>
          </a:p>
          <a:p>
            <a:pPr>
              <a:lnSpc>
                <a:spcPct val="80000"/>
              </a:lnSpc>
            </a:pPr>
            <a:r>
              <a:rPr lang="ro-RO" altLang="en-US" sz="300" smtClean="0">
                <a:latin typeface="Arial" pitchFamily="34" charset="0"/>
              </a:rPr>
              <a:t>PO – Programul Opreațional</a:t>
            </a:r>
            <a:endParaRPr lang="en-GB" altLang="en-US" sz="300" smtClean="0">
              <a:latin typeface="Arial" pitchFamily="34" charset="0"/>
            </a:endParaRPr>
          </a:p>
          <a:p>
            <a:pPr>
              <a:lnSpc>
                <a:spcPct val="80000"/>
              </a:lnSpc>
            </a:pPr>
            <a:endParaRPr lang="en-GB" altLang="en-US" sz="300" smtClean="0"/>
          </a:p>
        </p:txBody>
      </p:sp>
      <p:sp>
        <p:nvSpPr>
          <p:cNvPr id="15364" name="Slide Number Placeholder 3"/>
          <p:cNvSpPr>
            <a:spLocks noGrp="1"/>
          </p:cNvSpPr>
          <p:nvPr>
            <p:ph type="sldNum" sz="quarter" idx="5"/>
          </p:nvPr>
        </p:nvSpPr>
        <p:spPr bwMode="auto">
          <a:noFill/>
          <a:ln>
            <a:miter lim="800000"/>
            <a:headEnd/>
            <a:tailEnd/>
          </a:ln>
        </p:spPr>
        <p:txBody>
          <a:bodyPr/>
          <a:lstStyle/>
          <a:p>
            <a:fld id="{5F850523-B42B-4372-8B05-B42FE08D7164}" type="slidenum">
              <a:rPr lang="ro-RO" altLang="en-US"/>
              <a:pPr/>
              <a:t>15</a:t>
            </a:fld>
            <a:endParaRPr lang="ro-RO"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C470094-55F6-4EBA-86FA-F0AC94376A41}" type="slidenum">
              <a:rPr lang="ro-RO" altLang="en-US" smtClean="0"/>
              <a:pPr/>
              <a:t>16</a:t>
            </a:fld>
            <a:endParaRPr lang="ro-RO"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9F0DF96-2380-4272-8E55-543D88B4A553}"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9F0DF96-2380-4272-8E55-543D88B4A553}"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p:spPr>
      </p:sp>
      <p:sp>
        <p:nvSpPr>
          <p:cNvPr id="24579" name="Notes Placeholder 2"/>
          <p:cNvSpPr>
            <a:spLocks noGrp="1"/>
          </p:cNvSpPr>
          <p:nvPr>
            <p:ph type="body" idx="1"/>
          </p:nvPr>
        </p:nvSpPr>
        <p:spPr bwMode="auto">
          <a:noFill/>
        </p:spPr>
        <p:txBody>
          <a:bodyPr wrap="square" numCol="1" anchor="t" anchorCtr="0" compatLnSpc="1">
            <a:prstTxWarp prst="textNoShape">
              <a:avLst/>
            </a:prstTxWarp>
          </a:bodyPr>
          <a:lstStyle/>
          <a:p>
            <a:r>
              <a:rPr lang="en-GB" altLang="en-US" sz="1000" smtClean="0"/>
              <a:t>FSE investeşte în oameni, punând accentul pe îmbunătăţirea oportunităţilor de ocupare a forţei de muncă şi de educaţie în cadrul Uniunii Europene. Acesta vizează, de asemenea, îmbunătăţirea situaţiei persoanelor celor mai vulnerabile care se confruntă cu riscul de sărăcie. </a:t>
            </a:r>
          </a:p>
          <a:p>
            <a:r>
              <a:rPr lang="en-GB" altLang="en-US" sz="1000" smtClean="0"/>
              <a:t>FSE investește în toate regiunile UE. Pentru perioada 2014-2020, peste 80 de miliarde de euro sunt alocațe statelor membre pentru investiții în capitalul uman. La această sumă se mai adaugă cel puțin 3,2 miliarde de euro, alocate inițiativei „Locuri de muncă pentru tineri”. </a:t>
            </a:r>
            <a:endParaRPr lang="ro-RO" altLang="en-US" sz="1000" smtClean="0"/>
          </a:p>
          <a:p>
            <a:endParaRPr lang="ro-RO" altLang="en-US" sz="1000" smtClean="0"/>
          </a:p>
          <a:p>
            <a:r>
              <a:rPr lang="pt-BR" altLang="en-US" sz="1000" smtClean="0"/>
              <a:t>În plus, 20% dintre investiţiile FSE vor viza activităţile de îmbunătăţire a incluziunii sociale şi de combatere a sărăciei.</a:t>
            </a:r>
            <a:endParaRPr lang="en-GB" altLang="en-US" sz="1000" smtClean="0"/>
          </a:p>
        </p:txBody>
      </p:sp>
      <p:sp>
        <p:nvSpPr>
          <p:cNvPr id="24580" name="Slide Number Placeholder 3"/>
          <p:cNvSpPr>
            <a:spLocks noGrp="1"/>
          </p:cNvSpPr>
          <p:nvPr>
            <p:ph type="sldNum" sz="quarter" idx="5"/>
          </p:nvPr>
        </p:nvSpPr>
        <p:spPr bwMode="auto">
          <a:noFill/>
          <a:ln>
            <a:miter lim="800000"/>
            <a:headEnd/>
            <a:tailEnd/>
          </a:ln>
        </p:spPr>
        <p:txBody>
          <a:bodyPr/>
          <a:lstStyle/>
          <a:p>
            <a:fld id="{DB72526A-3D2F-4E2A-B01F-BA7E503D0F48}" type="slidenum">
              <a:rPr lang="ro-RO" altLang="en-US"/>
              <a:pPr/>
              <a:t>19</a:t>
            </a:fld>
            <a:endParaRPr lang="ro-RO"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9F0DF96-2380-4272-8E55-543D88B4A553}"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GB" altLang="en-US" smtClean="0"/>
          </a:p>
        </p:txBody>
      </p:sp>
      <p:sp>
        <p:nvSpPr>
          <p:cNvPr id="26628" name="Slide Number Placeholder 3"/>
          <p:cNvSpPr>
            <a:spLocks noGrp="1"/>
          </p:cNvSpPr>
          <p:nvPr>
            <p:ph type="sldNum" sz="quarter" idx="5"/>
          </p:nvPr>
        </p:nvSpPr>
        <p:spPr bwMode="auto">
          <a:noFill/>
          <a:ln>
            <a:miter lim="800000"/>
            <a:headEnd/>
            <a:tailEnd/>
          </a:ln>
        </p:spPr>
        <p:txBody>
          <a:bodyPr/>
          <a:lstStyle/>
          <a:p>
            <a:fld id="{067E83F6-BD30-4220-AEEC-8ADE7C6D962D}" type="slidenum">
              <a:rPr lang="ro-RO" altLang="en-US"/>
              <a:pPr/>
              <a:t>20</a:t>
            </a:fld>
            <a:endParaRPr lang="ro-RO"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C470094-55F6-4EBA-86FA-F0AC94376A41}" type="slidenum">
              <a:rPr lang="ro-RO" altLang="en-US" smtClean="0"/>
              <a:pPr/>
              <a:t>21</a:t>
            </a:fld>
            <a:endParaRPr lang="ro-RO"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9F0DF96-2380-4272-8E55-543D88B4A553}"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ro-RO" altLang="ro-RO" dirty="0" smtClean="0"/>
          </a:p>
        </p:txBody>
      </p:sp>
      <p:sp>
        <p:nvSpPr>
          <p:cNvPr id="31748" name="Slide Number Placeholder 3"/>
          <p:cNvSpPr>
            <a:spLocks noGrp="1"/>
          </p:cNvSpPr>
          <p:nvPr>
            <p:ph type="sldNum" sz="quarter" idx="5"/>
          </p:nvPr>
        </p:nvSpPr>
        <p:spPr bwMode="auto">
          <a:noFill/>
          <a:ln>
            <a:miter lim="800000"/>
            <a:headEnd/>
            <a:tailEnd/>
          </a:ln>
        </p:spPr>
        <p:txBody>
          <a:bodyPr/>
          <a:lstStyle/>
          <a:p>
            <a:fld id="{65857128-1174-4C66-BA7A-2BF1C54188AE}" type="slidenum">
              <a:rPr lang="ro-RO" altLang="en-US"/>
              <a:pPr/>
              <a:t>23</a:t>
            </a:fld>
            <a:endParaRPr lang="ro-RO"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9F0DF96-2380-4272-8E55-543D88B4A553}"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9F0DF96-2380-4272-8E55-543D88B4A553}"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9F0DF96-2380-4272-8E55-543D88B4A553}"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C470094-55F6-4EBA-86FA-F0AC94376A41}" type="slidenum">
              <a:rPr lang="ro-RO" altLang="en-US" smtClean="0"/>
              <a:pPr/>
              <a:t>27</a:t>
            </a:fld>
            <a:endParaRPr lang="ro-RO"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9F0DF96-2380-4272-8E55-543D88B4A553}"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C470094-55F6-4EBA-86FA-F0AC94376A41}" type="slidenum">
              <a:rPr lang="ro-RO" altLang="en-US" smtClean="0"/>
              <a:pPr/>
              <a:t>29</a:t>
            </a:fld>
            <a:endParaRPr lang="ro-RO"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C470094-55F6-4EBA-86FA-F0AC94376A41}" type="slidenum">
              <a:rPr lang="ro-RO" altLang="en-US" smtClean="0"/>
              <a:pPr/>
              <a:t>3</a:t>
            </a:fld>
            <a:endParaRPr lang="ro-RO"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C470094-55F6-4EBA-86FA-F0AC94376A41}" type="slidenum">
              <a:rPr lang="ro-RO" altLang="en-US" smtClean="0"/>
              <a:pPr/>
              <a:t>30</a:t>
            </a:fld>
            <a:endParaRPr lang="ro-RO"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C470094-55F6-4EBA-86FA-F0AC94376A41}" type="slidenum">
              <a:rPr lang="ro-RO" altLang="en-US" smtClean="0"/>
              <a:pPr/>
              <a:t>4</a:t>
            </a:fld>
            <a:endParaRPr lang="ro-RO"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C470094-55F6-4EBA-86FA-F0AC94376A41}" type="slidenum">
              <a:rPr lang="ro-RO" altLang="en-US" smtClean="0"/>
              <a:pPr/>
              <a:t>5</a:t>
            </a:fld>
            <a:endParaRPr lang="ro-RO"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C470094-55F6-4EBA-86FA-F0AC94376A41}" type="slidenum">
              <a:rPr lang="ro-RO" altLang="en-US" smtClean="0"/>
              <a:pPr/>
              <a:t>6</a:t>
            </a:fld>
            <a:endParaRPr lang="ro-RO"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C470094-55F6-4EBA-86FA-F0AC94376A41}" type="slidenum">
              <a:rPr lang="ro-RO" altLang="en-US" smtClean="0"/>
              <a:pPr/>
              <a:t>7</a:t>
            </a:fld>
            <a:endParaRPr lang="ro-RO"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C470094-55F6-4EBA-86FA-F0AC94376A41}" type="slidenum">
              <a:rPr lang="ro-RO" altLang="en-US" smtClean="0"/>
              <a:pPr/>
              <a:t>8</a:t>
            </a:fld>
            <a:endParaRPr lang="ro-RO"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C470094-55F6-4EBA-86FA-F0AC94376A41}" type="slidenum">
              <a:rPr lang="ro-RO" altLang="en-US" smtClean="0"/>
              <a:pPr/>
              <a:t>9</a:t>
            </a:fld>
            <a:endParaRPr lang="ro-RO"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2438400" y="5829300"/>
            <a:ext cx="13716000" cy="1485900"/>
          </a:xfrm>
        </p:spPr>
        <p:txBody>
          <a:bodyPr anchor="t" anchorCtr="0"/>
          <a:lstStyle>
            <a:lvl1pPr algn="r">
              <a:defRPr sz="57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2438400" y="7686675"/>
            <a:ext cx="13716000" cy="800100"/>
          </a:xfrm>
        </p:spPr>
        <p:txBody>
          <a:bodyPr/>
          <a:lstStyle>
            <a:lvl1pPr marL="0" indent="0" algn="r">
              <a:buNone/>
              <a:defRPr sz="3600">
                <a:solidFill>
                  <a:schemeClr val="tx2"/>
                </a:solidFill>
                <a:latin typeface="+mj-lt"/>
                <a:ea typeface="+mj-ea"/>
                <a:cs typeface="+mj-cs"/>
              </a:defRPr>
            </a:lvl1pPr>
            <a:lvl2pPr marL="816422" indent="0" algn="ctr">
              <a:buNone/>
            </a:lvl2pPr>
            <a:lvl3pPr marL="1632844" indent="0" algn="ctr">
              <a:buNone/>
            </a:lvl3pPr>
            <a:lvl4pPr marL="2449266" indent="0" algn="ctr">
              <a:buNone/>
            </a:lvl4pPr>
            <a:lvl5pPr marL="3265688" indent="0" algn="ctr">
              <a:buNone/>
            </a:lvl5pPr>
            <a:lvl6pPr marL="4082110" indent="0" algn="ctr">
              <a:buNone/>
            </a:lvl6pPr>
            <a:lvl7pPr marL="4898532" indent="0" algn="ctr">
              <a:buNone/>
            </a:lvl7pPr>
            <a:lvl8pPr marL="5714954" indent="0" algn="ctr">
              <a:buNone/>
            </a:lvl8pPr>
            <a:lvl9pPr marL="6531376"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2801600" y="9532620"/>
            <a:ext cx="4572000" cy="548640"/>
          </a:xfrm>
        </p:spPr>
        <p:txBody>
          <a:bodyPr/>
          <a:lstStyle>
            <a:lvl1pPr>
              <a:defRPr sz="2500"/>
            </a:lvl1pPr>
          </a:lstStyle>
          <a:p>
            <a:fld id="{1D8BD707-D9CF-40AE-B4C6-C98DA3205C09}" type="datetimeFigureOut">
              <a:rPr lang="en-US" smtClean="0"/>
              <a:pPr/>
              <a:t>2/20/2022</a:t>
            </a:fld>
            <a:endParaRPr lang="en-US"/>
          </a:p>
        </p:txBody>
      </p:sp>
      <p:sp>
        <p:nvSpPr>
          <p:cNvPr id="17" name="Footer Placeholder 16"/>
          <p:cNvSpPr>
            <a:spLocks noGrp="1"/>
          </p:cNvSpPr>
          <p:nvPr>
            <p:ph type="ftr" sz="quarter" idx="11"/>
          </p:nvPr>
        </p:nvSpPr>
        <p:spPr>
          <a:xfrm>
            <a:off x="5797296" y="9532620"/>
            <a:ext cx="6949440" cy="548640"/>
          </a:xfrm>
        </p:spPr>
        <p:txBody>
          <a:bodyPr/>
          <a:lstStyle/>
          <a:p>
            <a:endParaRPr lang="en-US"/>
          </a:p>
        </p:txBody>
      </p:sp>
      <p:sp>
        <p:nvSpPr>
          <p:cNvPr id="29" name="Slide Number Placeholder 28"/>
          <p:cNvSpPr>
            <a:spLocks noGrp="1"/>
          </p:cNvSpPr>
          <p:nvPr>
            <p:ph type="sldNum" sz="quarter" idx="12"/>
          </p:nvPr>
        </p:nvSpPr>
        <p:spPr>
          <a:xfrm>
            <a:off x="2432304" y="9532620"/>
            <a:ext cx="2438400" cy="548640"/>
          </a:xfrm>
        </p:spPr>
        <p:txBody>
          <a:bodyPr/>
          <a:lstStyle/>
          <a:p>
            <a:fld id="{B6F15528-21DE-4FAA-801E-634DDDAF4B2B}" type="slidenum">
              <a:rPr lang="en-US" smtClean="0"/>
              <a:pPr/>
              <a:t>‹#›</a:t>
            </a:fld>
            <a:endParaRPr lang="en-US"/>
          </a:p>
        </p:txBody>
      </p:sp>
      <p:sp>
        <p:nvSpPr>
          <p:cNvPr id="21" name="Rectangle 20"/>
          <p:cNvSpPr/>
          <p:nvPr/>
        </p:nvSpPr>
        <p:spPr>
          <a:xfrm>
            <a:off x="1809750" y="5472113"/>
            <a:ext cx="14630400" cy="192024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lIns="163284" tIns="81642" rIns="163284" bIns="81642" anchor="ctr"/>
          <a:lstStyle/>
          <a:p>
            <a:pPr algn="ctr" eaLnBrk="1" latinLnBrk="0" hangingPunct="1"/>
            <a:endParaRPr kumimoji="0" lang="en-US"/>
          </a:p>
        </p:txBody>
      </p:sp>
      <p:sp>
        <p:nvSpPr>
          <p:cNvPr id="33" name="Rectangle 32"/>
          <p:cNvSpPr/>
          <p:nvPr/>
        </p:nvSpPr>
        <p:spPr>
          <a:xfrm>
            <a:off x="1828800" y="7572375"/>
            <a:ext cx="14630400" cy="10287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lIns="163284" tIns="81642" rIns="163284" bIns="81642" anchor="ctr"/>
          <a:lstStyle/>
          <a:p>
            <a:pPr algn="ctr" eaLnBrk="1" latinLnBrk="0" hangingPunct="1"/>
            <a:endParaRPr kumimoji="0" lang="en-US"/>
          </a:p>
        </p:txBody>
      </p:sp>
      <p:sp>
        <p:nvSpPr>
          <p:cNvPr id="22" name="Rectangle 21"/>
          <p:cNvSpPr/>
          <p:nvPr/>
        </p:nvSpPr>
        <p:spPr>
          <a:xfrm>
            <a:off x="1809750" y="5472113"/>
            <a:ext cx="457200" cy="192024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63284" tIns="81642" rIns="163284" bIns="81642" anchor="ctr"/>
          <a:lstStyle/>
          <a:p>
            <a:pPr algn="ctr" eaLnBrk="1" latinLnBrk="0" hangingPunct="1"/>
            <a:endParaRPr kumimoji="0" lang="en-US"/>
          </a:p>
        </p:txBody>
      </p:sp>
      <p:sp>
        <p:nvSpPr>
          <p:cNvPr id="32" name="Rectangle 31"/>
          <p:cNvSpPr/>
          <p:nvPr/>
        </p:nvSpPr>
        <p:spPr>
          <a:xfrm>
            <a:off x="1828800" y="7572375"/>
            <a:ext cx="457200" cy="10287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63284" tIns="81642" rIns="163284" bIns="81642"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258800" y="411958"/>
            <a:ext cx="4114800" cy="8777288"/>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411958"/>
            <a:ext cx="12039600" cy="8777288"/>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Straight Connector 6"/>
          <p:cNvSpPr>
            <a:spLocks noChangeShapeType="1"/>
          </p:cNvSpPr>
          <p:nvPr/>
        </p:nvSpPr>
        <p:spPr bwMode="auto">
          <a:xfrm>
            <a:off x="914400" y="9529763"/>
            <a:ext cx="164592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163284" tIns="81642" rIns="163284" bIns="81642" anchor="t" compatLnSpc="1"/>
          <a:lstStyle/>
          <a:p>
            <a:endParaRPr kumimoji="0" lang="en-US"/>
          </a:p>
        </p:txBody>
      </p:sp>
      <p:sp>
        <p:nvSpPr>
          <p:cNvPr id="8" name="Isosceles Triangle 7"/>
          <p:cNvSpPr>
            <a:spLocks noChangeAspect="1"/>
          </p:cNvSpPr>
          <p:nvPr/>
        </p:nvSpPr>
        <p:spPr>
          <a:xfrm rot="5400000">
            <a:off x="885913" y="9671134"/>
            <a:ext cx="286274" cy="240628"/>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63284" tIns="81642" rIns="163284" bIns="81642" anchor="ctr"/>
          <a:lstStyle/>
          <a:p>
            <a:pPr algn="ctr" eaLnBrk="1" latinLnBrk="0" hangingPunct="1"/>
            <a:endParaRPr kumimoji="0" lang="en-US"/>
          </a:p>
        </p:txBody>
      </p:sp>
      <p:sp>
        <p:nvSpPr>
          <p:cNvPr id="9" name="Straight Connector 8"/>
          <p:cNvSpPr>
            <a:spLocks noChangeShapeType="1"/>
          </p:cNvSpPr>
          <p:nvPr/>
        </p:nvSpPr>
        <p:spPr bwMode="auto">
          <a:xfrm rot="5400000">
            <a:off x="8722254" y="4802928"/>
            <a:ext cx="87782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163284" tIns="81642" rIns="163284" bIns="81642" anchor="t" compatLnSpc="1"/>
          <a:lstStyle/>
          <a:p>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1645920" y="429840"/>
            <a:ext cx="15086880" cy="10087200"/>
          </a:xfrm>
          <a:prstGeom prst="rect">
            <a:avLst/>
          </a:prstGeom>
        </p:spPr>
        <p:txBody>
          <a:bodyPr lIns="0" tIns="0" rIns="0" bIns="0" anchor="ctr"/>
          <a:lstStyle/>
          <a:p>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828800"/>
            <a:ext cx="16459200" cy="740664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38400" y="4457700"/>
            <a:ext cx="13716000" cy="1600200"/>
          </a:xfrm>
        </p:spPr>
        <p:txBody>
          <a:bodyPr anchor="t" anchorCtr="0"/>
          <a:lstStyle>
            <a:lvl1pPr algn="r">
              <a:buNone/>
              <a:defRPr sz="57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590800" y="6400800"/>
            <a:ext cx="13563600" cy="1714500"/>
          </a:xfrm>
        </p:spPr>
        <p:txBody>
          <a:bodyPr anchor="t" anchorCtr="0"/>
          <a:lstStyle>
            <a:lvl1pPr marL="0" indent="0" algn="r">
              <a:buNone/>
              <a:defRPr sz="3600">
                <a:solidFill>
                  <a:schemeClr val="tx1">
                    <a:tint val="75000"/>
                  </a:schemeClr>
                </a:solidFill>
              </a:defRPr>
            </a:lvl1pPr>
            <a:lvl2pPr>
              <a:buNone/>
              <a:defRPr sz="3200">
                <a:solidFill>
                  <a:schemeClr val="tx1">
                    <a:tint val="75000"/>
                  </a:schemeClr>
                </a:solidFill>
              </a:defRPr>
            </a:lvl2pPr>
            <a:lvl3pPr>
              <a:buNone/>
              <a:defRPr sz="2900">
                <a:solidFill>
                  <a:schemeClr val="tx1">
                    <a:tint val="75000"/>
                  </a:schemeClr>
                </a:solidFill>
              </a:defRPr>
            </a:lvl3pPr>
            <a:lvl4pPr>
              <a:buNone/>
              <a:defRPr sz="2500">
                <a:solidFill>
                  <a:schemeClr val="tx1">
                    <a:tint val="75000"/>
                  </a:schemeClr>
                </a:solidFill>
              </a:defRPr>
            </a:lvl4pPr>
            <a:lvl5pPr>
              <a:buNone/>
              <a:defRPr sz="25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12801600" y="9532620"/>
            <a:ext cx="4572000" cy="548640"/>
          </a:xfrm>
        </p:spPr>
        <p:txBody>
          <a:bodyPr/>
          <a:lstStyle/>
          <a:p>
            <a:fld id="{1D8BD707-D9CF-40AE-B4C6-C98DA3205C09}" type="datetimeFigureOut">
              <a:rPr lang="en-US" smtClean="0"/>
              <a:pPr/>
              <a:t>2/20/2022</a:t>
            </a:fld>
            <a:endParaRPr lang="en-US"/>
          </a:p>
        </p:txBody>
      </p:sp>
      <p:sp>
        <p:nvSpPr>
          <p:cNvPr id="5" name="Footer Placeholder 4"/>
          <p:cNvSpPr>
            <a:spLocks noGrp="1"/>
          </p:cNvSpPr>
          <p:nvPr>
            <p:ph type="ftr" sz="quarter" idx="11"/>
          </p:nvPr>
        </p:nvSpPr>
        <p:spPr>
          <a:xfrm>
            <a:off x="5797296" y="9532620"/>
            <a:ext cx="6949440" cy="548640"/>
          </a:xfrm>
        </p:spPr>
        <p:txBody>
          <a:bodyPr/>
          <a:lstStyle/>
          <a:p>
            <a:endParaRPr lang="en-US"/>
          </a:p>
        </p:txBody>
      </p:sp>
      <p:sp>
        <p:nvSpPr>
          <p:cNvPr id="6" name="Slide Number Placeholder 5"/>
          <p:cNvSpPr>
            <a:spLocks noGrp="1"/>
          </p:cNvSpPr>
          <p:nvPr>
            <p:ph type="sldNum" sz="quarter" idx="12"/>
          </p:nvPr>
        </p:nvSpPr>
        <p:spPr>
          <a:xfrm>
            <a:off x="2139696" y="9532620"/>
            <a:ext cx="3041904" cy="548640"/>
          </a:xfrm>
        </p:spPr>
        <p:txBody>
          <a:bodyPr/>
          <a:lstStyle/>
          <a:p>
            <a:fld id="{B6F15528-21DE-4FAA-801E-634DDDAF4B2B}" type="slidenum">
              <a:rPr lang="en-US" smtClean="0"/>
              <a:pPr/>
              <a:t>‹#›</a:t>
            </a:fld>
            <a:endParaRPr lang="en-US"/>
          </a:p>
        </p:txBody>
      </p:sp>
      <p:sp>
        <p:nvSpPr>
          <p:cNvPr id="7" name="Rectangle 6"/>
          <p:cNvSpPr/>
          <p:nvPr/>
        </p:nvSpPr>
        <p:spPr>
          <a:xfrm>
            <a:off x="1828800" y="4229100"/>
            <a:ext cx="14630400" cy="192024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lIns="163284" tIns="81642" rIns="163284" bIns="81642" anchor="ctr"/>
          <a:lstStyle/>
          <a:p>
            <a:pPr algn="ctr" eaLnBrk="1" latinLnBrk="0" hangingPunct="1"/>
            <a:endParaRPr kumimoji="0" lang="en-US"/>
          </a:p>
        </p:txBody>
      </p:sp>
      <p:sp>
        <p:nvSpPr>
          <p:cNvPr id="8" name="Rectangle 7"/>
          <p:cNvSpPr/>
          <p:nvPr/>
        </p:nvSpPr>
        <p:spPr>
          <a:xfrm>
            <a:off x="1828800" y="4229100"/>
            <a:ext cx="457200" cy="192024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63284" tIns="81642" rIns="163284" bIns="81642"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342900"/>
            <a:ext cx="16459200" cy="13716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828800"/>
            <a:ext cx="8083296" cy="740664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9264396" y="1824228"/>
            <a:ext cx="8083296" cy="740664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342900"/>
            <a:ext cx="16459200" cy="13716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928813"/>
            <a:ext cx="8080376" cy="1028700"/>
          </a:xfrm>
          <a:noFill/>
          <a:ln>
            <a:noFill/>
          </a:ln>
        </p:spPr>
        <p:txBody>
          <a:bodyPr lIns="163284" anchor="b" anchorCtr="0">
            <a:noAutofit/>
          </a:bodyPr>
          <a:lstStyle>
            <a:lvl1pPr marL="0" indent="0">
              <a:buNone/>
              <a:defRPr sz="4300" b="1">
                <a:solidFill>
                  <a:schemeClr val="accent2"/>
                </a:solidFill>
              </a:defRPr>
            </a:lvl1pPr>
            <a:lvl2pPr>
              <a:buNone/>
              <a:defRPr sz="3600" b="1"/>
            </a:lvl2pPr>
            <a:lvl3pPr>
              <a:buNone/>
              <a:defRPr sz="3200" b="1"/>
            </a:lvl3pPr>
            <a:lvl4pPr>
              <a:buNone/>
              <a:defRPr sz="2900" b="1"/>
            </a:lvl4pPr>
            <a:lvl5pPr>
              <a:buNone/>
              <a:defRPr sz="29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9296401" y="1943100"/>
            <a:ext cx="8083550" cy="1028700"/>
          </a:xfrm>
          <a:noFill/>
          <a:ln>
            <a:noFill/>
          </a:ln>
        </p:spPr>
        <p:txBody>
          <a:bodyPr lIns="163284" anchor="b" anchorCtr="0"/>
          <a:lstStyle>
            <a:lvl1pPr marL="0" indent="0">
              <a:buNone/>
              <a:defRPr sz="4300" b="1">
                <a:solidFill>
                  <a:schemeClr val="accent2"/>
                </a:solidFill>
              </a:defRPr>
            </a:lvl1pPr>
            <a:lvl2pPr>
              <a:buNone/>
              <a:defRPr sz="3600" b="1"/>
            </a:lvl2pPr>
            <a:lvl3pPr>
              <a:buNone/>
              <a:defRPr sz="3200" b="1"/>
            </a:lvl3pPr>
            <a:lvl4pPr>
              <a:buNone/>
              <a:defRPr sz="2900" b="1"/>
            </a:lvl4pPr>
            <a:lvl5pPr>
              <a:buNone/>
              <a:defRPr sz="29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2/20/2022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914400" y="3200400"/>
            <a:ext cx="8077200" cy="60579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9296400" y="3200400"/>
            <a:ext cx="8077200" cy="60579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342900"/>
            <a:ext cx="16459200" cy="13716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2/20/2022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Isosceles Triangle 5"/>
          <p:cNvSpPr>
            <a:spLocks noChangeAspect="1"/>
          </p:cNvSpPr>
          <p:nvPr/>
        </p:nvSpPr>
        <p:spPr>
          <a:xfrm rot="5400000">
            <a:off x="885913" y="9671134"/>
            <a:ext cx="286274" cy="240628"/>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63284" tIns="81642" rIns="163284" bIns="81642"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sz="2000"/>
            </a:lvl1pPr>
          </a:lstStyle>
          <a:p>
            <a:r>
              <a:rPr lang="ro-RO" smtClean="0"/>
              <a:t>2021/2022</a:t>
            </a:r>
            <a:endParaRPr lang="en-US" dirty="0"/>
          </a:p>
        </p:txBody>
      </p:sp>
      <p:sp>
        <p:nvSpPr>
          <p:cNvPr id="3" name="Footer Placeholder 2"/>
          <p:cNvSpPr>
            <a:spLocks noGrp="1"/>
          </p:cNvSpPr>
          <p:nvPr>
            <p:ph type="ftr" sz="quarter" idx="11"/>
          </p:nvPr>
        </p:nvSpPr>
        <p:spPr/>
        <p:txBody>
          <a:bodyPr/>
          <a:lstStyle>
            <a:lvl1pPr>
              <a:defRPr sz="2000"/>
            </a:lvl1pPr>
          </a:lstStyle>
          <a:p>
            <a:r>
              <a:rPr lang="ro-RO" dirty="0" smtClean="0"/>
              <a:t>Introducere în managementul programelor socio-educaționale</a:t>
            </a:r>
            <a:endParaRPr lang="en-US" dirty="0"/>
          </a:p>
        </p:txBody>
      </p:sp>
      <p:sp>
        <p:nvSpPr>
          <p:cNvPr id="4" name="Slide Number Placeholder 3"/>
          <p:cNvSpPr>
            <a:spLocks noGrp="1"/>
          </p:cNvSpPr>
          <p:nvPr>
            <p:ph type="sldNum" sz="quarter" idx="12"/>
          </p:nvPr>
        </p:nvSpPr>
        <p:spPr/>
        <p:txBody>
          <a:bodyPr/>
          <a:lstStyle>
            <a:lvl1pPr>
              <a:defRPr sz="2000"/>
            </a:lvl1pPr>
          </a:lstStyle>
          <a:p>
            <a:fld id="{B6F15528-21DE-4FAA-801E-634DDDAF4B2B}" type="slidenum">
              <a:rPr lang="en-US" smtClean="0"/>
              <a:pPr/>
              <a:t>‹#›</a:t>
            </a:fld>
            <a:r>
              <a:rPr lang="ro-RO" smtClean="0"/>
              <a:t>Pedagogie, anul III</a:t>
            </a:r>
            <a:endParaRPr lang="en-US" dirty="0"/>
          </a:p>
        </p:txBody>
      </p:sp>
      <p:sp>
        <p:nvSpPr>
          <p:cNvPr id="5" name="Straight Connector 4"/>
          <p:cNvSpPr>
            <a:spLocks noChangeShapeType="1"/>
          </p:cNvSpPr>
          <p:nvPr/>
        </p:nvSpPr>
        <p:spPr bwMode="auto">
          <a:xfrm>
            <a:off x="914400" y="9529763"/>
            <a:ext cx="164592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163284" tIns="81642" rIns="163284" bIns="81642" anchor="t" compatLnSpc="1"/>
          <a:lstStyle/>
          <a:p>
            <a:endParaRPr kumimoji="0" lang="en-US"/>
          </a:p>
        </p:txBody>
      </p:sp>
      <p:sp>
        <p:nvSpPr>
          <p:cNvPr id="6" name="Isosceles Triangle 5"/>
          <p:cNvSpPr>
            <a:spLocks noChangeAspect="1"/>
          </p:cNvSpPr>
          <p:nvPr/>
        </p:nvSpPr>
        <p:spPr>
          <a:xfrm rot="5400000">
            <a:off x="885913" y="9671134"/>
            <a:ext cx="286274" cy="240628"/>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63284" tIns="81642" rIns="163284" bIns="81642"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649200" y="457200"/>
            <a:ext cx="5029200" cy="1257300"/>
          </a:xfrm>
        </p:spPr>
        <p:txBody>
          <a:bodyPr anchor="b" anchorCtr="0">
            <a:noAutofit/>
          </a:bodyPr>
          <a:lstStyle>
            <a:lvl1pPr algn="l">
              <a:buNone/>
              <a:defRPr sz="36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2649200" y="1828801"/>
            <a:ext cx="5029200" cy="7265195"/>
          </a:xfrm>
        </p:spPr>
        <p:txBody>
          <a:bodyPr/>
          <a:lstStyle>
            <a:lvl1pPr marL="0" indent="0">
              <a:lnSpc>
                <a:spcPts val="3929"/>
              </a:lnSpc>
              <a:spcAft>
                <a:spcPts val="1786"/>
              </a:spcAft>
              <a:buNone/>
              <a:defRPr sz="2900">
                <a:solidFill>
                  <a:schemeClr val="tx2"/>
                </a:solidFill>
              </a:defRPr>
            </a:lvl1pPr>
            <a:lvl2pPr>
              <a:buNone/>
              <a:defRPr sz="2100"/>
            </a:lvl2pPr>
            <a:lvl3pPr>
              <a:buNone/>
              <a:defRPr sz="1800"/>
            </a:lvl3pPr>
            <a:lvl4pPr>
              <a:buNone/>
              <a:defRPr sz="1600"/>
            </a:lvl4pPr>
            <a:lvl5pPr>
              <a:buNone/>
              <a:defRPr sz="16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914400" y="9529763"/>
            <a:ext cx="164592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163284" tIns="81642" rIns="163284" bIns="81642" anchor="t" compatLnSpc="1"/>
          <a:lstStyle/>
          <a:p>
            <a:endParaRPr kumimoji="0" lang="en-US"/>
          </a:p>
        </p:txBody>
      </p:sp>
      <p:sp>
        <p:nvSpPr>
          <p:cNvPr id="10" name="Straight Connector 9"/>
          <p:cNvSpPr>
            <a:spLocks noChangeShapeType="1"/>
          </p:cNvSpPr>
          <p:nvPr/>
        </p:nvSpPr>
        <p:spPr bwMode="auto">
          <a:xfrm rot="5400000">
            <a:off x="7830050" y="4986338"/>
            <a:ext cx="90525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163284" tIns="81642" rIns="163284" bIns="81642" anchor="t" compatLnSpc="1"/>
          <a:lstStyle/>
          <a:p>
            <a:endParaRPr kumimoji="0" lang="en-US" dirty="0"/>
          </a:p>
        </p:txBody>
      </p:sp>
      <p:sp>
        <p:nvSpPr>
          <p:cNvPr id="9" name="Isosceles Triangle 8"/>
          <p:cNvSpPr>
            <a:spLocks noChangeAspect="1"/>
          </p:cNvSpPr>
          <p:nvPr/>
        </p:nvSpPr>
        <p:spPr>
          <a:xfrm rot="5400000">
            <a:off x="885913" y="9671134"/>
            <a:ext cx="286274" cy="240628"/>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63284" tIns="81642" rIns="163284" bIns="81642" anchor="ctr"/>
          <a:lstStyle/>
          <a:p>
            <a:pPr algn="ctr" eaLnBrk="1" latinLnBrk="0" hangingPunct="1"/>
            <a:endParaRPr kumimoji="0" lang="en-US"/>
          </a:p>
        </p:txBody>
      </p:sp>
      <p:sp>
        <p:nvSpPr>
          <p:cNvPr id="12" name="Content Placeholder 11"/>
          <p:cNvSpPr>
            <a:spLocks noGrp="1"/>
          </p:cNvSpPr>
          <p:nvPr>
            <p:ph sz="quarter" idx="1"/>
          </p:nvPr>
        </p:nvSpPr>
        <p:spPr>
          <a:xfrm>
            <a:off x="609600" y="457200"/>
            <a:ext cx="11430000" cy="85725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751284"/>
            <a:ext cx="16459200" cy="1012032"/>
          </a:xfrm>
          <a:ln>
            <a:solidFill>
              <a:schemeClr val="accent1"/>
            </a:solidFill>
          </a:ln>
        </p:spPr>
        <p:txBody>
          <a:bodyPr lIns="489853" anchor="ctr"/>
          <a:lstStyle>
            <a:lvl1pPr algn="r">
              <a:buNone/>
              <a:defRPr sz="36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914400" y="2857500"/>
            <a:ext cx="16459200" cy="6405372"/>
          </a:xfrm>
          <a:solidFill>
            <a:schemeClr val="tx1">
              <a:shade val="50000"/>
            </a:schemeClr>
          </a:solidFill>
          <a:ln>
            <a:noFill/>
          </a:ln>
          <a:effectLst/>
        </p:spPr>
        <p:txBody>
          <a:bodyPr/>
          <a:lstStyle>
            <a:lvl1pPr marL="0" indent="0">
              <a:spcBef>
                <a:spcPts val="1071"/>
              </a:spcBef>
              <a:buNone/>
              <a:defRPr sz="57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914400" y="1828800"/>
            <a:ext cx="16459200" cy="800100"/>
          </a:xfrm>
        </p:spPr>
        <p:txBody>
          <a:bodyPr anchor="ctr" anchorCtr="0"/>
          <a:lstStyle>
            <a:lvl1pPr marL="0" indent="0" algn="l">
              <a:buFontTx/>
              <a:buNone/>
              <a:defRPr sz="2500"/>
            </a:lvl1pPr>
            <a:lvl2pPr>
              <a:defRPr sz="2100"/>
            </a:lvl2pPr>
            <a:lvl3pPr>
              <a:defRPr sz="1800"/>
            </a:lvl3pPr>
            <a:lvl4pPr>
              <a:defRPr sz="1600"/>
            </a:lvl4pPr>
            <a:lvl5pPr>
              <a:defRPr sz="16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914400" y="9529763"/>
            <a:ext cx="164592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163284" tIns="81642" rIns="163284" bIns="81642" anchor="t" compatLnSpc="1"/>
          <a:lstStyle/>
          <a:p>
            <a:endParaRPr kumimoji="0" lang="en-US"/>
          </a:p>
        </p:txBody>
      </p:sp>
      <p:sp>
        <p:nvSpPr>
          <p:cNvPr id="9" name="Isosceles Triangle 8"/>
          <p:cNvSpPr>
            <a:spLocks noChangeAspect="1"/>
          </p:cNvSpPr>
          <p:nvPr/>
        </p:nvSpPr>
        <p:spPr>
          <a:xfrm rot="5400000">
            <a:off x="885913" y="9671134"/>
            <a:ext cx="286274" cy="240628"/>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63284" tIns="81642" rIns="163284" bIns="81642" anchor="ctr"/>
          <a:lstStyle/>
          <a:p>
            <a:pPr algn="ctr" eaLnBrk="1" latinLnBrk="0" hangingPunct="1"/>
            <a:endParaRPr kumimoji="0" lang="en-US"/>
          </a:p>
        </p:txBody>
      </p:sp>
      <p:sp>
        <p:nvSpPr>
          <p:cNvPr id="10" name="Rectangle 9"/>
          <p:cNvSpPr/>
          <p:nvPr/>
        </p:nvSpPr>
        <p:spPr>
          <a:xfrm>
            <a:off x="914400" y="751284"/>
            <a:ext cx="365760" cy="10287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63284" tIns="81642" rIns="163284" bIns="81642"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914400" y="228600"/>
            <a:ext cx="16459200" cy="1485900"/>
          </a:xfrm>
          <a:prstGeom prst="rect">
            <a:avLst/>
          </a:prstGeom>
        </p:spPr>
        <p:txBody>
          <a:bodyPr vert="horz" lIns="163284" tIns="81642" rIns="163284" bIns="81642"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828800"/>
            <a:ext cx="16459200" cy="7365492"/>
          </a:xfrm>
          <a:prstGeom prst="rect">
            <a:avLst/>
          </a:prstGeom>
        </p:spPr>
        <p:txBody>
          <a:bodyPr vert="horz" lIns="163284" tIns="81642" rIns="163284" bIns="81642">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12801600" y="9534525"/>
            <a:ext cx="4578096" cy="548640"/>
          </a:xfrm>
          <a:prstGeom prst="rect">
            <a:avLst/>
          </a:prstGeom>
        </p:spPr>
        <p:txBody>
          <a:bodyPr vert="horz" lIns="163284" tIns="81642" rIns="163284" bIns="81642"/>
          <a:lstStyle>
            <a:lvl1pPr algn="l" eaLnBrk="1" latinLnBrk="0" hangingPunct="1">
              <a:defRPr kumimoji="0" sz="2500">
                <a:solidFill>
                  <a:schemeClr val="tx2"/>
                </a:solidFill>
              </a:defRPr>
            </a:lvl1pPr>
          </a:lstStyle>
          <a:p>
            <a:fld id="{1D8BD707-D9CF-40AE-B4C6-C98DA3205C09}" type="datetimeFigureOut">
              <a:rPr lang="en-US" smtClean="0"/>
              <a:pPr/>
              <a:t>2/20/2022</a:t>
            </a:fld>
            <a:endParaRPr lang="en-US"/>
          </a:p>
        </p:txBody>
      </p:sp>
      <p:sp>
        <p:nvSpPr>
          <p:cNvPr id="3" name="Footer Placeholder 2"/>
          <p:cNvSpPr>
            <a:spLocks noGrp="1"/>
          </p:cNvSpPr>
          <p:nvPr>
            <p:ph type="ftr" sz="quarter" idx="3"/>
          </p:nvPr>
        </p:nvSpPr>
        <p:spPr>
          <a:xfrm>
            <a:off x="5797296" y="9534525"/>
            <a:ext cx="7010400" cy="548640"/>
          </a:xfrm>
          <a:prstGeom prst="rect">
            <a:avLst/>
          </a:prstGeom>
        </p:spPr>
        <p:txBody>
          <a:bodyPr vert="horz" lIns="163284" tIns="81642" rIns="163284" bIns="81642"/>
          <a:lstStyle>
            <a:lvl1pPr algn="r" eaLnBrk="1" latinLnBrk="0" hangingPunct="1">
              <a:defRPr kumimoji="0" sz="2500">
                <a:solidFill>
                  <a:schemeClr val="tx2"/>
                </a:solidFill>
              </a:defRPr>
            </a:lvl1pPr>
          </a:lstStyle>
          <a:p>
            <a:endParaRPr lang="en-US"/>
          </a:p>
        </p:txBody>
      </p:sp>
      <p:sp>
        <p:nvSpPr>
          <p:cNvPr id="23" name="Slide Number Placeholder 22"/>
          <p:cNvSpPr>
            <a:spLocks noGrp="1"/>
          </p:cNvSpPr>
          <p:nvPr>
            <p:ph type="sldNum" sz="quarter" idx="4"/>
          </p:nvPr>
        </p:nvSpPr>
        <p:spPr>
          <a:xfrm>
            <a:off x="1225296" y="9534525"/>
            <a:ext cx="3962400" cy="548640"/>
          </a:xfrm>
          <a:prstGeom prst="rect">
            <a:avLst/>
          </a:prstGeom>
        </p:spPr>
        <p:txBody>
          <a:bodyPr vert="horz" lIns="163284" tIns="81642" rIns="163284" bIns="81642"/>
          <a:lstStyle>
            <a:lvl1pPr algn="l" eaLnBrk="1" latinLnBrk="0" hangingPunct="1">
              <a:defRPr kumimoji="0" sz="2500">
                <a:solidFill>
                  <a:schemeClr val="tx2"/>
                </a:solidFill>
              </a:defRPr>
            </a:lvl1pPr>
          </a:lstStyle>
          <a:p>
            <a:fld id="{B6F15528-21DE-4FAA-801E-634DDDAF4B2B}" type="slidenum">
              <a:rPr lang="en-US" smtClean="0"/>
              <a:pPr/>
              <a:t>‹#›</a:t>
            </a:fld>
            <a:endParaRPr lang="en-US"/>
          </a:p>
        </p:txBody>
      </p:sp>
      <p:sp>
        <p:nvSpPr>
          <p:cNvPr id="28" name="Straight Connector 27"/>
          <p:cNvSpPr>
            <a:spLocks noChangeShapeType="1"/>
          </p:cNvSpPr>
          <p:nvPr/>
        </p:nvSpPr>
        <p:spPr bwMode="auto">
          <a:xfrm>
            <a:off x="914400" y="9529763"/>
            <a:ext cx="164592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163284" tIns="81642" rIns="163284" bIns="81642" anchor="t" compatLnSpc="1"/>
          <a:lstStyle/>
          <a:p>
            <a:endParaRPr kumimoji="0" lang="en-US"/>
          </a:p>
        </p:txBody>
      </p:sp>
      <p:sp>
        <p:nvSpPr>
          <p:cNvPr id="29" name="Straight Connector 28"/>
          <p:cNvSpPr>
            <a:spLocks noChangeShapeType="1"/>
          </p:cNvSpPr>
          <p:nvPr/>
        </p:nvSpPr>
        <p:spPr bwMode="auto">
          <a:xfrm>
            <a:off x="914400" y="1714500"/>
            <a:ext cx="164592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163284" tIns="81642" rIns="163284" bIns="81642" anchor="t" compatLnSpc="1"/>
          <a:lstStyle/>
          <a:p>
            <a:endParaRPr kumimoji="0" lang="en-US"/>
          </a:p>
        </p:txBody>
      </p:sp>
      <p:sp>
        <p:nvSpPr>
          <p:cNvPr id="10" name="Isosceles Triangle 9"/>
          <p:cNvSpPr>
            <a:spLocks noChangeAspect="1"/>
          </p:cNvSpPr>
          <p:nvPr/>
        </p:nvSpPr>
        <p:spPr>
          <a:xfrm rot="5400000">
            <a:off x="885913" y="9671134"/>
            <a:ext cx="286274" cy="240628"/>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63284" tIns="81642" rIns="163284" bIns="81642"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latinLnBrk="0" hangingPunct="1">
        <a:spcBef>
          <a:spcPct val="0"/>
        </a:spcBef>
        <a:buNone/>
        <a:defRPr kumimoji="0" sz="5700" kern="1200">
          <a:solidFill>
            <a:schemeClr val="tx2"/>
          </a:solidFill>
          <a:latin typeface="+mj-lt"/>
          <a:ea typeface="+mj-ea"/>
          <a:cs typeface="+mj-cs"/>
        </a:defRPr>
      </a:lvl1pPr>
    </p:titleStyle>
    <p:bodyStyle>
      <a:lvl1pPr marL="489853" indent="-489853" algn="l" rtl="0" eaLnBrk="1" latinLnBrk="0" hangingPunct="1">
        <a:spcBef>
          <a:spcPts val="1071"/>
        </a:spcBef>
        <a:buClr>
          <a:schemeClr val="accent1"/>
        </a:buClr>
        <a:buSzPct val="76000"/>
        <a:buFont typeface="Wingdings 3"/>
        <a:buChar char=""/>
        <a:defRPr kumimoji="0" sz="4600" kern="1200">
          <a:solidFill>
            <a:schemeClr val="tx1"/>
          </a:solidFill>
          <a:latin typeface="+mn-lt"/>
          <a:ea typeface="+mn-ea"/>
          <a:cs typeface="+mn-cs"/>
        </a:defRPr>
      </a:lvl1pPr>
      <a:lvl2pPr marL="979706" indent="-489853" algn="l" rtl="0" eaLnBrk="1" latinLnBrk="0" hangingPunct="1">
        <a:spcBef>
          <a:spcPts val="893"/>
        </a:spcBef>
        <a:buClr>
          <a:schemeClr val="accent2"/>
        </a:buClr>
        <a:buSzPct val="76000"/>
        <a:buFont typeface="Wingdings 3"/>
        <a:buChar char=""/>
        <a:defRPr kumimoji="0" sz="4100" kern="1200">
          <a:solidFill>
            <a:schemeClr val="tx2"/>
          </a:solidFill>
          <a:latin typeface="+mn-lt"/>
          <a:ea typeface="+mn-ea"/>
          <a:cs typeface="+mn-cs"/>
        </a:defRPr>
      </a:lvl2pPr>
      <a:lvl3pPr marL="1469560" indent="-408211" algn="l" rtl="0" eaLnBrk="1" latinLnBrk="0" hangingPunct="1">
        <a:spcBef>
          <a:spcPts val="893"/>
        </a:spcBef>
        <a:buClr>
          <a:schemeClr val="bg1">
            <a:shade val="50000"/>
          </a:schemeClr>
        </a:buClr>
        <a:buSzPct val="76000"/>
        <a:buFont typeface="Wingdings 3"/>
        <a:buChar char=""/>
        <a:defRPr kumimoji="0" sz="3600" kern="1200">
          <a:solidFill>
            <a:schemeClr val="tx1"/>
          </a:solidFill>
          <a:latin typeface="+mn-lt"/>
          <a:ea typeface="+mn-ea"/>
          <a:cs typeface="+mn-cs"/>
        </a:defRPr>
      </a:lvl3pPr>
      <a:lvl4pPr marL="1959413" indent="-408211" algn="l" rtl="0" eaLnBrk="1" latinLnBrk="0" hangingPunct="1">
        <a:spcBef>
          <a:spcPts val="714"/>
        </a:spcBef>
        <a:buClr>
          <a:schemeClr val="accent2">
            <a:shade val="75000"/>
          </a:schemeClr>
        </a:buClr>
        <a:buSzPct val="70000"/>
        <a:buFont typeface="Wingdings"/>
        <a:buChar char=""/>
        <a:defRPr kumimoji="0" sz="3200" kern="1200">
          <a:solidFill>
            <a:schemeClr val="tx1"/>
          </a:solidFill>
          <a:latin typeface="+mn-lt"/>
          <a:ea typeface="+mn-ea"/>
          <a:cs typeface="+mn-cs"/>
        </a:defRPr>
      </a:lvl4pPr>
      <a:lvl5pPr marL="2449266" indent="-408211" algn="l" rtl="0" eaLnBrk="1" latinLnBrk="0" hangingPunct="1">
        <a:spcBef>
          <a:spcPts val="536"/>
        </a:spcBef>
        <a:buClr>
          <a:schemeClr val="accent2"/>
        </a:buClr>
        <a:buSzPct val="70000"/>
        <a:buFont typeface="Wingdings"/>
        <a:buChar char=""/>
        <a:defRPr kumimoji="0" sz="2900" kern="1200">
          <a:solidFill>
            <a:schemeClr val="tx1"/>
          </a:solidFill>
          <a:latin typeface="+mn-lt"/>
          <a:ea typeface="+mn-ea"/>
          <a:cs typeface="+mn-cs"/>
        </a:defRPr>
      </a:lvl5pPr>
      <a:lvl6pPr marL="2939119" indent="-326569" algn="l" rtl="0" eaLnBrk="1" latinLnBrk="0" hangingPunct="1">
        <a:spcBef>
          <a:spcPts val="536"/>
        </a:spcBef>
        <a:buClr>
          <a:srgbClr val="9FB8CD">
            <a:shade val="75000"/>
          </a:srgbClr>
        </a:buClr>
        <a:buSzPct val="75000"/>
        <a:buFont typeface="Wingdings 3"/>
        <a:buChar char=""/>
        <a:defRPr kumimoji="0" lang="en-US" sz="2900" kern="1200" smtClean="0">
          <a:solidFill>
            <a:schemeClr val="tx1"/>
          </a:solidFill>
          <a:latin typeface="+mn-lt"/>
          <a:ea typeface="+mn-ea"/>
          <a:cs typeface="+mn-cs"/>
        </a:defRPr>
      </a:lvl6pPr>
      <a:lvl7pPr marL="3265688" indent="-326569" algn="l" rtl="0" eaLnBrk="1" latinLnBrk="0" hangingPunct="1">
        <a:spcBef>
          <a:spcPts val="536"/>
        </a:spcBef>
        <a:buClr>
          <a:srgbClr val="727CA3">
            <a:shade val="75000"/>
          </a:srgbClr>
        </a:buClr>
        <a:buSzPct val="75000"/>
        <a:buFont typeface="Wingdings 3"/>
        <a:buChar char=""/>
        <a:defRPr kumimoji="0" lang="en-US" sz="2500" kern="1200" smtClean="0">
          <a:solidFill>
            <a:schemeClr val="tx1"/>
          </a:solidFill>
          <a:latin typeface="+mn-lt"/>
          <a:ea typeface="+mn-ea"/>
          <a:cs typeface="+mn-cs"/>
        </a:defRPr>
      </a:lvl7pPr>
      <a:lvl8pPr marL="3592257" indent="-326569" algn="l" rtl="0" eaLnBrk="1" latinLnBrk="0" hangingPunct="1">
        <a:spcBef>
          <a:spcPts val="536"/>
        </a:spcBef>
        <a:buClr>
          <a:prstClr val="white">
            <a:shade val="50000"/>
          </a:prstClr>
        </a:buClr>
        <a:buSzPct val="75000"/>
        <a:buFont typeface="Wingdings 3"/>
        <a:buChar char=""/>
        <a:defRPr kumimoji="0" lang="en-US" sz="2500" kern="1200" smtClean="0">
          <a:solidFill>
            <a:schemeClr val="tx1"/>
          </a:solidFill>
          <a:latin typeface="+mn-lt"/>
          <a:ea typeface="+mn-ea"/>
          <a:cs typeface="+mn-cs"/>
        </a:defRPr>
      </a:lvl8pPr>
      <a:lvl9pPr marL="3918826" indent="-326569" algn="l" rtl="0" eaLnBrk="1" latinLnBrk="0" hangingPunct="1">
        <a:spcBef>
          <a:spcPts val="536"/>
        </a:spcBef>
        <a:buClr>
          <a:srgbClr val="9FB8CD"/>
        </a:buClr>
        <a:buSzPct val="75000"/>
        <a:buFont typeface="Wingdings 3"/>
        <a:buChar char=""/>
        <a:defRPr kumimoji="0" lang="en-US" sz="21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816422" algn="l" rtl="0" eaLnBrk="1" latinLnBrk="0" hangingPunct="1">
        <a:defRPr kumimoji="0" kern="1200">
          <a:solidFill>
            <a:schemeClr val="tx1"/>
          </a:solidFill>
          <a:latin typeface="+mn-lt"/>
          <a:ea typeface="+mn-ea"/>
          <a:cs typeface="+mn-cs"/>
        </a:defRPr>
      </a:lvl2pPr>
      <a:lvl3pPr marL="1632844" algn="l" rtl="0" eaLnBrk="1" latinLnBrk="0" hangingPunct="1">
        <a:defRPr kumimoji="0" kern="1200">
          <a:solidFill>
            <a:schemeClr val="tx1"/>
          </a:solidFill>
          <a:latin typeface="+mn-lt"/>
          <a:ea typeface="+mn-ea"/>
          <a:cs typeface="+mn-cs"/>
        </a:defRPr>
      </a:lvl3pPr>
      <a:lvl4pPr marL="2449266" algn="l" rtl="0" eaLnBrk="1" latinLnBrk="0" hangingPunct="1">
        <a:defRPr kumimoji="0" kern="1200">
          <a:solidFill>
            <a:schemeClr val="tx1"/>
          </a:solidFill>
          <a:latin typeface="+mn-lt"/>
          <a:ea typeface="+mn-ea"/>
          <a:cs typeface="+mn-cs"/>
        </a:defRPr>
      </a:lvl4pPr>
      <a:lvl5pPr marL="3265688" algn="l" rtl="0" eaLnBrk="1" latinLnBrk="0" hangingPunct="1">
        <a:defRPr kumimoji="0" kern="1200">
          <a:solidFill>
            <a:schemeClr val="tx1"/>
          </a:solidFill>
          <a:latin typeface="+mn-lt"/>
          <a:ea typeface="+mn-ea"/>
          <a:cs typeface="+mn-cs"/>
        </a:defRPr>
      </a:lvl5pPr>
      <a:lvl6pPr marL="4082110" algn="l" rtl="0" eaLnBrk="1" latinLnBrk="0" hangingPunct="1">
        <a:defRPr kumimoji="0" kern="1200">
          <a:solidFill>
            <a:schemeClr val="tx1"/>
          </a:solidFill>
          <a:latin typeface="+mn-lt"/>
          <a:ea typeface="+mn-ea"/>
          <a:cs typeface="+mn-cs"/>
        </a:defRPr>
      </a:lvl6pPr>
      <a:lvl7pPr marL="4898532" algn="l" rtl="0" eaLnBrk="1" latinLnBrk="0" hangingPunct="1">
        <a:defRPr kumimoji="0" kern="1200">
          <a:solidFill>
            <a:schemeClr val="tx1"/>
          </a:solidFill>
          <a:latin typeface="+mn-lt"/>
          <a:ea typeface="+mn-ea"/>
          <a:cs typeface="+mn-cs"/>
        </a:defRPr>
      </a:lvl7pPr>
      <a:lvl8pPr marL="5714954" algn="l" rtl="0" eaLnBrk="1" latinLnBrk="0" hangingPunct="1">
        <a:defRPr kumimoji="0" kern="1200">
          <a:solidFill>
            <a:schemeClr val="tx1"/>
          </a:solidFill>
          <a:latin typeface="+mn-lt"/>
          <a:ea typeface="+mn-ea"/>
          <a:cs typeface="+mn-cs"/>
        </a:defRPr>
      </a:lvl8pPr>
      <a:lvl9pPr marL="6531376"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s://www.fonduri-structurale.ro/descarca-document/29843" TargetMode="External"/><Relationship Id="rId3" Type="http://schemas.openxmlformats.org/officeDocument/2006/relationships/hyperlink" Target="https://www.fonduri-structurale.ro/descarca-document/29838" TargetMode="External"/><Relationship Id="rId7" Type="http://schemas.openxmlformats.org/officeDocument/2006/relationships/hyperlink" Target="https://www.fonduri-structurale.ro/descarca-document/29842"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hyperlink" Target="https://www.fonduri-structurale.ro/descarca-document/29841" TargetMode="External"/><Relationship Id="rId11" Type="http://schemas.openxmlformats.org/officeDocument/2006/relationships/hyperlink" Target="https://www.fonduri-structurale.ro/descarca-document/29846" TargetMode="External"/><Relationship Id="rId5" Type="http://schemas.openxmlformats.org/officeDocument/2006/relationships/hyperlink" Target="https://www.fonduri-structurale.ro/descarca-document/29840" TargetMode="External"/><Relationship Id="rId10" Type="http://schemas.openxmlformats.org/officeDocument/2006/relationships/hyperlink" Target="https://www.fonduri-structurale.ro/descarca-document/29845" TargetMode="External"/><Relationship Id="rId4" Type="http://schemas.openxmlformats.org/officeDocument/2006/relationships/hyperlink" Target="https://www.fonduri-structurale.ro/descarca-document/29839" TargetMode="External"/><Relationship Id="rId9" Type="http://schemas.openxmlformats.org/officeDocument/2006/relationships/hyperlink" Target="https://www.fonduri-structurale.ro/descarca-document/29844"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647700"/>
            <a:ext cx="12954000" cy="1754326"/>
          </a:xfrm>
          <a:prstGeom prst="rect">
            <a:avLst/>
          </a:prstGeom>
          <a:solidFill>
            <a:schemeClr val="accent2"/>
          </a:solidFill>
        </p:spPr>
        <p:txBody>
          <a:bodyPr wrap="square" rtlCol="0">
            <a:spAutoFit/>
          </a:bodyPr>
          <a:lstStyle/>
          <a:p>
            <a:pPr algn="ctr"/>
            <a:r>
              <a:rPr lang="ro-RO" sz="3600" b="1" dirty="0" smtClean="0">
                <a:solidFill>
                  <a:schemeClr val="bg1"/>
                </a:solidFill>
                <a:latin typeface="Arial" pitchFamily="34" charset="0"/>
                <a:cs typeface="Arial" pitchFamily="34" charset="0"/>
              </a:rPr>
              <a:t>PROIECTAREA ȘI MANAGEMENTUL PROGRAMELOR </a:t>
            </a:r>
            <a:r>
              <a:rPr lang="ro-RO" sz="3600" b="1" dirty="0" smtClean="0">
                <a:solidFill>
                  <a:schemeClr val="bg1"/>
                </a:solidFill>
                <a:latin typeface="Arial" pitchFamily="34" charset="0"/>
                <a:cs typeface="Arial" pitchFamily="34" charset="0"/>
              </a:rPr>
              <a:t>EDUCAȚIONALE</a:t>
            </a:r>
          </a:p>
          <a:p>
            <a:pPr algn="ctr"/>
            <a:r>
              <a:rPr lang="ro-RO" sz="3600" b="1" dirty="0" smtClean="0">
                <a:solidFill>
                  <a:schemeClr val="bg1"/>
                </a:solidFill>
                <a:latin typeface="Arial" pitchFamily="34" charset="0"/>
                <a:cs typeface="Arial" pitchFamily="34" charset="0"/>
              </a:rPr>
              <a:t>Nivelul II, Modul psihopedagogic</a:t>
            </a:r>
            <a:endParaRPr lang="en-US" sz="3600" b="1" dirty="0">
              <a:solidFill>
                <a:schemeClr val="bg1"/>
              </a:solidFill>
              <a:latin typeface="Arial" pitchFamily="34" charset="0"/>
              <a:cs typeface="Arial" pitchFamily="34" charset="0"/>
            </a:endParaRPr>
          </a:p>
        </p:txBody>
      </p:sp>
      <p:pic>
        <p:nvPicPr>
          <p:cNvPr id="98308" name="Picture 4" descr="Ce fonduri puteți accesa în 2018 - Realitatea de Mureș"/>
          <p:cNvPicPr>
            <a:picLocks noChangeAspect="1" noChangeArrowheads="1"/>
          </p:cNvPicPr>
          <p:nvPr/>
        </p:nvPicPr>
        <p:blipFill>
          <a:blip r:embed="rId3" cstate="print"/>
          <a:srcRect/>
          <a:stretch>
            <a:fillRect/>
          </a:stretch>
        </p:blipFill>
        <p:spPr bwMode="auto">
          <a:xfrm>
            <a:off x="2971800" y="2705100"/>
            <a:ext cx="12344400" cy="661973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Rectangle 8"/>
          <p:cNvSpPr>
            <a:spLocks noGrp="1" noChangeArrowheads="1"/>
          </p:cNvSpPr>
          <p:nvPr>
            <p:ph sz="quarter" idx="1"/>
          </p:nvPr>
        </p:nvSpPr>
        <p:spPr>
          <a:xfrm>
            <a:off x="990600" y="2628900"/>
            <a:ext cx="16129792" cy="5909853"/>
          </a:xfrm>
        </p:spPr>
        <p:txBody>
          <a:bodyPr rIns="54426">
            <a:normAutofit/>
          </a:bodyPr>
          <a:lstStyle/>
          <a:p>
            <a:pPr eaLnBrk="1" hangingPunct="1">
              <a:buClr>
                <a:srgbClr val="624139"/>
              </a:buClr>
            </a:pPr>
            <a:r>
              <a:rPr lang="en-US" sz="3200" b="1" dirty="0" err="1">
                <a:solidFill>
                  <a:srgbClr val="000000"/>
                </a:solidFill>
                <a:latin typeface="Arial" pitchFamily="34" charset="0"/>
                <a:cs typeface="Arial" pitchFamily="34" charset="0"/>
              </a:rPr>
              <a:t>Activitățile</a:t>
            </a:r>
            <a:r>
              <a:rPr lang="en-US" sz="3200" b="1" dirty="0">
                <a:solidFill>
                  <a:srgbClr val="000000"/>
                </a:solidFill>
                <a:latin typeface="Arial" pitchFamily="34" charset="0"/>
                <a:cs typeface="Arial" pitchFamily="34" charset="0"/>
              </a:rPr>
              <a:t> </a:t>
            </a:r>
            <a:r>
              <a:rPr lang="en-US" sz="3200" b="1" dirty="0" err="1">
                <a:solidFill>
                  <a:srgbClr val="000000"/>
                </a:solidFill>
                <a:latin typeface="Arial" pitchFamily="34" charset="0"/>
                <a:cs typeface="Arial" pitchFamily="34" charset="0"/>
              </a:rPr>
              <a:t>importante</a:t>
            </a:r>
            <a:r>
              <a:rPr lang="en-US" sz="3200" b="1" dirty="0">
                <a:solidFill>
                  <a:srgbClr val="000000"/>
                </a:solidFill>
                <a:latin typeface="Arial" pitchFamily="34" charset="0"/>
                <a:cs typeface="Arial" pitchFamily="34" charset="0"/>
              </a:rPr>
              <a:t> ale </a:t>
            </a:r>
            <a:r>
              <a:rPr lang="en-US" sz="3200" b="1" dirty="0" err="1">
                <a:solidFill>
                  <a:srgbClr val="000000"/>
                </a:solidFill>
                <a:latin typeface="Arial" pitchFamily="34" charset="0"/>
                <a:cs typeface="Arial" pitchFamily="34" charset="0"/>
              </a:rPr>
              <a:t>acestei</a:t>
            </a:r>
            <a:r>
              <a:rPr lang="en-US" sz="3200" b="1" dirty="0">
                <a:solidFill>
                  <a:srgbClr val="000000"/>
                </a:solidFill>
                <a:latin typeface="Arial" pitchFamily="34" charset="0"/>
                <a:cs typeface="Arial" pitchFamily="34" charset="0"/>
              </a:rPr>
              <a:t> faze </a:t>
            </a:r>
            <a:r>
              <a:rPr lang="en-US" sz="3200" b="1" dirty="0" err="1">
                <a:solidFill>
                  <a:srgbClr val="000000"/>
                </a:solidFill>
                <a:latin typeface="Arial" pitchFamily="34" charset="0"/>
                <a:cs typeface="Arial" pitchFamily="34" charset="0"/>
              </a:rPr>
              <a:t>sunt</a:t>
            </a:r>
            <a:r>
              <a:rPr lang="en-US" sz="3200" b="1" dirty="0">
                <a:solidFill>
                  <a:srgbClr val="000000"/>
                </a:solidFill>
                <a:latin typeface="Arial" pitchFamily="34" charset="0"/>
                <a:cs typeface="Arial" pitchFamily="34" charset="0"/>
              </a:rPr>
              <a:t>:</a:t>
            </a:r>
            <a:endParaRPr lang="en-US" sz="3200" b="1" dirty="0">
              <a:solidFill>
                <a:srgbClr val="000000"/>
              </a:solidFill>
              <a:latin typeface="Arial" pitchFamily="34" charset="0"/>
              <a:ea typeface="ヒラギノ角ゴ ProN W6" charset="0"/>
              <a:cs typeface="Arial" pitchFamily="34" charset="0"/>
            </a:endParaRPr>
          </a:p>
          <a:p>
            <a:pPr marL="1397557" lvl="1">
              <a:buClr>
                <a:srgbClr val="926255"/>
              </a:buClr>
            </a:pPr>
            <a:r>
              <a:rPr lang="en-US" sz="3200" dirty="0" err="1">
                <a:solidFill>
                  <a:srgbClr val="000000"/>
                </a:solidFill>
                <a:latin typeface="Arial" pitchFamily="34" charset="0"/>
                <a:cs typeface="Arial" pitchFamily="34" charset="0"/>
              </a:rPr>
              <a:t>Comunicarea</a:t>
            </a:r>
            <a:r>
              <a:rPr lang="en-US" sz="3200" dirty="0">
                <a:solidFill>
                  <a:srgbClr val="000000"/>
                </a:solidFill>
                <a:latin typeface="Arial" pitchFamily="34" charset="0"/>
                <a:cs typeface="Arial" pitchFamily="34" charset="0"/>
              </a:rPr>
              <a:t> cu </a:t>
            </a:r>
            <a:r>
              <a:rPr lang="en-US" sz="3200" dirty="0" err="1">
                <a:solidFill>
                  <a:srgbClr val="000000"/>
                </a:solidFill>
                <a:latin typeface="Arial" pitchFamily="34" charset="0"/>
                <a:cs typeface="Arial" pitchFamily="34" charset="0"/>
              </a:rPr>
              <a:t>finanțatorul</a:t>
            </a:r>
            <a:r>
              <a:rPr lang="en-US" sz="3200" dirty="0">
                <a:solidFill>
                  <a:srgbClr val="000000"/>
                </a:solidFill>
                <a:latin typeface="Arial" pitchFamily="34" charset="0"/>
                <a:cs typeface="Arial" pitchFamily="34" charset="0"/>
              </a:rPr>
              <a:t>, </a:t>
            </a:r>
            <a:r>
              <a:rPr lang="en-US" sz="3200" dirty="0" err="1">
                <a:solidFill>
                  <a:srgbClr val="000000"/>
                </a:solidFill>
                <a:latin typeface="Arial" pitchFamily="34" charset="0"/>
                <a:cs typeface="Arial" pitchFamily="34" charset="0"/>
              </a:rPr>
              <a:t>beneficiarul</a:t>
            </a:r>
            <a:r>
              <a:rPr lang="en-US" sz="3200" dirty="0">
                <a:solidFill>
                  <a:srgbClr val="000000"/>
                </a:solidFill>
                <a:latin typeface="Arial" pitchFamily="34" charset="0"/>
                <a:cs typeface="Arial" pitchFamily="34" charset="0"/>
              </a:rPr>
              <a:t> </a:t>
            </a:r>
            <a:r>
              <a:rPr lang="en-US" sz="3200" dirty="0" err="1">
                <a:solidFill>
                  <a:srgbClr val="000000"/>
                </a:solidFill>
                <a:latin typeface="Arial" pitchFamily="34" charset="0"/>
                <a:cs typeface="Arial" pitchFamily="34" charset="0"/>
              </a:rPr>
              <a:t>și</a:t>
            </a:r>
            <a:r>
              <a:rPr lang="en-US" sz="3200" dirty="0">
                <a:solidFill>
                  <a:srgbClr val="000000"/>
                </a:solidFill>
                <a:latin typeface="Arial" pitchFamily="34" charset="0"/>
                <a:cs typeface="Arial" pitchFamily="34" charset="0"/>
              </a:rPr>
              <a:t> la </a:t>
            </a:r>
            <a:r>
              <a:rPr lang="en-US" sz="3200" dirty="0" err="1">
                <a:solidFill>
                  <a:srgbClr val="000000"/>
                </a:solidFill>
                <a:latin typeface="Arial" pitchFamily="34" charset="0"/>
                <a:cs typeface="Arial" pitchFamily="34" charset="0"/>
              </a:rPr>
              <a:t>nivelul</a:t>
            </a:r>
            <a:r>
              <a:rPr lang="en-US" sz="3200" dirty="0">
                <a:solidFill>
                  <a:srgbClr val="000000"/>
                </a:solidFill>
                <a:latin typeface="Arial" pitchFamily="34" charset="0"/>
                <a:cs typeface="Arial" pitchFamily="34" charset="0"/>
              </a:rPr>
              <a:t> </a:t>
            </a:r>
            <a:r>
              <a:rPr lang="en-US" sz="3200" dirty="0" err="1">
                <a:solidFill>
                  <a:srgbClr val="000000"/>
                </a:solidFill>
                <a:latin typeface="Arial" pitchFamily="34" charset="0"/>
                <a:cs typeface="Arial" pitchFamily="34" charset="0"/>
              </a:rPr>
              <a:t>echipei</a:t>
            </a:r>
            <a:r>
              <a:rPr lang="en-US" sz="3200" dirty="0">
                <a:solidFill>
                  <a:srgbClr val="000000"/>
                </a:solidFill>
                <a:latin typeface="Arial" pitchFamily="34" charset="0"/>
                <a:cs typeface="Arial" pitchFamily="34" charset="0"/>
              </a:rPr>
              <a:t> de management;</a:t>
            </a:r>
            <a:endParaRPr lang="en-US" sz="3200" dirty="0">
              <a:solidFill>
                <a:srgbClr val="000000"/>
              </a:solidFill>
              <a:latin typeface="Arial" pitchFamily="34" charset="0"/>
              <a:ea typeface="ヒラギノ角ゴ ProN W6" charset="0"/>
              <a:cs typeface="Arial" pitchFamily="34" charset="0"/>
            </a:endParaRPr>
          </a:p>
          <a:p>
            <a:pPr marL="1397557" lvl="1">
              <a:buClr>
                <a:srgbClr val="926255"/>
              </a:buClr>
            </a:pPr>
            <a:r>
              <a:rPr lang="en-US" sz="3200" dirty="0" err="1">
                <a:solidFill>
                  <a:srgbClr val="000000"/>
                </a:solidFill>
                <a:latin typeface="Arial" pitchFamily="34" charset="0"/>
                <a:cs typeface="Arial" pitchFamily="34" charset="0"/>
              </a:rPr>
              <a:t>Revizuirea</a:t>
            </a:r>
            <a:r>
              <a:rPr lang="en-US" sz="3200" dirty="0">
                <a:solidFill>
                  <a:srgbClr val="000000"/>
                </a:solidFill>
                <a:latin typeface="Arial" pitchFamily="34" charset="0"/>
                <a:cs typeface="Arial" pitchFamily="34" charset="0"/>
              </a:rPr>
              <a:t> </a:t>
            </a:r>
            <a:r>
              <a:rPr lang="en-US" sz="3200" dirty="0" err="1">
                <a:solidFill>
                  <a:srgbClr val="000000"/>
                </a:solidFill>
                <a:latin typeface="Arial" pitchFamily="34" charset="0"/>
                <a:cs typeface="Arial" pitchFamily="34" charset="0"/>
              </a:rPr>
              <a:t>progresului</a:t>
            </a:r>
            <a:r>
              <a:rPr lang="ro-RO" sz="3200" dirty="0">
                <a:solidFill>
                  <a:srgbClr val="000000"/>
                </a:solidFill>
                <a:latin typeface="Arial" pitchFamily="34" charset="0"/>
                <a:cs typeface="Arial" pitchFamily="34" charset="0"/>
              </a:rPr>
              <a:t>/desfăşurării activităţilor şi atingerii rezultatelor proiectate</a:t>
            </a:r>
            <a:r>
              <a:rPr lang="en-US" sz="3200" dirty="0">
                <a:solidFill>
                  <a:srgbClr val="000000"/>
                </a:solidFill>
                <a:latin typeface="Arial" pitchFamily="34" charset="0"/>
                <a:cs typeface="Arial" pitchFamily="34" charset="0"/>
              </a:rPr>
              <a:t>;</a:t>
            </a:r>
            <a:endParaRPr lang="en-US" sz="3200" dirty="0">
              <a:solidFill>
                <a:srgbClr val="000000"/>
              </a:solidFill>
              <a:latin typeface="Arial" pitchFamily="34" charset="0"/>
              <a:ea typeface="ヒラギノ角ゴ ProN W6" charset="0"/>
              <a:cs typeface="Arial" pitchFamily="34" charset="0"/>
            </a:endParaRPr>
          </a:p>
          <a:p>
            <a:pPr marL="1397557" lvl="1">
              <a:buClr>
                <a:srgbClr val="926255"/>
              </a:buClr>
            </a:pPr>
            <a:r>
              <a:rPr lang="en-US" sz="3200" dirty="0" err="1">
                <a:solidFill>
                  <a:srgbClr val="000000"/>
                </a:solidFill>
                <a:latin typeface="Arial" pitchFamily="34" charset="0"/>
                <a:cs typeface="Arial" pitchFamily="34" charset="0"/>
              </a:rPr>
              <a:t>Monitorizarea</a:t>
            </a:r>
            <a:r>
              <a:rPr lang="en-US" sz="3200" dirty="0">
                <a:solidFill>
                  <a:srgbClr val="000000"/>
                </a:solidFill>
                <a:latin typeface="Arial" pitchFamily="34" charset="0"/>
                <a:cs typeface="Arial" pitchFamily="34" charset="0"/>
              </a:rPr>
              <a:t> </a:t>
            </a:r>
            <a:r>
              <a:rPr lang="en-US" sz="3200" dirty="0" err="1">
                <a:solidFill>
                  <a:srgbClr val="000000"/>
                </a:solidFill>
                <a:latin typeface="Arial" pitchFamily="34" charset="0"/>
                <a:cs typeface="Arial" pitchFamily="34" charset="0"/>
              </a:rPr>
              <a:t>costurilor</a:t>
            </a:r>
            <a:r>
              <a:rPr lang="ro-RO" sz="3200" dirty="0">
                <a:solidFill>
                  <a:srgbClr val="000000"/>
                </a:solidFill>
                <a:latin typeface="Arial" pitchFamily="34" charset="0"/>
                <a:cs typeface="Arial" pitchFamily="34" charset="0"/>
              </a:rPr>
              <a:t>, a modului de utilizare a resurselor</a:t>
            </a:r>
            <a:r>
              <a:rPr lang="en-US" sz="3200" dirty="0">
                <a:solidFill>
                  <a:srgbClr val="000000"/>
                </a:solidFill>
                <a:latin typeface="Arial" pitchFamily="34" charset="0"/>
                <a:cs typeface="Arial" pitchFamily="34" charset="0"/>
              </a:rPr>
              <a:t>;</a:t>
            </a:r>
            <a:endParaRPr lang="en-US" sz="3200" dirty="0">
              <a:solidFill>
                <a:srgbClr val="000000"/>
              </a:solidFill>
              <a:latin typeface="Arial" pitchFamily="34" charset="0"/>
              <a:ea typeface="ヒラギノ角ゴ ProN W6" charset="0"/>
              <a:cs typeface="Arial" pitchFamily="34" charset="0"/>
            </a:endParaRPr>
          </a:p>
          <a:p>
            <a:pPr marL="1397557" lvl="1">
              <a:buClr>
                <a:srgbClr val="926255"/>
              </a:buClr>
            </a:pPr>
            <a:r>
              <a:rPr lang="en-US" sz="3200" dirty="0" err="1">
                <a:solidFill>
                  <a:srgbClr val="000000"/>
                </a:solidFill>
                <a:latin typeface="Arial" pitchFamily="34" charset="0"/>
                <a:cs typeface="Arial" pitchFamily="34" charset="0"/>
              </a:rPr>
              <a:t>Controlul</a:t>
            </a:r>
            <a:r>
              <a:rPr lang="en-US" sz="3200" dirty="0">
                <a:solidFill>
                  <a:srgbClr val="000000"/>
                </a:solidFill>
                <a:latin typeface="Arial" pitchFamily="34" charset="0"/>
                <a:cs typeface="Arial" pitchFamily="34" charset="0"/>
              </a:rPr>
              <a:t> </a:t>
            </a:r>
            <a:r>
              <a:rPr lang="en-US" sz="3200" dirty="0" err="1">
                <a:solidFill>
                  <a:srgbClr val="000000"/>
                </a:solidFill>
                <a:latin typeface="Arial" pitchFamily="34" charset="0"/>
                <a:cs typeface="Arial" pitchFamily="34" charset="0"/>
              </a:rPr>
              <a:t>calității</a:t>
            </a:r>
            <a:r>
              <a:rPr lang="en-US" sz="3200" dirty="0">
                <a:solidFill>
                  <a:srgbClr val="000000"/>
                </a:solidFill>
                <a:latin typeface="Arial" pitchFamily="34" charset="0"/>
                <a:cs typeface="Arial" pitchFamily="34" charset="0"/>
              </a:rPr>
              <a:t>; </a:t>
            </a:r>
            <a:endParaRPr lang="en-US" sz="3200" dirty="0">
              <a:solidFill>
                <a:srgbClr val="000000"/>
              </a:solidFill>
              <a:latin typeface="Arial" pitchFamily="34" charset="0"/>
              <a:ea typeface="ヒラギノ角ゴ ProN W6" charset="0"/>
              <a:cs typeface="Arial" pitchFamily="34" charset="0"/>
            </a:endParaRPr>
          </a:p>
          <a:p>
            <a:pPr marL="1397557" lvl="1">
              <a:buClr>
                <a:srgbClr val="926255"/>
              </a:buClr>
            </a:pPr>
            <a:r>
              <a:rPr lang="en-US" sz="3200" dirty="0" err="1">
                <a:solidFill>
                  <a:srgbClr val="000000"/>
                </a:solidFill>
                <a:latin typeface="Arial" pitchFamily="34" charset="0"/>
                <a:cs typeface="Arial" pitchFamily="34" charset="0"/>
              </a:rPr>
              <a:t>Modul</a:t>
            </a:r>
            <a:r>
              <a:rPr lang="en-US" sz="3200" dirty="0">
                <a:solidFill>
                  <a:srgbClr val="000000"/>
                </a:solidFill>
                <a:latin typeface="Arial" pitchFamily="34" charset="0"/>
                <a:cs typeface="Arial" pitchFamily="34" charset="0"/>
              </a:rPr>
              <a:t> de </a:t>
            </a:r>
            <a:r>
              <a:rPr lang="ro-RO" sz="3200" dirty="0">
                <a:solidFill>
                  <a:srgbClr val="000000"/>
                </a:solidFill>
                <a:latin typeface="Arial" pitchFamily="34" charset="0"/>
                <a:cs typeface="Arial" pitchFamily="34" charset="0"/>
              </a:rPr>
              <a:t>implementare</a:t>
            </a:r>
            <a:r>
              <a:rPr lang="en-US" sz="3200" dirty="0">
                <a:solidFill>
                  <a:srgbClr val="000000"/>
                </a:solidFill>
                <a:latin typeface="Arial" pitchFamily="34" charset="0"/>
                <a:cs typeface="Arial" pitchFamily="34" charset="0"/>
              </a:rPr>
              <a:t> al </a:t>
            </a:r>
            <a:r>
              <a:rPr lang="en-US" sz="3200" dirty="0" err="1">
                <a:solidFill>
                  <a:srgbClr val="000000"/>
                </a:solidFill>
                <a:latin typeface="Arial" pitchFamily="34" charset="0"/>
                <a:cs typeface="Arial" pitchFamily="34" charset="0"/>
              </a:rPr>
              <a:t>schimbării</a:t>
            </a:r>
            <a:r>
              <a:rPr lang="en-US" sz="3200" dirty="0">
                <a:solidFill>
                  <a:srgbClr val="000000"/>
                </a:solidFill>
                <a:latin typeface="Arial" pitchFamily="34" charset="0"/>
                <a:cs typeface="Arial" pitchFamily="34" charset="0"/>
              </a:rPr>
              <a:t>.</a:t>
            </a:r>
            <a:endParaRPr lang="en-US" sz="3200" dirty="0">
              <a:solidFill>
                <a:srgbClr val="000000"/>
              </a:solidFill>
              <a:latin typeface="Arial" pitchFamily="34" charset="0"/>
              <a:ea typeface="ヒラギノ角ゴ ProN W6" charset="0"/>
              <a:cs typeface="Arial" pitchFamily="34" charset="0"/>
            </a:endParaRPr>
          </a:p>
          <a:p>
            <a:pPr eaLnBrk="1" hangingPunct="1">
              <a:buClr>
                <a:srgbClr val="624139"/>
              </a:buClr>
            </a:pPr>
            <a:endParaRPr lang="en-US" sz="3200" b="1" dirty="0">
              <a:solidFill>
                <a:srgbClr val="000000"/>
              </a:solidFill>
              <a:latin typeface="Arial" pitchFamily="34" charset="0"/>
              <a:ea typeface="ヒラギノ角ゴ ProN W6" charset="0"/>
              <a:cs typeface="Arial" pitchFamily="34" charset="0"/>
            </a:endParaRPr>
          </a:p>
          <a:p>
            <a:pPr eaLnBrk="1" hangingPunct="1">
              <a:buClr>
                <a:srgbClr val="624139"/>
              </a:buClr>
            </a:pPr>
            <a:r>
              <a:rPr lang="en-US" sz="3200" b="1" dirty="0" err="1">
                <a:solidFill>
                  <a:srgbClr val="000000"/>
                </a:solidFill>
                <a:latin typeface="Arial" pitchFamily="34" charset="0"/>
                <a:cs typeface="Arial" pitchFamily="34" charset="0"/>
              </a:rPr>
              <a:t>Aceasta</a:t>
            </a:r>
            <a:r>
              <a:rPr lang="en-US" sz="3200" b="1" dirty="0">
                <a:solidFill>
                  <a:srgbClr val="000000"/>
                </a:solidFill>
                <a:latin typeface="Arial" pitchFamily="34" charset="0"/>
                <a:cs typeface="Arial" pitchFamily="34" charset="0"/>
              </a:rPr>
              <a:t> </a:t>
            </a:r>
            <a:r>
              <a:rPr lang="en-US" sz="3200" b="1" dirty="0" err="1">
                <a:solidFill>
                  <a:srgbClr val="000000"/>
                </a:solidFill>
                <a:latin typeface="Arial" pitchFamily="34" charset="0"/>
                <a:cs typeface="Arial" pitchFamily="34" charset="0"/>
              </a:rPr>
              <a:t>este</a:t>
            </a:r>
            <a:r>
              <a:rPr lang="en-US" sz="3200" b="1" dirty="0">
                <a:solidFill>
                  <a:srgbClr val="000000"/>
                </a:solidFill>
                <a:latin typeface="Arial" pitchFamily="34" charset="0"/>
                <a:cs typeface="Arial" pitchFamily="34" charset="0"/>
              </a:rPr>
              <a:t> </a:t>
            </a:r>
            <a:r>
              <a:rPr lang="en-US" sz="3200" b="1" dirty="0" err="1">
                <a:solidFill>
                  <a:srgbClr val="000000"/>
                </a:solidFill>
                <a:latin typeface="Arial" pitchFamily="34" charset="0"/>
                <a:cs typeface="Arial" pitchFamily="34" charset="0"/>
              </a:rPr>
              <a:t>etapa</a:t>
            </a:r>
            <a:r>
              <a:rPr lang="en-US" sz="3200" b="1" dirty="0">
                <a:solidFill>
                  <a:srgbClr val="000000"/>
                </a:solidFill>
                <a:latin typeface="Arial" pitchFamily="34" charset="0"/>
                <a:cs typeface="Arial" pitchFamily="34" charset="0"/>
              </a:rPr>
              <a:t> </a:t>
            </a:r>
            <a:r>
              <a:rPr lang="en-US" sz="3200" b="1" dirty="0" err="1">
                <a:solidFill>
                  <a:srgbClr val="000000"/>
                </a:solidFill>
                <a:latin typeface="Arial" pitchFamily="34" charset="0"/>
                <a:cs typeface="Arial" pitchFamily="34" charset="0"/>
              </a:rPr>
              <a:t>când</a:t>
            </a:r>
            <a:r>
              <a:rPr lang="en-US" sz="3200" b="1" dirty="0">
                <a:solidFill>
                  <a:srgbClr val="000000"/>
                </a:solidFill>
                <a:latin typeface="Arial" pitchFamily="34" charset="0"/>
                <a:cs typeface="Arial" pitchFamily="34" charset="0"/>
              </a:rPr>
              <a:t> </a:t>
            </a:r>
            <a:r>
              <a:rPr lang="en-US" sz="3200" b="1" dirty="0" err="1">
                <a:solidFill>
                  <a:srgbClr val="000000"/>
                </a:solidFill>
                <a:latin typeface="Arial" pitchFamily="34" charset="0"/>
                <a:cs typeface="Arial" pitchFamily="34" charset="0"/>
              </a:rPr>
              <a:t>apar</a:t>
            </a:r>
            <a:r>
              <a:rPr lang="en-US" sz="3200" b="1" dirty="0">
                <a:solidFill>
                  <a:srgbClr val="000000"/>
                </a:solidFill>
                <a:latin typeface="Arial" pitchFamily="34" charset="0"/>
                <a:cs typeface="Arial" pitchFamily="34" charset="0"/>
              </a:rPr>
              <a:t> </a:t>
            </a:r>
            <a:r>
              <a:rPr lang="en-US" sz="3200" b="1" dirty="0" err="1">
                <a:solidFill>
                  <a:srgbClr val="000000"/>
                </a:solidFill>
                <a:latin typeface="Arial" pitchFamily="34" charset="0"/>
                <a:cs typeface="Arial" pitchFamily="34" charset="0"/>
              </a:rPr>
              <a:t>produsele</a:t>
            </a:r>
            <a:r>
              <a:rPr lang="en-US" sz="3200" b="1" dirty="0">
                <a:solidFill>
                  <a:srgbClr val="000000"/>
                </a:solidFill>
                <a:latin typeface="Arial" pitchFamily="34" charset="0"/>
                <a:cs typeface="Arial" pitchFamily="34" charset="0"/>
              </a:rPr>
              <a:t> </a:t>
            </a:r>
            <a:r>
              <a:rPr lang="en-US" sz="3200" b="1" dirty="0" err="1">
                <a:solidFill>
                  <a:srgbClr val="000000"/>
                </a:solidFill>
                <a:latin typeface="Arial" pitchFamily="34" charset="0"/>
                <a:cs typeface="Arial" pitchFamily="34" charset="0"/>
              </a:rPr>
              <a:t>proiectului</a:t>
            </a:r>
            <a:r>
              <a:rPr lang="en-US" sz="3200" b="1" dirty="0">
                <a:solidFill>
                  <a:srgbClr val="000000"/>
                </a:solidFill>
                <a:latin typeface="Arial" pitchFamily="34" charset="0"/>
                <a:cs typeface="Arial" pitchFamily="34" charset="0"/>
              </a:rPr>
              <a:t>, </a:t>
            </a:r>
            <a:r>
              <a:rPr lang="en-US" sz="3200" b="1" dirty="0" err="1">
                <a:solidFill>
                  <a:srgbClr val="000000"/>
                </a:solidFill>
                <a:latin typeface="Arial" pitchFamily="34" charset="0"/>
                <a:cs typeface="Arial" pitchFamily="34" charset="0"/>
              </a:rPr>
              <a:t>esențiale</a:t>
            </a:r>
            <a:r>
              <a:rPr lang="en-US" sz="3200" b="1" dirty="0">
                <a:solidFill>
                  <a:srgbClr val="000000"/>
                </a:solidFill>
                <a:latin typeface="Arial" pitchFamily="34" charset="0"/>
                <a:cs typeface="Arial" pitchFamily="34" charset="0"/>
              </a:rPr>
              <a:t> </a:t>
            </a:r>
            <a:r>
              <a:rPr lang="en-US" sz="3200" b="1" dirty="0" err="1">
                <a:solidFill>
                  <a:srgbClr val="000000"/>
                </a:solidFill>
                <a:latin typeface="Arial" pitchFamily="34" charset="0"/>
                <a:cs typeface="Arial" pitchFamily="34" charset="0"/>
              </a:rPr>
              <a:t>pentru</a:t>
            </a:r>
            <a:r>
              <a:rPr lang="en-US" sz="3200" b="1" dirty="0">
                <a:solidFill>
                  <a:srgbClr val="000000"/>
                </a:solidFill>
                <a:latin typeface="Arial" pitchFamily="34" charset="0"/>
                <a:cs typeface="Arial" pitchFamily="34" charset="0"/>
              </a:rPr>
              <a:t> </a:t>
            </a:r>
            <a:r>
              <a:rPr lang="en-US" sz="3200" b="1" dirty="0" err="1">
                <a:solidFill>
                  <a:srgbClr val="000000"/>
                </a:solidFill>
                <a:latin typeface="Arial" pitchFamily="34" charset="0"/>
                <a:cs typeface="Arial" pitchFamily="34" charset="0"/>
              </a:rPr>
              <a:t>succesul</a:t>
            </a:r>
            <a:r>
              <a:rPr lang="en-US" sz="3200" b="1" dirty="0">
                <a:solidFill>
                  <a:srgbClr val="000000"/>
                </a:solidFill>
                <a:latin typeface="Arial" pitchFamily="34" charset="0"/>
                <a:cs typeface="Arial" pitchFamily="34" charset="0"/>
              </a:rPr>
              <a:t> </a:t>
            </a:r>
            <a:r>
              <a:rPr lang="en-US" sz="3200" b="1" dirty="0" err="1">
                <a:solidFill>
                  <a:srgbClr val="000000"/>
                </a:solidFill>
                <a:latin typeface="Arial" pitchFamily="34" charset="0"/>
                <a:cs typeface="Arial" pitchFamily="34" charset="0"/>
              </a:rPr>
              <a:t>proiectului</a:t>
            </a:r>
            <a:r>
              <a:rPr lang="en-US" sz="3200" b="1" dirty="0">
                <a:solidFill>
                  <a:srgbClr val="000000"/>
                </a:solidFill>
                <a:latin typeface="Arial" pitchFamily="34" charset="0"/>
                <a:cs typeface="Arial" pitchFamily="34" charset="0"/>
              </a:rPr>
              <a:t>.</a:t>
            </a:r>
            <a:endParaRPr lang="en-US" sz="3200" b="1" dirty="0">
              <a:solidFill>
                <a:srgbClr val="000000"/>
              </a:solidFill>
              <a:latin typeface="Arial" pitchFamily="34" charset="0"/>
              <a:ea typeface="ヒラギノ角ゴ ProN W6" charset="0"/>
              <a:cs typeface="Arial" pitchFamily="34" charset="0"/>
            </a:endParaRPr>
          </a:p>
        </p:txBody>
      </p:sp>
      <p:sp>
        <p:nvSpPr>
          <p:cNvPr id="12" name="Title 1"/>
          <p:cNvSpPr>
            <a:spLocks noGrp="1"/>
          </p:cNvSpPr>
          <p:nvPr>
            <p:ph type="title"/>
          </p:nvPr>
        </p:nvSpPr>
        <p:spPr>
          <a:xfrm>
            <a:off x="842348" y="525248"/>
            <a:ext cx="16091296" cy="1123728"/>
          </a:xfrm>
          <a:solidFill>
            <a:schemeClr val="accent2"/>
          </a:solidFill>
        </p:spPr>
        <p:txBody>
          <a:bodyPr>
            <a:normAutofit/>
          </a:bodyPr>
          <a:lstStyle/>
          <a:p>
            <a:pPr eaLnBrk="1" hangingPunct="1">
              <a:defRPr/>
            </a:pPr>
            <a:r>
              <a:rPr lang="ro-RO" sz="4100" b="1" dirty="0">
                <a:solidFill>
                  <a:schemeClr val="bg1"/>
                </a:solidFill>
                <a:latin typeface="Arial" pitchFamily="34" charset="0"/>
                <a:cs typeface="Arial" pitchFamily="34" charset="0"/>
              </a:rPr>
              <a:t>FAZA DE </a:t>
            </a:r>
            <a:r>
              <a:rPr lang="ro-RO" sz="4100" b="1" dirty="0" smtClean="0">
                <a:solidFill>
                  <a:schemeClr val="bg1"/>
                </a:solidFill>
                <a:latin typeface="Arial" pitchFamily="34" charset="0"/>
                <a:cs typeface="Arial" pitchFamily="34" charset="0"/>
              </a:rPr>
              <a:t>EXECUȚIE </a:t>
            </a:r>
            <a:r>
              <a:rPr lang="ro-RO" sz="4100" b="1" dirty="0">
                <a:solidFill>
                  <a:schemeClr val="bg1"/>
                </a:solidFill>
                <a:latin typeface="Arial" pitchFamily="34" charset="0"/>
                <a:cs typeface="Arial" pitchFamily="34" charset="0"/>
              </a:rPr>
              <a:t>SAU IMPLEMENTARE</a:t>
            </a:r>
            <a:endParaRPr lang="en-US" sz="4100" b="1" dirty="0">
              <a:solidFill>
                <a:schemeClr val="bg1"/>
              </a:solidFill>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7" name="Content Placeholder 4"/>
          <p:cNvSpPr>
            <a:spLocks noGrp="1"/>
          </p:cNvSpPr>
          <p:nvPr>
            <p:ph sz="quarter" idx="1"/>
          </p:nvPr>
        </p:nvSpPr>
        <p:spPr>
          <a:xfrm>
            <a:off x="935088" y="3199284"/>
            <a:ext cx="16705856" cy="5400600"/>
          </a:xfrm>
        </p:spPr>
        <p:txBody>
          <a:bodyPr>
            <a:normAutofit/>
          </a:bodyPr>
          <a:lstStyle/>
          <a:p>
            <a:pPr eaLnBrk="1" hangingPunct="1"/>
            <a:r>
              <a:rPr lang="ro-RO" sz="3200" dirty="0">
                <a:solidFill>
                  <a:srgbClr val="000000"/>
                </a:solidFill>
                <a:latin typeface="Arial" pitchFamily="34" charset="0"/>
                <a:cs typeface="Arial" pitchFamily="34" charset="0"/>
              </a:rPr>
              <a:t>Din perspectiva monitorizării şi a controlului această etapă presupune:</a:t>
            </a:r>
          </a:p>
          <a:p>
            <a:pPr lvl="1" eaLnBrk="1" hangingPunct="1"/>
            <a:r>
              <a:rPr lang="ro-RO" sz="3200" dirty="0">
                <a:solidFill>
                  <a:srgbClr val="000000"/>
                </a:solidFill>
                <a:latin typeface="Arial" pitchFamily="34" charset="0"/>
                <a:cs typeface="Arial" pitchFamily="34" charset="0"/>
              </a:rPr>
              <a:t>Compararea progresului, a performanţelor parţiale la obiectivele finale proiectate;</a:t>
            </a:r>
          </a:p>
          <a:p>
            <a:pPr lvl="1" eaLnBrk="1" hangingPunct="1"/>
            <a:r>
              <a:rPr lang="ro-RO" sz="3200" dirty="0">
                <a:solidFill>
                  <a:srgbClr val="000000"/>
                </a:solidFill>
                <a:latin typeface="Arial" pitchFamily="34" charset="0"/>
                <a:cs typeface="Arial" pitchFamily="34" charset="0"/>
              </a:rPr>
              <a:t>Soluţionarea situaţiilor problematice, a celor de risc sau criză pe măsură ce acestea apar;</a:t>
            </a:r>
          </a:p>
          <a:p>
            <a:pPr lvl="1" eaLnBrk="1" hangingPunct="1"/>
            <a:r>
              <a:rPr lang="ro-RO" sz="3200" dirty="0">
                <a:solidFill>
                  <a:srgbClr val="000000"/>
                </a:solidFill>
                <a:latin typeface="Arial" pitchFamily="34" charset="0"/>
                <a:cs typeface="Arial" pitchFamily="34" charset="0"/>
              </a:rPr>
              <a:t>Informarea tuturor persoanelor interesate de demersul proiectului (echipă proiect, grup ţintă, finanţator).</a:t>
            </a:r>
            <a:endParaRPr lang="en-US" sz="3200" dirty="0">
              <a:solidFill>
                <a:srgbClr val="000000"/>
              </a:solidFill>
              <a:latin typeface="Arial" pitchFamily="34" charset="0"/>
              <a:cs typeface="Arial" pitchFamily="34" charset="0"/>
            </a:endParaRPr>
          </a:p>
        </p:txBody>
      </p:sp>
      <p:sp>
        <p:nvSpPr>
          <p:cNvPr id="6" name="Title 1"/>
          <p:cNvSpPr>
            <a:spLocks noGrp="1"/>
          </p:cNvSpPr>
          <p:nvPr>
            <p:ph type="title"/>
          </p:nvPr>
        </p:nvSpPr>
        <p:spPr>
          <a:xfrm>
            <a:off x="791072" y="498984"/>
            <a:ext cx="16870560" cy="1215516"/>
          </a:xfrm>
          <a:solidFill>
            <a:schemeClr val="accent2"/>
          </a:solidFill>
        </p:spPr>
        <p:txBody>
          <a:bodyPr>
            <a:normAutofit/>
          </a:bodyPr>
          <a:lstStyle/>
          <a:p>
            <a:pPr eaLnBrk="1" hangingPunct="1">
              <a:defRPr/>
            </a:pPr>
            <a:r>
              <a:rPr lang="ro-RO" sz="4100" b="1" dirty="0">
                <a:solidFill>
                  <a:schemeClr val="bg1"/>
                </a:solidFill>
                <a:latin typeface="Arial" pitchFamily="34" charset="0"/>
                <a:cs typeface="Arial" pitchFamily="34" charset="0"/>
              </a:rPr>
              <a:t>FAZA DE </a:t>
            </a:r>
            <a:r>
              <a:rPr lang="ro-RO" sz="4100" b="1" dirty="0" smtClean="0">
                <a:solidFill>
                  <a:schemeClr val="bg1"/>
                </a:solidFill>
                <a:latin typeface="Arial" pitchFamily="34" charset="0"/>
                <a:cs typeface="Arial" pitchFamily="34" charset="0"/>
              </a:rPr>
              <a:t>EXECUȚIE </a:t>
            </a:r>
            <a:r>
              <a:rPr lang="ro-RO" sz="4100" b="1" dirty="0">
                <a:solidFill>
                  <a:schemeClr val="bg1"/>
                </a:solidFill>
                <a:latin typeface="Arial" pitchFamily="34" charset="0"/>
                <a:cs typeface="Arial" pitchFamily="34" charset="0"/>
              </a:rPr>
              <a:t>SAU IMPLEMENTARE</a:t>
            </a:r>
            <a:endParaRPr lang="en-US" sz="4100" b="1" dirty="0">
              <a:solidFill>
                <a:schemeClr val="bg1"/>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6" name="Rectangle 8"/>
          <p:cNvSpPr>
            <a:spLocks noGrp="1" noChangeArrowheads="1"/>
          </p:cNvSpPr>
          <p:nvPr>
            <p:ph sz="quarter" idx="1"/>
          </p:nvPr>
        </p:nvSpPr>
        <p:spPr>
          <a:xfrm>
            <a:off x="1079104" y="2464595"/>
            <a:ext cx="16561840" cy="6783362"/>
          </a:xfrm>
        </p:spPr>
        <p:txBody>
          <a:bodyPr rIns="54426">
            <a:normAutofit/>
          </a:bodyPr>
          <a:lstStyle/>
          <a:p>
            <a:pPr marL="70871" indent="0">
              <a:lnSpc>
                <a:spcPct val="120000"/>
              </a:lnSpc>
              <a:buNone/>
              <a:defRPr/>
            </a:pPr>
            <a:r>
              <a:rPr lang="en-US" sz="3200" b="1" dirty="0" err="1">
                <a:solidFill>
                  <a:srgbClr val="C00000"/>
                </a:solidFill>
                <a:effectLst>
                  <a:outerShdw blurRad="38100" dist="38100" dir="2700000" algn="tl">
                    <a:srgbClr val="DDDDDD"/>
                  </a:outerShdw>
                </a:effectLst>
                <a:latin typeface="Arial" pitchFamily="34" charset="0"/>
                <a:cs typeface="Arial" pitchFamily="34" charset="0"/>
              </a:rPr>
              <a:t>Această</a:t>
            </a:r>
            <a:r>
              <a:rPr lang="en-US" sz="3200" b="1" dirty="0">
                <a:solidFill>
                  <a:srgbClr val="C00000"/>
                </a:solidFill>
                <a:effectLst>
                  <a:outerShdw blurRad="38100" dist="38100" dir="2700000" algn="tl">
                    <a:srgbClr val="DDDDDD"/>
                  </a:outerShdw>
                </a:effectLst>
                <a:latin typeface="Arial" pitchFamily="34" charset="0"/>
                <a:cs typeface="Arial" pitchFamily="34" charset="0"/>
              </a:rPr>
              <a:t> </a:t>
            </a:r>
            <a:r>
              <a:rPr lang="en-US" sz="3200" b="1" dirty="0" err="1">
                <a:solidFill>
                  <a:srgbClr val="C00000"/>
                </a:solidFill>
                <a:effectLst>
                  <a:outerShdw blurRad="38100" dist="38100" dir="2700000" algn="tl">
                    <a:srgbClr val="DDDDDD"/>
                  </a:outerShdw>
                </a:effectLst>
                <a:latin typeface="Arial" pitchFamily="34" charset="0"/>
                <a:cs typeface="Arial" pitchFamily="34" charset="0"/>
              </a:rPr>
              <a:t>etapă</a:t>
            </a:r>
            <a:r>
              <a:rPr lang="en-US" sz="3200" b="1" dirty="0">
                <a:solidFill>
                  <a:srgbClr val="C00000"/>
                </a:solidFill>
                <a:effectLst>
                  <a:outerShdw blurRad="38100" dist="38100" dir="2700000" algn="tl">
                    <a:srgbClr val="DDDDDD"/>
                  </a:outerShdw>
                </a:effectLst>
                <a:latin typeface="Arial" pitchFamily="34" charset="0"/>
                <a:cs typeface="Arial" pitchFamily="34" charset="0"/>
              </a:rPr>
              <a:t> </a:t>
            </a:r>
            <a:r>
              <a:rPr lang="en-US" sz="3200" b="1" dirty="0" err="1">
                <a:solidFill>
                  <a:srgbClr val="C00000"/>
                </a:solidFill>
                <a:effectLst>
                  <a:outerShdw blurRad="38100" dist="38100" dir="2700000" algn="tl">
                    <a:srgbClr val="DDDDDD"/>
                  </a:outerShdw>
                </a:effectLst>
                <a:latin typeface="Arial" pitchFamily="34" charset="0"/>
                <a:cs typeface="Arial" pitchFamily="34" charset="0"/>
              </a:rPr>
              <a:t>este</a:t>
            </a:r>
            <a:r>
              <a:rPr lang="en-US" sz="3200" b="1" dirty="0">
                <a:solidFill>
                  <a:srgbClr val="C00000"/>
                </a:solidFill>
                <a:effectLst>
                  <a:outerShdw blurRad="38100" dist="38100" dir="2700000" algn="tl">
                    <a:srgbClr val="DDDDDD"/>
                  </a:outerShdw>
                </a:effectLst>
                <a:latin typeface="Arial" pitchFamily="34" charset="0"/>
                <a:cs typeface="Arial" pitchFamily="34" charset="0"/>
              </a:rPr>
              <a:t> </a:t>
            </a:r>
            <a:r>
              <a:rPr lang="en-US" sz="3200" b="1" dirty="0" err="1">
                <a:solidFill>
                  <a:srgbClr val="C00000"/>
                </a:solidFill>
                <a:effectLst>
                  <a:outerShdw blurRad="38100" dist="38100" dir="2700000" algn="tl">
                    <a:srgbClr val="DDDDDD"/>
                  </a:outerShdw>
                </a:effectLst>
                <a:latin typeface="Arial" pitchFamily="34" charset="0"/>
                <a:cs typeface="Arial" pitchFamily="34" charset="0"/>
              </a:rPr>
              <a:t>crucială</a:t>
            </a:r>
            <a:r>
              <a:rPr lang="en-US" sz="3200" b="1" dirty="0">
                <a:solidFill>
                  <a:srgbClr val="C00000"/>
                </a:solidFill>
                <a:effectLst>
                  <a:outerShdw blurRad="38100" dist="38100" dir="2700000" algn="tl">
                    <a:srgbClr val="DDDDDD"/>
                  </a:outerShdw>
                </a:effectLst>
                <a:latin typeface="Arial" pitchFamily="34" charset="0"/>
                <a:cs typeface="Arial" pitchFamily="34" charset="0"/>
              </a:rPr>
              <a:t> </a:t>
            </a:r>
            <a:r>
              <a:rPr lang="en-US" sz="3200" b="1" dirty="0" err="1">
                <a:solidFill>
                  <a:srgbClr val="C00000"/>
                </a:solidFill>
                <a:effectLst>
                  <a:outerShdw blurRad="38100" dist="38100" dir="2700000" algn="tl">
                    <a:srgbClr val="DDDDDD"/>
                  </a:outerShdw>
                </a:effectLst>
                <a:latin typeface="Arial" pitchFamily="34" charset="0"/>
                <a:cs typeface="Arial" pitchFamily="34" charset="0"/>
              </a:rPr>
              <a:t>pentru</a:t>
            </a:r>
            <a:r>
              <a:rPr lang="en-US" sz="3200" b="1" dirty="0">
                <a:solidFill>
                  <a:srgbClr val="C00000"/>
                </a:solidFill>
                <a:effectLst>
                  <a:outerShdw blurRad="38100" dist="38100" dir="2700000" algn="tl">
                    <a:srgbClr val="DDDDDD"/>
                  </a:outerShdw>
                </a:effectLst>
                <a:latin typeface="Arial" pitchFamily="34" charset="0"/>
                <a:cs typeface="Arial" pitchFamily="34" charset="0"/>
              </a:rPr>
              <a:t> </a:t>
            </a:r>
            <a:r>
              <a:rPr lang="en-US" sz="3200" b="1" dirty="0" err="1">
                <a:solidFill>
                  <a:srgbClr val="C00000"/>
                </a:solidFill>
                <a:effectLst>
                  <a:outerShdw blurRad="38100" dist="38100" dir="2700000" algn="tl">
                    <a:srgbClr val="DDDDDD"/>
                  </a:outerShdw>
                </a:effectLst>
                <a:latin typeface="Arial" pitchFamily="34" charset="0"/>
                <a:cs typeface="Arial" pitchFamily="34" charset="0"/>
              </a:rPr>
              <a:t>succesul</a:t>
            </a:r>
            <a:r>
              <a:rPr lang="en-US" sz="3200" b="1" dirty="0">
                <a:solidFill>
                  <a:srgbClr val="C00000"/>
                </a:solidFill>
                <a:effectLst>
                  <a:outerShdw blurRad="38100" dist="38100" dir="2700000" algn="tl">
                    <a:srgbClr val="DDDDDD"/>
                  </a:outerShdw>
                </a:effectLst>
                <a:latin typeface="Arial" pitchFamily="34" charset="0"/>
                <a:cs typeface="Arial" pitchFamily="34" charset="0"/>
              </a:rPr>
              <a:t> </a:t>
            </a:r>
            <a:r>
              <a:rPr lang="en-US" sz="3200" b="1" dirty="0" err="1">
                <a:solidFill>
                  <a:srgbClr val="C00000"/>
                </a:solidFill>
                <a:effectLst>
                  <a:outerShdw blurRad="38100" dist="38100" dir="2700000" algn="tl">
                    <a:srgbClr val="DDDDDD"/>
                  </a:outerShdw>
                </a:effectLst>
                <a:latin typeface="Arial" pitchFamily="34" charset="0"/>
                <a:cs typeface="Arial" pitchFamily="34" charset="0"/>
              </a:rPr>
              <a:t>pe</a:t>
            </a:r>
            <a:r>
              <a:rPr lang="en-US" sz="3200" b="1" dirty="0">
                <a:solidFill>
                  <a:srgbClr val="C00000"/>
                </a:solidFill>
                <a:effectLst>
                  <a:outerShdw blurRad="38100" dist="38100" dir="2700000" algn="tl">
                    <a:srgbClr val="DDDDDD"/>
                  </a:outerShdw>
                </a:effectLst>
                <a:latin typeface="Arial" pitchFamily="34" charset="0"/>
                <a:cs typeface="Arial" pitchFamily="34" charset="0"/>
              </a:rPr>
              <a:t> </a:t>
            </a:r>
            <a:r>
              <a:rPr lang="en-US" sz="3200" b="1" dirty="0" err="1">
                <a:solidFill>
                  <a:srgbClr val="C00000"/>
                </a:solidFill>
                <a:effectLst>
                  <a:outerShdw blurRad="38100" dist="38100" dir="2700000" algn="tl">
                    <a:srgbClr val="DDDDDD"/>
                  </a:outerShdw>
                </a:effectLst>
                <a:latin typeface="Arial" pitchFamily="34" charset="0"/>
                <a:cs typeface="Arial" pitchFamily="34" charset="0"/>
              </a:rPr>
              <a:t>termen</a:t>
            </a:r>
            <a:r>
              <a:rPr lang="en-US" sz="3200" b="1" dirty="0">
                <a:solidFill>
                  <a:srgbClr val="C00000"/>
                </a:solidFill>
                <a:effectLst>
                  <a:outerShdw blurRad="38100" dist="38100" dir="2700000" algn="tl">
                    <a:srgbClr val="DDDDDD"/>
                  </a:outerShdw>
                </a:effectLst>
                <a:latin typeface="Arial" pitchFamily="34" charset="0"/>
                <a:cs typeface="Arial" pitchFamily="34" charset="0"/>
              </a:rPr>
              <a:t> lung al </a:t>
            </a:r>
            <a:r>
              <a:rPr lang="en-US" sz="3200" b="1" dirty="0" err="1">
                <a:solidFill>
                  <a:srgbClr val="C00000"/>
                </a:solidFill>
                <a:effectLst>
                  <a:outerShdw blurRad="38100" dist="38100" dir="2700000" algn="tl">
                    <a:srgbClr val="DDDDDD"/>
                  </a:outerShdw>
                </a:effectLst>
                <a:latin typeface="Arial" pitchFamily="34" charset="0"/>
                <a:cs typeface="Arial" pitchFamily="34" charset="0"/>
              </a:rPr>
              <a:t>proiectului</a:t>
            </a:r>
            <a:r>
              <a:rPr lang="en-US" sz="3200" b="1" dirty="0">
                <a:solidFill>
                  <a:srgbClr val="C00000"/>
                </a:solidFill>
                <a:effectLst>
                  <a:outerShdw blurRad="38100" dist="38100" dir="2700000" algn="tl">
                    <a:srgbClr val="DDDDDD"/>
                  </a:outerShdw>
                </a:effectLst>
                <a:latin typeface="Arial" pitchFamily="34" charset="0"/>
                <a:cs typeface="Arial" pitchFamily="34" charset="0"/>
              </a:rPr>
              <a:t>.</a:t>
            </a:r>
            <a:endParaRPr lang="en-US" sz="3200" b="1" dirty="0">
              <a:solidFill>
                <a:srgbClr val="C00000"/>
              </a:solidFill>
              <a:effectLst>
                <a:outerShdw blurRad="38100" dist="38100" dir="2700000" algn="tl">
                  <a:srgbClr val="DDDDDD"/>
                </a:outerShdw>
              </a:effectLst>
              <a:latin typeface="Arial" pitchFamily="34" charset="0"/>
              <a:ea typeface="ヒラギノ角ゴ ProN W6" charset="0"/>
              <a:cs typeface="Arial" pitchFamily="34" charset="0"/>
            </a:endParaRPr>
          </a:p>
          <a:p>
            <a:pPr marL="70871" indent="0">
              <a:lnSpc>
                <a:spcPct val="120000"/>
              </a:lnSpc>
              <a:buClr>
                <a:srgbClr val="624139"/>
              </a:buClr>
              <a:defRPr/>
            </a:pPr>
            <a:r>
              <a:rPr lang="en-US" sz="3200" b="1" dirty="0" err="1">
                <a:latin typeface="Arial" pitchFamily="34" charset="0"/>
                <a:cs typeface="Arial" pitchFamily="34" charset="0"/>
              </a:rPr>
              <a:t>Importanța</a:t>
            </a:r>
            <a:r>
              <a:rPr lang="en-US" sz="3200" b="1" dirty="0">
                <a:latin typeface="Arial" pitchFamily="34" charset="0"/>
                <a:cs typeface="Arial" pitchFamily="34" charset="0"/>
              </a:rPr>
              <a:t> </a:t>
            </a:r>
            <a:r>
              <a:rPr lang="en-US" sz="3200" b="1" dirty="0" err="1">
                <a:latin typeface="Arial" pitchFamily="34" charset="0"/>
                <a:cs typeface="Arial" pitchFamily="34" charset="0"/>
              </a:rPr>
              <a:t>evaluării</a:t>
            </a:r>
            <a:r>
              <a:rPr lang="en-US" sz="3200" b="1" dirty="0">
                <a:latin typeface="Arial" pitchFamily="34" charset="0"/>
                <a:cs typeface="Arial" pitchFamily="34" charset="0"/>
              </a:rPr>
              <a:t> finale </a:t>
            </a:r>
            <a:r>
              <a:rPr lang="en-US" sz="3200" b="1" dirty="0" err="1">
                <a:latin typeface="Arial" pitchFamily="34" charset="0"/>
                <a:cs typeface="Arial" pitchFamily="34" charset="0"/>
              </a:rPr>
              <a:t>pentru</a:t>
            </a:r>
            <a:r>
              <a:rPr lang="en-US" sz="3200" b="1" dirty="0">
                <a:latin typeface="Arial" pitchFamily="34" charset="0"/>
                <a:cs typeface="Arial" pitchFamily="34" charset="0"/>
              </a:rPr>
              <a:t> </a:t>
            </a:r>
            <a:r>
              <a:rPr lang="en-US" sz="3200" b="1" dirty="0" err="1">
                <a:latin typeface="Arial" pitchFamily="34" charset="0"/>
                <a:cs typeface="Arial" pitchFamily="34" charset="0"/>
              </a:rPr>
              <a:t>proiect</a:t>
            </a:r>
            <a:r>
              <a:rPr lang="en-US" sz="3200" b="1" dirty="0">
                <a:latin typeface="Arial" pitchFamily="34" charset="0"/>
                <a:cs typeface="Arial" pitchFamily="34" charset="0"/>
              </a:rPr>
              <a:t>:</a:t>
            </a:r>
            <a:endParaRPr lang="en-US" sz="3200" b="1" dirty="0">
              <a:latin typeface="Arial" pitchFamily="34" charset="0"/>
              <a:ea typeface="ヒラギノ角ゴ ProN W6" charset="0"/>
              <a:cs typeface="Arial" pitchFamily="34" charset="0"/>
            </a:endParaRPr>
          </a:p>
          <a:p>
            <a:pPr marL="1397557" lvl="1">
              <a:lnSpc>
                <a:spcPct val="120000"/>
              </a:lnSpc>
              <a:buClr>
                <a:srgbClr val="926255"/>
              </a:buClr>
              <a:defRPr/>
            </a:pPr>
            <a:r>
              <a:rPr lang="en-US" sz="3200" dirty="0" err="1">
                <a:solidFill>
                  <a:schemeClr val="tx1"/>
                </a:solidFill>
                <a:latin typeface="Arial" pitchFamily="34" charset="0"/>
                <a:cs typeface="Arial" pitchFamily="34" charset="0"/>
              </a:rPr>
              <a:t>finanţatorul</a:t>
            </a:r>
            <a:r>
              <a:rPr lang="en-US" sz="3200" dirty="0">
                <a:solidFill>
                  <a:schemeClr val="tx1"/>
                </a:solidFill>
                <a:latin typeface="Arial" pitchFamily="34" charset="0"/>
                <a:cs typeface="Arial" pitchFamily="34" charset="0"/>
              </a:rPr>
              <a:t> </a:t>
            </a:r>
            <a:r>
              <a:rPr lang="en-US" sz="3200" dirty="0" err="1">
                <a:solidFill>
                  <a:schemeClr val="tx1"/>
                </a:solidFill>
                <a:latin typeface="Arial" pitchFamily="34" charset="0"/>
                <a:cs typeface="Arial" pitchFamily="34" charset="0"/>
              </a:rPr>
              <a:t>acceptă</a:t>
            </a:r>
            <a:r>
              <a:rPr lang="en-US" sz="3200" dirty="0">
                <a:solidFill>
                  <a:schemeClr val="tx1"/>
                </a:solidFill>
                <a:latin typeface="Arial" pitchFamily="34" charset="0"/>
                <a:cs typeface="Arial" pitchFamily="34" charset="0"/>
              </a:rPr>
              <a:t> </a:t>
            </a:r>
            <a:r>
              <a:rPr lang="en-US" sz="3200" dirty="0" err="1">
                <a:solidFill>
                  <a:schemeClr val="tx1"/>
                </a:solidFill>
                <a:latin typeface="Arial" pitchFamily="34" charset="0"/>
                <a:cs typeface="Arial" pitchFamily="34" charset="0"/>
              </a:rPr>
              <a:t>că</a:t>
            </a:r>
            <a:r>
              <a:rPr lang="en-US" sz="3200" dirty="0">
                <a:solidFill>
                  <a:schemeClr val="tx1"/>
                </a:solidFill>
                <a:latin typeface="Arial" pitchFamily="34" charset="0"/>
                <a:cs typeface="Arial" pitchFamily="34" charset="0"/>
              </a:rPr>
              <a:t> </a:t>
            </a:r>
            <a:r>
              <a:rPr lang="en-US" sz="3200" dirty="0" err="1">
                <a:solidFill>
                  <a:schemeClr val="tx1"/>
                </a:solidFill>
                <a:latin typeface="Arial" pitchFamily="34" charset="0"/>
                <a:cs typeface="Arial" pitchFamily="34" charset="0"/>
              </a:rPr>
              <a:t>proiectul</a:t>
            </a:r>
            <a:r>
              <a:rPr lang="en-US" sz="3200" dirty="0">
                <a:solidFill>
                  <a:schemeClr val="tx1"/>
                </a:solidFill>
                <a:latin typeface="Arial" pitchFamily="34" charset="0"/>
                <a:cs typeface="Arial" pitchFamily="34" charset="0"/>
              </a:rPr>
              <a:t> </a:t>
            </a:r>
            <a:r>
              <a:rPr lang="en-US" sz="3200" dirty="0" err="1">
                <a:solidFill>
                  <a:schemeClr val="tx1"/>
                </a:solidFill>
                <a:latin typeface="Arial" pitchFamily="34" charset="0"/>
                <a:cs typeface="Arial" pitchFamily="34" charset="0"/>
              </a:rPr>
              <a:t>este</a:t>
            </a:r>
            <a:r>
              <a:rPr lang="en-US" sz="3200" dirty="0">
                <a:solidFill>
                  <a:schemeClr val="tx1"/>
                </a:solidFill>
                <a:latin typeface="Arial" pitchFamily="34" charset="0"/>
                <a:cs typeface="Arial" pitchFamily="34" charset="0"/>
              </a:rPr>
              <a:t> </a:t>
            </a:r>
            <a:r>
              <a:rPr lang="en-US" sz="3200" dirty="0" err="1">
                <a:solidFill>
                  <a:schemeClr val="tx1"/>
                </a:solidFill>
                <a:latin typeface="Arial" pitchFamily="34" charset="0"/>
                <a:cs typeface="Arial" pitchFamily="34" charset="0"/>
              </a:rPr>
              <a:t>satisfăcător</a:t>
            </a:r>
            <a:r>
              <a:rPr lang="en-US" sz="3200" dirty="0">
                <a:solidFill>
                  <a:schemeClr val="tx1"/>
                </a:solidFill>
                <a:latin typeface="Arial" pitchFamily="34" charset="0"/>
                <a:cs typeface="Arial" pitchFamily="34" charset="0"/>
              </a:rPr>
              <a:t>;</a:t>
            </a:r>
            <a:endParaRPr lang="en-US" sz="3200" dirty="0">
              <a:solidFill>
                <a:schemeClr val="tx1"/>
              </a:solidFill>
              <a:latin typeface="Arial" pitchFamily="34" charset="0"/>
              <a:ea typeface="ヒラギノ角ゴ ProN W6" charset="0"/>
              <a:cs typeface="Arial" pitchFamily="34" charset="0"/>
            </a:endParaRPr>
          </a:p>
          <a:p>
            <a:pPr marL="1397557" lvl="1">
              <a:lnSpc>
                <a:spcPct val="120000"/>
              </a:lnSpc>
              <a:buClr>
                <a:srgbClr val="926255"/>
              </a:buClr>
              <a:defRPr/>
            </a:pPr>
            <a:r>
              <a:rPr lang="en-US" sz="3200" dirty="0" err="1">
                <a:solidFill>
                  <a:schemeClr val="tx1"/>
                </a:solidFill>
                <a:latin typeface="Arial" pitchFamily="34" charset="0"/>
                <a:cs typeface="Arial" pitchFamily="34" charset="0"/>
              </a:rPr>
              <a:t>documentația</a:t>
            </a:r>
            <a:r>
              <a:rPr lang="en-US" sz="3200" dirty="0">
                <a:solidFill>
                  <a:schemeClr val="tx1"/>
                </a:solidFill>
                <a:latin typeface="Arial" pitchFamily="34" charset="0"/>
                <a:cs typeface="Arial" pitchFamily="34" charset="0"/>
              </a:rPr>
              <a:t> </a:t>
            </a:r>
            <a:r>
              <a:rPr lang="en-US" sz="3200" dirty="0" err="1">
                <a:solidFill>
                  <a:schemeClr val="tx1"/>
                </a:solidFill>
                <a:latin typeface="Arial" pitchFamily="34" charset="0"/>
                <a:cs typeface="Arial" pitchFamily="34" charset="0"/>
              </a:rPr>
              <a:t>proiectului</a:t>
            </a:r>
            <a:r>
              <a:rPr lang="en-US" sz="3200" dirty="0">
                <a:solidFill>
                  <a:schemeClr val="tx1"/>
                </a:solidFill>
                <a:latin typeface="Arial" pitchFamily="34" charset="0"/>
                <a:cs typeface="Arial" pitchFamily="34" charset="0"/>
              </a:rPr>
              <a:t> </a:t>
            </a:r>
            <a:r>
              <a:rPr lang="en-US" sz="3200" dirty="0" err="1">
                <a:solidFill>
                  <a:schemeClr val="tx1"/>
                </a:solidFill>
                <a:latin typeface="Arial" pitchFamily="34" charset="0"/>
                <a:cs typeface="Arial" pitchFamily="34" charset="0"/>
              </a:rPr>
              <a:t>trebuie</a:t>
            </a:r>
            <a:r>
              <a:rPr lang="en-US" sz="3200" dirty="0">
                <a:solidFill>
                  <a:schemeClr val="tx1"/>
                </a:solidFill>
                <a:latin typeface="Arial" pitchFamily="34" charset="0"/>
                <a:cs typeface="Arial" pitchFamily="34" charset="0"/>
              </a:rPr>
              <a:t> </a:t>
            </a:r>
            <a:r>
              <a:rPr lang="en-US" sz="3200" dirty="0" err="1">
                <a:solidFill>
                  <a:schemeClr val="tx1"/>
                </a:solidFill>
                <a:latin typeface="Arial" pitchFamily="34" charset="0"/>
                <a:cs typeface="Arial" pitchFamily="34" charset="0"/>
              </a:rPr>
              <a:t>încheiată</a:t>
            </a:r>
            <a:r>
              <a:rPr lang="en-US" sz="3200" dirty="0">
                <a:solidFill>
                  <a:schemeClr val="tx1"/>
                </a:solidFill>
                <a:latin typeface="Arial" pitchFamily="34" charset="0"/>
                <a:cs typeface="Arial" pitchFamily="34" charset="0"/>
              </a:rPr>
              <a:t>;</a:t>
            </a:r>
            <a:endParaRPr lang="en-US" sz="3200" dirty="0">
              <a:solidFill>
                <a:schemeClr val="tx1"/>
              </a:solidFill>
              <a:latin typeface="Arial" pitchFamily="34" charset="0"/>
              <a:ea typeface="ヒラギノ角ゴ ProN W6" charset="0"/>
              <a:cs typeface="Arial" pitchFamily="34" charset="0"/>
            </a:endParaRPr>
          </a:p>
          <a:p>
            <a:pPr marL="1397557" lvl="1">
              <a:lnSpc>
                <a:spcPct val="120000"/>
              </a:lnSpc>
              <a:buClr>
                <a:srgbClr val="926255"/>
              </a:buClr>
              <a:defRPr/>
            </a:pPr>
            <a:r>
              <a:rPr lang="en-US" sz="3200" dirty="0" err="1">
                <a:solidFill>
                  <a:schemeClr val="tx1"/>
                </a:solidFill>
                <a:latin typeface="Arial" pitchFamily="34" charset="0"/>
                <a:cs typeface="Arial" pitchFamily="34" charset="0"/>
              </a:rPr>
              <a:t>trebuie</a:t>
            </a:r>
            <a:r>
              <a:rPr lang="en-US" sz="3200" dirty="0">
                <a:solidFill>
                  <a:schemeClr val="tx1"/>
                </a:solidFill>
                <a:latin typeface="Arial" pitchFamily="34" charset="0"/>
                <a:cs typeface="Arial" pitchFamily="34" charset="0"/>
              </a:rPr>
              <a:t> </a:t>
            </a:r>
            <a:r>
              <a:rPr lang="en-US" sz="3200" dirty="0" err="1">
                <a:solidFill>
                  <a:schemeClr val="tx1"/>
                </a:solidFill>
                <a:latin typeface="Arial" pitchFamily="34" charset="0"/>
                <a:cs typeface="Arial" pitchFamily="34" charset="0"/>
              </a:rPr>
              <a:t>întocmit</a:t>
            </a:r>
            <a:r>
              <a:rPr lang="en-US" sz="3200" dirty="0">
                <a:solidFill>
                  <a:schemeClr val="tx1"/>
                </a:solidFill>
                <a:latin typeface="Arial" pitchFamily="34" charset="0"/>
                <a:cs typeface="Arial" pitchFamily="34" charset="0"/>
              </a:rPr>
              <a:t> un </a:t>
            </a:r>
            <a:r>
              <a:rPr lang="en-US" sz="3200" dirty="0" err="1">
                <a:solidFill>
                  <a:schemeClr val="tx1"/>
                </a:solidFill>
                <a:latin typeface="Arial" pitchFamily="34" charset="0"/>
                <a:cs typeface="Arial" pitchFamily="34" charset="0"/>
              </a:rPr>
              <a:t>raport</a:t>
            </a:r>
            <a:r>
              <a:rPr lang="en-US" sz="3200" dirty="0">
                <a:solidFill>
                  <a:schemeClr val="tx1"/>
                </a:solidFill>
                <a:latin typeface="Arial" pitchFamily="34" charset="0"/>
                <a:cs typeface="Arial" pitchFamily="34" charset="0"/>
              </a:rPr>
              <a:t> </a:t>
            </a:r>
            <a:r>
              <a:rPr lang="en-US" sz="3200" dirty="0" err="1">
                <a:solidFill>
                  <a:schemeClr val="tx1"/>
                </a:solidFill>
                <a:latin typeface="Arial" pitchFamily="34" charset="0"/>
                <a:cs typeface="Arial" pitchFamily="34" charset="0"/>
              </a:rPr>
              <a:t>referitor</a:t>
            </a:r>
            <a:r>
              <a:rPr lang="en-US" sz="3200" dirty="0">
                <a:solidFill>
                  <a:schemeClr val="tx1"/>
                </a:solidFill>
                <a:latin typeface="Arial" pitchFamily="34" charset="0"/>
                <a:cs typeface="Arial" pitchFamily="34" charset="0"/>
              </a:rPr>
              <a:t> la </a:t>
            </a:r>
            <a:r>
              <a:rPr lang="en-US" sz="3200" dirty="0" err="1">
                <a:solidFill>
                  <a:schemeClr val="tx1"/>
                </a:solidFill>
                <a:latin typeface="Arial" pitchFamily="34" charset="0"/>
                <a:cs typeface="Arial" pitchFamily="34" charset="0"/>
              </a:rPr>
              <a:t>proiect</a:t>
            </a:r>
            <a:r>
              <a:rPr lang="en-US" sz="3200" dirty="0">
                <a:solidFill>
                  <a:schemeClr val="tx1"/>
                </a:solidFill>
                <a:latin typeface="Arial" pitchFamily="34" charset="0"/>
                <a:cs typeface="Arial" pitchFamily="34" charset="0"/>
              </a:rPr>
              <a:t>, </a:t>
            </a:r>
            <a:r>
              <a:rPr lang="en-US" sz="3200" dirty="0" err="1">
                <a:solidFill>
                  <a:schemeClr val="tx1"/>
                </a:solidFill>
                <a:latin typeface="Arial" pitchFamily="34" charset="0"/>
                <a:cs typeface="Arial" pitchFamily="34" charset="0"/>
              </a:rPr>
              <a:t>pentru</a:t>
            </a:r>
            <a:r>
              <a:rPr lang="en-US" sz="3200" dirty="0">
                <a:solidFill>
                  <a:schemeClr val="tx1"/>
                </a:solidFill>
                <a:latin typeface="Arial" pitchFamily="34" charset="0"/>
                <a:cs typeface="Arial" pitchFamily="34" charset="0"/>
              </a:rPr>
              <a:t> </a:t>
            </a:r>
            <a:r>
              <a:rPr lang="en-US" sz="3200" dirty="0" err="1">
                <a:solidFill>
                  <a:schemeClr val="tx1"/>
                </a:solidFill>
                <a:latin typeface="Arial" pitchFamily="34" charset="0"/>
                <a:cs typeface="Arial" pitchFamily="34" charset="0"/>
              </a:rPr>
              <a:t>ca</a:t>
            </a:r>
            <a:r>
              <a:rPr lang="en-US" sz="3200" dirty="0">
                <a:solidFill>
                  <a:schemeClr val="tx1"/>
                </a:solidFill>
                <a:latin typeface="Arial" pitchFamily="34" charset="0"/>
                <a:cs typeface="Arial" pitchFamily="34" charset="0"/>
              </a:rPr>
              <a:t> </a:t>
            </a:r>
            <a:r>
              <a:rPr lang="en-US" sz="3200" dirty="0" err="1">
                <a:solidFill>
                  <a:schemeClr val="tx1"/>
                </a:solidFill>
                <a:latin typeface="Arial" pitchFamily="34" charset="0"/>
                <a:cs typeface="Arial" pitchFamily="34" charset="0"/>
              </a:rPr>
              <a:t>alte</a:t>
            </a:r>
            <a:r>
              <a:rPr lang="en-US" sz="3200" dirty="0">
                <a:solidFill>
                  <a:schemeClr val="tx1"/>
                </a:solidFill>
                <a:latin typeface="Arial" pitchFamily="34" charset="0"/>
                <a:cs typeface="Arial" pitchFamily="34" charset="0"/>
              </a:rPr>
              <a:t> </a:t>
            </a:r>
            <a:r>
              <a:rPr lang="en-US" sz="3200" dirty="0" err="1">
                <a:solidFill>
                  <a:schemeClr val="tx1"/>
                </a:solidFill>
                <a:latin typeface="Arial" pitchFamily="34" charset="0"/>
                <a:cs typeface="Arial" pitchFamily="34" charset="0"/>
              </a:rPr>
              <a:t>persoane</a:t>
            </a:r>
            <a:r>
              <a:rPr lang="en-US" sz="3200" dirty="0">
                <a:solidFill>
                  <a:schemeClr val="tx1"/>
                </a:solidFill>
                <a:latin typeface="Arial" pitchFamily="34" charset="0"/>
                <a:cs typeface="Arial" pitchFamily="34" charset="0"/>
              </a:rPr>
              <a:t> </a:t>
            </a:r>
            <a:r>
              <a:rPr lang="en-US" sz="3200" dirty="0" err="1">
                <a:solidFill>
                  <a:schemeClr val="tx1"/>
                </a:solidFill>
                <a:latin typeface="Arial" pitchFamily="34" charset="0"/>
                <a:cs typeface="Arial" pitchFamily="34" charset="0"/>
              </a:rPr>
              <a:t>interesate</a:t>
            </a:r>
            <a:r>
              <a:rPr lang="en-US" sz="3200" dirty="0">
                <a:solidFill>
                  <a:schemeClr val="tx1"/>
                </a:solidFill>
                <a:latin typeface="Arial" pitchFamily="34" charset="0"/>
                <a:cs typeface="Arial" pitchFamily="34" charset="0"/>
              </a:rPr>
              <a:t> </a:t>
            </a:r>
            <a:r>
              <a:rPr lang="en-US" sz="3200" dirty="0" err="1">
                <a:solidFill>
                  <a:schemeClr val="tx1"/>
                </a:solidFill>
                <a:latin typeface="Arial" pitchFamily="34" charset="0"/>
                <a:cs typeface="Arial" pitchFamily="34" charset="0"/>
              </a:rPr>
              <a:t>să</a:t>
            </a:r>
            <a:r>
              <a:rPr lang="en-US" sz="3200" dirty="0">
                <a:solidFill>
                  <a:schemeClr val="tx1"/>
                </a:solidFill>
                <a:latin typeface="Arial" pitchFamily="34" charset="0"/>
                <a:cs typeface="Arial" pitchFamily="34" charset="0"/>
              </a:rPr>
              <a:t> </a:t>
            </a:r>
            <a:r>
              <a:rPr lang="en-US" sz="3200" dirty="0" err="1">
                <a:solidFill>
                  <a:schemeClr val="tx1"/>
                </a:solidFill>
                <a:latin typeface="Arial" pitchFamily="34" charset="0"/>
                <a:cs typeface="Arial" pitchFamily="34" charset="0"/>
              </a:rPr>
              <a:t>poată</a:t>
            </a:r>
            <a:r>
              <a:rPr lang="en-US" sz="3200" dirty="0">
                <a:solidFill>
                  <a:schemeClr val="tx1"/>
                </a:solidFill>
                <a:latin typeface="Arial" pitchFamily="34" charset="0"/>
                <a:cs typeface="Arial" pitchFamily="34" charset="0"/>
              </a:rPr>
              <a:t> </a:t>
            </a:r>
            <a:r>
              <a:rPr lang="en-US" sz="3200" dirty="0" err="1">
                <a:solidFill>
                  <a:schemeClr val="tx1"/>
                </a:solidFill>
                <a:latin typeface="Arial" pitchFamily="34" charset="0"/>
                <a:cs typeface="Arial" pitchFamily="34" charset="0"/>
              </a:rPr>
              <a:t>învăța</a:t>
            </a:r>
            <a:r>
              <a:rPr lang="en-US" sz="3200" dirty="0">
                <a:solidFill>
                  <a:schemeClr val="tx1"/>
                </a:solidFill>
                <a:latin typeface="Arial" pitchFamily="34" charset="0"/>
                <a:cs typeface="Arial" pitchFamily="34" charset="0"/>
              </a:rPr>
              <a:t> din el;</a:t>
            </a:r>
            <a:endParaRPr lang="en-US" sz="3200" dirty="0">
              <a:solidFill>
                <a:schemeClr val="tx1"/>
              </a:solidFill>
              <a:latin typeface="Arial" pitchFamily="34" charset="0"/>
              <a:ea typeface="ヒラギノ角ゴ ProN W6" charset="0"/>
              <a:cs typeface="Arial" pitchFamily="34" charset="0"/>
            </a:endParaRPr>
          </a:p>
          <a:p>
            <a:pPr marL="1397557" lvl="1">
              <a:lnSpc>
                <a:spcPct val="120000"/>
              </a:lnSpc>
              <a:buClr>
                <a:srgbClr val="926255"/>
              </a:buClr>
              <a:defRPr/>
            </a:pPr>
            <a:r>
              <a:rPr lang="en-US" sz="3200" dirty="0" err="1">
                <a:solidFill>
                  <a:schemeClr val="tx1"/>
                </a:solidFill>
                <a:latin typeface="Arial" pitchFamily="34" charset="0"/>
                <a:cs typeface="Arial" pitchFamily="34" charset="0"/>
              </a:rPr>
              <a:t>trebuie</a:t>
            </a:r>
            <a:r>
              <a:rPr lang="en-US" sz="3200" dirty="0">
                <a:solidFill>
                  <a:schemeClr val="tx1"/>
                </a:solidFill>
                <a:latin typeface="Arial" pitchFamily="34" charset="0"/>
                <a:cs typeface="Arial" pitchFamily="34" charset="0"/>
              </a:rPr>
              <a:t> </a:t>
            </a:r>
            <a:r>
              <a:rPr lang="en-US" sz="3200" dirty="0" err="1">
                <a:solidFill>
                  <a:schemeClr val="tx1"/>
                </a:solidFill>
                <a:latin typeface="Arial" pitchFamily="34" charset="0"/>
                <a:cs typeface="Arial" pitchFamily="34" charset="0"/>
              </a:rPr>
              <a:t>introduse</a:t>
            </a:r>
            <a:r>
              <a:rPr lang="en-US" sz="3200" dirty="0">
                <a:solidFill>
                  <a:schemeClr val="tx1"/>
                </a:solidFill>
                <a:latin typeface="Arial" pitchFamily="34" charset="0"/>
                <a:cs typeface="Arial" pitchFamily="34" charset="0"/>
              </a:rPr>
              <a:t> </a:t>
            </a:r>
            <a:r>
              <a:rPr lang="en-US" sz="3200" dirty="0" err="1">
                <a:solidFill>
                  <a:schemeClr val="tx1"/>
                </a:solidFill>
                <a:latin typeface="Arial" pitchFamily="34" charset="0"/>
                <a:cs typeface="Arial" pitchFamily="34" charset="0"/>
              </a:rPr>
              <a:t>aranjamentele</a:t>
            </a:r>
            <a:r>
              <a:rPr lang="en-US" sz="3200" dirty="0">
                <a:solidFill>
                  <a:schemeClr val="tx1"/>
                </a:solidFill>
                <a:latin typeface="Arial" pitchFamily="34" charset="0"/>
                <a:cs typeface="Arial" pitchFamily="34" charset="0"/>
              </a:rPr>
              <a:t> </a:t>
            </a:r>
            <a:r>
              <a:rPr lang="en-US" sz="3200" dirty="0" err="1">
                <a:solidFill>
                  <a:schemeClr val="tx1"/>
                </a:solidFill>
                <a:latin typeface="Arial" pitchFamily="34" charset="0"/>
                <a:cs typeface="Arial" pitchFamily="34" charset="0"/>
              </a:rPr>
              <a:t>pentru</a:t>
            </a:r>
            <a:r>
              <a:rPr lang="en-US" sz="3200" dirty="0">
                <a:solidFill>
                  <a:schemeClr val="tx1"/>
                </a:solidFill>
                <a:latin typeface="Arial" pitchFamily="34" charset="0"/>
                <a:cs typeface="Arial" pitchFamily="34" charset="0"/>
              </a:rPr>
              <a:t> </a:t>
            </a:r>
            <a:r>
              <a:rPr lang="en-US" sz="3200" dirty="0" err="1">
                <a:solidFill>
                  <a:schemeClr val="tx1"/>
                </a:solidFill>
                <a:latin typeface="Arial" pitchFamily="34" charset="0"/>
                <a:cs typeface="Arial" pitchFamily="34" charset="0"/>
              </a:rPr>
              <a:t>continuitate</a:t>
            </a:r>
            <a:r>
              <a:rPr lang="en-US" sz="3200" dirty="0">
                <a:solidFill>
                  <a:schemeClr val="tx1"/>
                </a:solidFill>
                <a:latin typeface="Arial" pitchFamily="34" charset="0"/>
                <a:cs typeface="Arial" pitchFamily="34" charset="0"/>
              </a:rPr>
              <a:t>;</a:t>
            </a:r>
            <a:endParaRPr lang="en-US" sz="3200" dirty="0">
              <a:solidFill>
                <a:schemeClr val="tx1"/>
              </a:solidFill>
              <a:latin typeface="Arial" pitchFamily="34" charset="0"/>
              <a:ea typeface="ヒラギノ角ゴ ProN W6" charset="0"/>
              <a:cs typeface="Arial" pitchFamily="34" charset="0"/>
            </a:endParaRPr>
          </a:p>
          <a:p>
            <a:pPr marL="1397557" lvl="1">
              <a:lnSpc>
                <a:spcPct val="120000"/>
              </a:lnSpc>
              <a:buClr>
                <a:srgbClr val="926255"/>
              </a:buClr>
              <a:defRPr/>
            </a:pPr>
            <a:r>
              <a:rPr lang="en-US" sz="3200" dirty="0" err="1">
                <a:solidFill>
                  <a:schemeClr val="tx1"/>
                </a:solidFill>
                <a:latin typeface="Arial" pitchFamily="34" charset="0"/>
                <a:cs typeface="Arial" pitchFamily="34" charset="0"/>
              </a:rPr>
              <a:t>bugetul</a:t>
            </a:r>
            <a:r>
              <a:rPr lang="en-US" sz="3200" dirty="0">
                <a:solidFill>
                  <a:schemeClr val="tx1"/>
                </a:solidFill>
                <a:latin typeface="Arial" pitchFamily="34" charset="0"/>
                <a:cs typeface="Arial" pitchFamily="34" charset="0"/>
              </a:rPr>
              <a:t> </a:t>
            </a:r>
            <a:r>
              <a:rPr lang="en-US" sz="3200" dirty="0" err="1">
                <a:solidFill>
                  <a:schemeClr val="tx1"/>
                </a:solidFill>
                <a:latin typeface="Arial" pitchFamily="34" charset="0"/>
                <a:cs typeface="Arial" pitchFamily="34" charset="0"/>
              </a:rPr>
              <a:t>trebuie</a:t>
            </a:r>
            <a:r>
              <a:rPr lang="en-US" sz="3200" dirty="0">
                <a:solidFill>
                  <a:schemeClr val="tx1"/>
                </a:solidFill>
                <a:latin typeface="Arial" pitchFamily="34" charset="0"/>
                <a:cs typeface="Arial" pitchFamily="34" charset="0"/>
              </a:rPr>
              <a:t> </a:t>
            </a:r>
            <a:r>
              <a:rPr lang="en-US" sz="3200" dirty="0" err="1">
                <a:solidFill>
                  <a:schemeClr val="tx1"/>
                </a:solidFill>
                <a:latin typeface="Arial" pitchFamily="34" charset="0"/>
                <a:cs typeface="Arial" pitchFamily="34" charset="0"/>
              </a:rPr>
              <a:t>închis</a:t>
            </a:r>
            <a:r>
              <a:rPr lang="en-US" sz="3200" dirty="0">
                <a:solidFill>
                  <a:schemeClr val="tx1"/>
                </a:solidFill>
                <a:latin typeface="Arial" pitchFamily="34" charset="0"/>
                <a:cs typeface="Arial" pitchFamily="34" charset="0"/>
              </a:rPr>
              <a:t>; </a:t>
            </a:r>
            <a:endParaRPr lang="en-US" sz="3200" dirty="0">
              <a:solidFill>
                <a:schemeClr val="tx1"/>
              </a:solidFill>
              <a:latin typeface="Arial" pitchFamily="34" charset="0"/>
              <a:ea typeface="ヒラギノ角ゴ ProN W6" charset="0"/>
              <a:cs typeface="Arial" pitchFamily="34" charset="0"/>
            </a:endParaRPr>
          </a:p>
          <a:p>
            <a:pPr marL="1397557" lvl="1">
              <a:lnSpc>
                <a:spcPct val="120000"/>
              </a:lnSpc>
              <a:buClr>
                <a:srgbClr val="926255"/>
              </a:buClr>
              <a:defRPr/>
            </a:pPr>
            <a:r>
              <a:rPr lang="en-US" sz="3200" dirty="0" err="1">
                <a:solidFill>
                  <a:schemeClr val="tx1"/>
                </a:solidFill>
                <a:latin typeface="Arial" pitchFamily="34" charset="0"/>
                <a:cs typeface="Arial" pitchFamily="34" charset="0"/>
              </a:rPr>
              <a:t>personalul</a:t>
            </a:r>
            <a:r>
              <a:rPr lang="en-US" sz="3200" dirty="0">
                <a:solidFill>
                  <a:schemeClr val="tx1"/>
                </a:solidFill>
                <a:latin typeface="Arial" pitchFamily="34" charset="0"/>
                <a:cs typeface="Arial" pitchFamily="34" charset="0"/>
              </a:rPr>
              <a:t> </a:t>
            </a:r>
            <a:r>
              <a:rPr lang="en-US" sz="3200" dirty="0" err="1">
                <a:solidFill>
                  <a:schemeClr val="tx1"/>
                </a:solidFill>
                <a:latin typeface="Arial" pitchFamily="34" charset="0"/>
                <a:cs typeface="Arial" pitchFamily="34" charset="0"/>
              </a:rPr>
              <a:t>proiectului</a:t>
            </a:r>
            <a:r>
              <a:rPr lang="en-US" sz="3200" dirty="0">
                <a:solidFill>
                  <a:schemeClr val="tx1"/>
                </a:solidFill>
                <a:latin typeface="Arial" pitchFamily="34" charset="0"/>
                <a:cs typeface="Arial" pitchFamily="34" charset="0"/>
              </a:rPr>
              <a:t> </a:t>
            </a:r>
            <a:r>
              <a:rPr lang="en-US" sz="3200" dirty="0" err="1">
                <a:solidFill>
                  <a:schemeClr val="tx1"/>
                </a:solidFill>
                <a:latin typeface="Arial" pitchFamily="34" charset="0"/>
                <a:cs typeface="Arial" pitchFamily="34" charset="0"/>
              </a:rPr>
              <a:t>trebuie</a:t>
            </a:r>
            <a:r>
              <a:rPr lang="en-US" sz="3200" dirty="0">
                <a:solidFill>
                  <a:schemeClr val="tx1"/>
                </a:solidFill>
                <a:latin typeface="Arial" pitchFamily="34" charset="0"/>
                <a:cs typeface="Arial" pitchFamily="34" charset="0"/>
              </a:rPr>
              <a:t> </a:t>
            </a:r>
            <a:r>
              <a:rPr lang="en-US" sz="3200" dirty="0" err="1">
                <a:solidFill>
                  <a:schemeClr val="tx1"/>
                </a:solidFill>
                <a:latin typeface="Arial" pitchFamily="34" charset="0"/>
                <a:cs typeface="Arial" pitchFamily="34" charset="0"/>
              </a:rPr>
              <a:t>realocat</a:t>
            </a:r>
            <a:r>
              <a:rPr lang="en-US" sz="3200" dirty="0">
                <a:solidFill>
                  <a:schemeClr val="tx1"/>
                </a:solidFill>
                <a:latin typeface="Arial" pitchFamily="34" charset="0"/>
                <a:cs typeface="Arial" pitchFamily="34" charset="0"/>
              </a:rPr>
              <a:t>.</a:t>
            </a:r>
            <a:endParaRPr lang="en-US" sz="3200" dirty="0">
              <a:solidFill>
                <a:schemeClr val="tx1"/>
              </a:solidFill>
              <a:latin typeface="Arial" pitchFamily="34" charset="0"/>
              <a:ea typeface="ヒラギノ角ゴ ProN W6" charset="0"/>
              <a:cs typeface="Arial" pitchFamily="34" charset="0"/>
            </a:endParaRPr>
          </a:p>
        </p:txBody>
      </p:sp>
      <p:sp>
        <p:nvSpPr>
          <p:cNvPr id="12" name="Title 1"/>
          <p:cNvSpPr>
            <a:spLocks noGrp="1"/>
          </p:cNvSpPr>
          <p:nvPr>
            <p:ph type="title"/>
          </p:nvPr>
        </p:nvSpPr>
        <p:spPr>
          <a:xfrm>
            <a:off x="896560" y="506188"/>
            <a:ext cx="15972680" cy="1143000"/>
          </a:xfrm>
          <a:solidFill>
            <a:schemeClr val="accent2"/>
          </a:solidFill>
        </p:spPr>
        <p:txBody>
          <a:bodyPr>
            <a:normAutofit/>
          </a:bodyPr>
          <a:lstStyle/>
          <a:p>
            <a:pPr eaLnBrk="1" hangingPunct="1">
              <a:defRPr/>
            </a:pPr>
            <a:r>
              <a:rPr lang="ro-RO" sz="4100" b="1" dirty="0">
                <a:solidFill>
                  <a:schemeClr val="bg1"/>
                </a:solidFill>
                <a:latin typeface="Arial" pitchFamily="34" charset="0"/>
                <a:cs typeface="Arial" pitchFamily="34" charset="0"/>
              </a:rPr>
              <a:t>FAZA DE ÎNCHIDERE SAU FINALIZARE</a:t>
            </a:r>
            <a:endParaRPr lang="en-US" sz="4100" b="1" dirty="0">
              <a:solidFill>
                <a:schemeClr val="bg1"/>
              </a:solidFill>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12912" y="4467225"/>
            <a:ext cx="14746288" cy="1362075"/>
          </a:xfrm>
        </p:spPr>
        <p:txBody>
          <a:bodyPr>
            <a:noAutofit/>
          </a:bodyPr>
          <a:lstStyle/>
          <a:p>
            <a:pPr lvl="0"/>
            <a:r>
              <a:rPr lang="ro-RO" sz="4400" b="1" dirty="0" smtClean="0">
                <a:latin typeface="Arial" pitchFamily="34" charset="0"/>
                <a:cs typeface="Arial" pitchFamily="34" charset="0"/>
              </a:rPr>
              <a:t>Contextul actual socio-economic: politici,</a:t>
            </a:r>
            <a:r>
              <a:rPr lang="en-US" sz="4400" b="1" dirty="0" smtClean="0">
                <a:latin typeface="Arial" pitchFamily="34" charset="0"/>
                <a:cs typeface="Arial" pitchFamily="34" charset="0"/>
              </a:rPr>
              <a:t/>
            </a:r>
            <a:br>
              <a:rPr lang="en-US" sz="4400" b="1" dirty="0" smtClean="0">
                <a:latin typeface="Arial" pitchFamily="34" charset="0"/>
                <a:cs typeface="Arial" pitchFamily="34" charset="0"/>
              </a:rPr>
            </a:br>
            <a:r>
              <a:rPr lang="ro-RO" sz="4400" b="1" dirty="0" smtClean="0">
                <a:latin typeface="Arial" pitchFamily="34" charset="0"/>
                <a:cs typeface="Arial" pitchFamily="34" charset="0"/>
              </a:rPr>
              <a:t>fonduri și programe europene (2021 – 2027)</a:t>
            </a:r>
            <a:endParaRPr lang="en-US" sz="4400"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19100"/>
            <a:ext cx="13411200" cy="998538"/>
          </a:xfrm>
          <a:solidFill>
            <a:schemeClr val="accent2"/>
          </a:solidFill>
        </p:spPr>
        <p:txBody>
          <a:bodyPr>
            <a:noAutofit/>
          </a:bodyPr>
          <a:lstStyle/>
          <a:p>
            <a:r>
              <a:rPr lang="ro-RO" sz="4100" b="1" dirty="0" smtClean="0">
                <a:solidFill>
                  <a:schemeClr val="bg1"/>
                </a:solidFill>
                <a:latin typeface="Arial" pitchFamily="34" charset="0"/>
                <a:cs typeface="Arial" pitchFamily="34" charset="0"/>
              </a:rPr>
              <a:t>ABORDAREA SISTEMICĂ A PROGRAMELOR </a:t>
            </a:r>
            <a:endParaRPr lang="en-US" sz="4100" b="1" dirty="0">
              <a:solidFill>
                <a:schemeClr val="bg1"/>
              </a:solidFill>
              <a:latin typeface="Arial" pitchFamily="34" charset="0"/>
              <a:cs typeface="Arial" pitchFamily="34" charset="0"/>
            </a:endParaRPr>
          </a:p>
        </p:txBody>
      </p:sp>
      <p:graphicFrame>
        <p:nvGraphicFramePr>
          <p:cNvPr id="5" name="Content Placeholder 4"/>
          <p:cNvGraphicFramePr>
            <a:graphicFrameLocks/>
          </p:cNvGraphicFramePr>
          <p:nvPr/>
        </p:nvGraphicFramePr>
        <p:xfrm>
          <a:off x="1717236" y="1257300"/>
          <a:ext cx="15849600" cy="89681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906568" y="491283"/>
            <a:ext cx="16459200" cy="1057274"/>
          </a:xfrm>
          <a:solidFill>
            <a:schemeClr val="accent2"/>
          </a:solidFill>
        </p:spPr>
        <p:txBody>
          <a:bodyPr rtlCol="0">
            <a:normAutofit/>
          </a:bodyPr>
          <a:lstStyle/>
          <a:p>
            <a:pPr>
              <a:defRPr/>
            </a:pPr>
            <a:r>
              <a:rPr lang="ro-RO" altLang="en-US" sz="4100" b="1" dirty="0" smtClean="0">
                <a:solidFill>
                  <a:schemeClr val="bg1"/>
                </a:solidFill>
                <a:latin typeface="Arial" pitchFamily="34" charset="0"/>
                <a:cs typeface="Arial" pitchFamily="34" charset="0"/>
              </a:rPr>
              <a:t>POLITICI, FONDURI ȘI PROGRAME EUROPENE 2021 - 2027</a:t>
            </a:r>
            <a:endParaRPr lang="ro-RO" sz="4100" b="1" dirty="0" smtClean="0">
              <a:solidFill>
                <a:schemeClr val="bg1"/>
              </a:solidFill>
              <a:latin typeface="Arial" pitchFamily="34" charset="0"/>
              <a:cs typeface="Arial" pitchFamily="34" charset="0"/>
            </a:endParaRPr>
          </a:p>
        </p:txBody>
      </p:sp>
      <p:sp>
        <p:nvSpPr>
          <p:cNvPr id="4099" name="Content Placeholder 2"/>
          <p:cNvSpPr>
            <a:spLocks noGrp="1"/>
          </p:cNvSpPr>
          <p:nvPr>
            <p:ph idx="1"/>
          </p:nvPr>
        </p:nvSpPr>
        <p:spPr>
          <a:xfrm>
            <a:off x="1187451" y="2781301"/>
            <a:ext cx="16109950" cy="6210300"/>
          </a:xfrm>
        </p:spPr>
        <p:txBody>
          <a:bodyPr>
            <a:normAutofit/>
          </a:bodyPr>
          <a:lstStyle/>
          <a:p>
            <a:pPr marL="0" indent="0">
              <a:buNone/>
            </a:pPr>
            <a:r>
              <a:rPr lang="ro-RO" altLang="en-US" sz="3200" b="1" i="1" dirty="0" smtClean="0">
                <a:solidFill>
                  <a:srgbClr val="BF9000"/>
                </a:solidFill>
                <a:latin typeface="Arial" pitchFamily="34" charset="0"/>
                <a:cs typeface="Arial" pitchFamily="34" charset="0"/>
              </a:rPr>
              <a:t>1. Politica de coeziune a UE 2021-2027 - Programele integrate: FEDR, FC, FSE+</a:t>
            </a:r>
            <a:r>
              <a:rPr lang="ro-RO" altLang="en-US" sz="3200" i="1" dirty="0" smtClean="0">
                <a:solidFill>
                  <a:srgbClr val="BF9000"/>
                </a:solidFill>
                <a:latin typeface="Arial" pitchFamily="34" charset="0"/>
                <a:cs typeface="Arial" pitchFamily="34" charset="0"/>
              </a:rPr>
              <a:t> </a:t>
            </a:r>
          </a:p>
          <a:p>
            <a:pPr marL="0" indent="0">
              <a:buNone/>
            </a:pPr>
            <a:endParaRPr lang="ro-RO" altLang="en-US" sz="3200" b="1" i="1" dirty="0" smtClean="0">
              <a:latin typeface="Arial" pitchFamily="34" charset="0"/>
              <a:cs typeface="Arial" pitchFamily="34" charset="0"/>
            </a:endParaRPr>
          </a:p>
          <a:p>
            <a:pPr marL="0" indent="0">
              <a:buNone/>
            </a:pPr>
            <a:r>
              <a:rPr lang="ro-RO" altLang="en-US" sz="3200" b="1" i="1" dirty="0" smtClean="0">
                <a:solidFill>
                  <a:srgbClr val="548235"/>
                </a:solidFill>
                <a:latin typeface="Arial" pitchFamily="34" charset="0"/>
                <a:cs typeface="Arial" pitchFamily="34" charset="0"/>
              </a:rPr>
              <a:t>2. </a:t>
            </a:r>
            <a:r>
              <a:rPr lang="ro-RO" altLang="en-US" sz="3200" b="1" i="1" dirty="0" smtClean="0">
                <a:solidFill>
                  <a:srgbClr val="548235"/>
                </a:solidFill>
                <a:latin typeface="Arial" pitchFamily="34" charset="0"/>
                <a:cs typeface="Arial" pitchFamily="34" charset="0"/>
              </a:rPr>
              <a:t>Politica în domeniul educației și formării - Erasmus </a:t>
            </a:r>
            <a:r>
              <a:rPr lang="ro-RO" altLang="en-US" sz="3200" b="1" i="1" dirty="0" smtClean="0">
                <a:solidFill>
                  <a:srgbClr val="548235"/>
                </a:solidFill>
                <a:latin typeface="Arial" pitchFamily="34" charset="0"/>
                <a:cs typeface="Arial" pitchFamily="34" charset="0"/>
              </a:rPr>
              <a:t>+ </a:t>
            </a:r>
            <a:r>
              <a:rPr lang="ro-RO" altLang="en-US" sz="3200" i="1" dirty="0" smtClean="0">
                <a:solidFill>
                  <a:srgbClr val="548235"/>
                </a:solidFill>
                <a:latin typeface="Arial" pitchFamily="34" charset="0"/>
                <a:cs typeface="Arial" pitchFamily="34" charset="0"/>
              </a:rPr>
              <a:t>(ANPCDEFP – </a:t>
            </a:r>
            <a:r>
              <a:rPr lang="en-GB" altLang="en-US" sz="3200" dirty="0" err="1" smtClean="0">
                <a:solidFill>
                  <a:srgbClr val="548235"/>
                </a:solidFill>
                <a:latin typeface="Arial" pitchFamily="34" charset="0"/>
                <a:cs typeface="Arial" pitchFamily="34" charset="0"/>
              </a:rPr>
              <a:t>Agen</a:t>
            </a:r>
            <a:r>
              <a:rPr lang="ro-RO" altLang="en-US" sz="3200" dirty="0" smtClean="0">
                <a:solidFill>
                  <a:srgbClr val="548235"/>
                </a:solidFill>
                <a:latin typeface="Arial" pitchFamily="34" charset="0"/>
                <a:cs typeface="Arial" pitchFamily="34" charset="0"/>
              </a:rPr>
              <a:t>ț</a:t>
            </a:r>
            <a:r>
              <a:rPr lang="en-GB" altLang="en-US" sz="3200" dirty="0" err="1" smtClean="0">
                <a:solidFill>
                  <a:srgbClr val="548235"/>
                </a:solidFill>
                <a:latin typeface="Arial" pitchFamily="34" charset="0"/>
                <a:cs typeface="Arial" pitchFamily="34" charset="0"/>
              </a:rPr>
              <a:t>i</a:t>
            </a:r>
            <a:r>
              <a:rPr lang="ro-RO" altLang="en-US" sz="3200" dirty="0" smtClean="0">
                <a:solidFill>
                  <a:srgbClr val="548235"/>
                </a:solidFill>
                <a:latin typeface="Arial" pitchFamily="34" charset="0"/>
                <a:cs typeface="Arial" pitchFamily="34" charset="0"/>
              </a:rPr>
              <a:t>a</a:t>
            </a:r>
            <a:r>
              <a:rPr lang="en-GB" altLang="en-US" sz="3200" dirty="0" smtClean="0">
                <a:solidFill>
                  <a:srgbClr val="548235"/>
                </a:solidFill>
                <a:latin typeface="Arial" pitchFamily="34" charset="0"/>
                <a:cs typeface="Arial" pitchFamily="34" charset="0"/>
              </a:rPr>
              <a:t> de </a:t>
            </a:r>
            <a:r>
              <a:rPr lang="en-GB" altLang="en-US" sz="3200" dirty="0" err="1" smtClean="0">
                <a:solidFill>
                  <a:srgbClr val="548235"/>
                </a:solidFill>
                <a:latin typeface="Arial" pitchFamily="34" charset="0"/>
                <a:cs typeface="Arial" pitchFamily="34" charset="0"/>
              </a:rPr>
              <a:t>implementare</a:t>
            </a:r>
            <a:r>
              <a:rPr lang="en-GB" altLang="en-US" sz="3200" dirty="0" smtClean="0">
                <a:solidFill>
                  <a:srgbClr val="548235"/>
                </a:solidFill>
                <a:latin typeface="Arial" pitchFamily="34" charset="0"/>
                <a:cs typeface="Arial" pitchFamily="34" charset="0"/>
              </a:rPr>
              <a:t> </a:t>
            </a:r>
            <a:r>
              <a:rPr lang="ro-RO" altLang="en-US" sz="3200" dirty="0" smtClean="0">
                <a:solidFill>
                  <a:srgbClr val="548235"/>
                </a:solidFill>
                <a:latin typeface="Arial" pitchFamily="34" charset="0"/>
                <a:cs typeface="Arial" pitchFamily="34" charset="0"/>
              </a:rPr>
              <a:t>în Ro </a:t>
            </a:r>
            <a:r>
              <a:rPr lang="en-GB" altLang="en-US" sz="3200" dirty="0" err="1" smtClean="0">
                <a:solidFill>
                  <a:srgbClr val="548235"/>
                </a:solidFill>
                <a:latin typeface="Arial" pitchFamily="34" charset="0"/>
                <a:cs typeface="Arial" pitchFamily="34" charset="0"/>
              </a:rPr>
              <a:t>pentru</a:t>
            </a:r>
            <a:r>
              <a:rPr lang="en-GB" altLang="en-US" sz="3200" dirty="0" smtClean="0">
                <a:solidFill>
                  <a:srgbClr val="548235"/>
                </a:solidFill>
                <a:latin typeface="Arial" pitchFamily="34" charset="0"/>
                <a:cs typeface="Arial" pitchFamily="34" charset="0"/>
              </a:rPr>
              <a:t> </a:t>
            </a:r>
            <a:r>
              <a:rPr lang="en-GB" altLang="en-US" sz="3200" dirty="0" err="1" smtClean="0">
                <a:solidFill>
                  <a:srgbClr val="548235"/>
                </a:solidFill>
                <a:latin typeface="Arial" pitchFamily="34" charset="0"/>
                <a:cs typeface="Arial" pitchFamily="34" charset="0"/>
              </a:rPr>
              <a:t>programul</a:t>
            </a:r>
            <a:r>
              <a:rPr lang="en-GB" altLang="en-US" sz="3200" dirty="0" smtClean="0">
                <a:solidFill>
                  <a:srgbClr val="548235"/>
                </a:solidFill>
                <a:latin typeface="Arial" pitchFamily="34" charset="0"/>
                <a:cs typeface="Arial" pitchFamily="34" charset="0"/>
              </a:rPr>
              <a:t> Erasmus+, </a:t>
            </a:r>
            <a:r>
              <a:rPr lang="en-GB" altLang="en-US" sz="3200" dirty="0" err="1" smtClean="0">
                <a:solidFill>
                  <a:srgbClr val="548235"/>
                </a:solidFill>
                <a:latin typeface="Arial" pitchFamily="34" charset="0"/>
                <a:cs typeface="Arial" pitchFamily="34" charset="0"/>
              </a:rPr>
              <a:t>în</a:t>
            </a:r>
            <a:r>
              <a:rPr lang="en-GB" altLang="en-US" sz="3200" dirty="0" smtClean="0">
                <a:solidFill>
                  <a:srgbClr val="548235"/>
                </a:solidFill>
                <a:latin typeface="Arial" pitchFamily="34" charset="0"/>
                <a:cs typeface="Arial" pitchFamily="34" charset="0"/>
              </a:rPr>
              <a:t> </a:t>
            </a:r>
            <a:r>
              <a:rPr lang="en-GB" altLang="en-US" sz="3200" dirty="0" err="1" smtClean="0">
                <a:solidFill>
                  <a:srgbClr val="548235"/>
                </a:solidFill>
                <a:latin typeface="Arial" pitchFamily="34" charset="0"/>
                <a:cs typeface="Arial" pitchFamily="34" charset="0"/>
              </a:rPr>
              <a:t>perioada</a:t>
            </a:r>
            <a:r>
              <a:rPr lang="en-GB" altLang="en-US" sz="3200" dirty="0" smtClean="0">
                <a:solidFill>
                  <a:srgbClr val="548235"/>
                </a:solidFill>
                <a:latin typeface="Arial" pitchFamily="34" charset="0"/>
                <a:cs typeface="Arial" pitchFamily="34" charset="0"/>
              </a:rPr>
              <a:t> 20</a:t>
            </a:r>
            <a:r>
              <a:rPr lang="ro-RO" altLang="en-US" sz="3200" dirty="0" smtClean="0">
                <a:solidFill>
                  <a:srgbClr val="548235"/>
                </a:solidFill>
                <a:latin typeface="Arial" pitchFamily="34" charset="0"/>
                <a:cs typeface="Arial" pitchFamily="34" charset="0"/>
              </a:rPr>
              <a:t>21 - </a:t>
            </a:r>
            <a:r>
              <a:rPr lang="en-GB" altLang="en-US" sz="3200" dirty="0" smtClean="0">
                <a:solidFill>
                  <a:srgbClr val="548235"/>
                </a:solidFill>
                <a:latin typeface="Arial" pitchFamily="34" charset="0"/>
                <a:cs typeface="Arial" pitchFamily="34" charset="0"/>
              </a:rPr>
              <a:t>202</a:t>
            </a:r>
            <a:r>
              <a:rPr lang="ro-RO" altLang="en-US" sz="3200" dirty="0" smtClean="0">
                <a:solidFill>
                  <a:srgbClr val="548235"/>
                </a:solidFill>
                <a:latin typeface="Arial" pitchFamily="34" charset="0"/>
                <a:cs typeface="Arial" pitchFamily="34" charset="0"/>
              </a:rPr>
              <a:t>7)</a:t>
            </a:r>
            <a:endParaRPr lang="ro-RO" altLang="en-US" sz="3200" i="1" dirty="0" smtClean="0">
              <a:solidFill>
                <a:srgbClr val="548235"/>
              </a:solidFill>
              <a:latin typeface="Arial" pitchFamily="34" charset="0"/>
              <a:cs typeface="Arial" pitchFamily="34" charset="0"/>
            </a:endParaRPr>
          </a:p>
          <a:p>
            <a:pPr marL="0" indent="0">
              <a:buNone/>
            </a:pPr>
            <a:endParaRPr lang="ro-RO" altLang="en-US" sz="3200" b="1" i="1" dirty="0" smtClean="0">
              <a:latin typeface="Arial" pitchFamily="34" charset="0"/>
              <a:cs typeface="Arial" pitchFamily="34" charset="0"/>
            </a:endParaRPr>
          </a:p>
          <a:p>
            <a:pPr marL="0" indent="0">
              <a:buNone/>
            </a:pPr>
            <a:r>
              <a:rPr lang="ro-RO" altLang="en-US" sz="3200" b="1" i="1" dirty="0" smtClean="0">
                <a:solidFill>
                  <a:srgbClr val="2F5597"/>
                </a:solidFill>
                <a:latin typeface="Arial" pitchFamily="34" charset="0"/>
                <a:cs typeface="Arial" pitchFamily="34" charset="0"/>
              </a:rPr>
              <a:t>3. </a:t>
            </a:r>
            <a:r>
              <a:rPr lang="ro-RO" altLang="en-US" sz="3200" b="1" i="1" dirty="0" smtClean="0">
                <a:solidFill>
                  <a:srgbClr val="2F5597"/>
                </a:solidFill>
                <a:latin typeface="Arial" pitchFamily="34" charset="0"/>
                <a:cs typeface="Arial" pitchFamily="34" charset="0"/>
              </a:rPr>
              <a:t>Politica în domeniul cercetării și inovării - Horizon </a:t>
            </a:r>
            <a:r>
              <a:rPr lang="ro-RO" altLang="en-US" sz="3200" b="1" i="1" dirty="0" smtClean="0">
                <a:solidFill>
                  <a:srgbClr val="2F5597"/>
                </a:solidFill>
                <a:latin typeface="Arial" pitchFamily="34" charset="0"/>
                <a:cs typeface="Arial" pitchFamily="34" charset="0"/>
              </a:rPr>
              <a:t>Europe </a:t>
            </a:r>
            <a:r>
              <a:rPr lang="ro-RO" altLang="en-US" sz="3200" i="1" dirty="0" smtClean="0">
                <a:solidFill>
                  <a:srgbClr val="2F5597"/>
                </a:solidFill>
                <a:latin typeface="Arial" pitchFamily="34" charset="0"/>
                <a:cs typeface="Arial" pitchFamily="34" charset="0"/>
              </a:rPr>
              <a:t>(Program Cadru European pentru Cercetare și Inovare)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7"/>
          <p:cNvSpPr>
            <a:spLocks noGrp="1" noChangeArrowheads="1"/>
          </p:cNvSpPr>
          <p:nvPr>
            <p:ph idx="1"/>
          </p:nvPr>
        </p:nvSpPr>
        <p:spPr>
          <a:xfrm>
            <a:off x="1184276" y="3955257"/>
            <a:ext cx="16129000" cy="5724525"/>
          </a:xfrm>
        </p:spPr>
        <p:txBody>
          <a:bodyPr rIns="54426">
            <a:normAutofit/>
          </a:bodyPr>
          <a:lstStyle/>
          <a:p>
            <a:pPr algn="just" eaLnBrk="1" hangingPunct="1">
              <a:lnSpc>
                <a:spcPct val="100000"/>
              </a:lnSpc>
            </a:pPr>
            <a:r>
              <a:rPr lang="en-US" altLang="en-US" sz="3200" dirty="0" err="1" smtClean="0">
                <a:latin typeface="Arial" pitchFamily="34" charset="0"/>
                <a:cs typeface="Arial" pitchFamily="34" charset="0"/>
              </a:rPr>
              <a:t>Populaţia</a:t>
            </a:r>
            <a:r>
              <a:rPr lang="en-US" altLang="en-US" sz="3200" dirty="0" smtClean="0">
                <a:latin typeface="Arial" pitchFamily="34" charset="0"/>
                <a:cs typeface="Arial" pitchFamily="34" charset="0"/>
              </a:rPr>
              <a:t> </a:t>
            </a:r>
            <a:r>
              <a:rPr lang="en-US" altLang="en-US" sz="3200" dirty="0" err="1" smtClean="0">
                <a:latin typeface="Arial" pitchFamily="34" charset="0"/>
                <a:cs typeface="Arial" pitchFamily="34" charset="0"/>
              </a:rPr>
              <a:t>actuală</a:t>
            </a:r>
            <a:r>
              <a:rPr lang="en-US" altLang="en-US" sz="3200" dirty="0" smtClean="0">
                <a:latin typeface="Arial" pitchFamily="34" charset="0"/>
                <a:cs typeface="Arial" pitchFamily="34" charset="0"/>
              </a:rPr>
              <a:t> a UE </a:t>
            </a:r>
            <a:r>
              <a:rPr lang="en-US" altLang="en-US" sz="3200" dirty="0" err="1" smtClean="0">
                <a:latin typeface="Arial" pitchFamily="34" charset="0"/>
                <a:cs typeface="Arial" pitchFamily="34" charset="0"/>
              </a:rPr>
              <a:t>este</a:t>
            </a:r>
            <a:r>
              <a:rPr lang="en-US" altLang="en-US" sz="3200" dirty="0" smtClean="0">
                <a:latin typeface="Arial" pitchFamily="34" charset="0"/>
                <a:cs typeface="Arial" pitchFamily="34" charset="0"/>
              </a:rPr>
              <a:t> de </a:t>
            </a:r>
            <a:r>
              <a:rPr lang="ro-RO" altLang="en-US" sz="3200" dirty="0" smtClean="0">
                <a:latin typeface="Arial" pitchFamily="34" charset="0"/>
                <a:cs typeface="Arial" pitchFamily="34" charset="0"/>
              </a:rPr>
              <a:t>circa 510</a:t>
            </a:r>
            <a:r>
              <a:rPr lang="en-US" altLang="en-US" sz="3200" dirty="0" smtClean="0">
                <a:latin typeface="Arial" pitchFamily="34" charset="0"/>
                <a:cs typeface="Arial" pitchFamily="34" charset="0"/>
              </a:rPr>
              <a:t> </a:t>
            </a:r>
            <a:r>
              <a:rPr lang="en-US" altLang="en-US" sz="3200" dirty="0" err="1" smtClean="0">
                <a:latin typeface="Arial" pitchFamily="34" charset="0"/>
                <a:cs typeface="Arial" pitchFamily="34" charset="0"/>
              </a:rPr>
              <a:t>milioane</a:t>
            </a:r>
            <a:r>
              <a:rPr lang="en-US" altLang="en-US" sz="3200" dirty="0" smtClean="0">
                <a:latin typeface="Arial" pitchFamily="34" charset="0"/>
                <a:cs typeface="Arial" pitchFamily="34" charset="0"/>
              </a:rPr>
              <a:t>. </a:t>
            </a:r>
            <a:endParaRPr lang="en-US" altLang="en-US" sz="3200" dirty="0" smtClean="0">
              <a:latin typeface="Arial" pitchFamily="34" charset="0"/>
              <a:ea typeface="ヒラギノ角ゴ ProN W6" pitchFamily="1" charset="-128"/>
              <a:cs typeface="Arial" pitchFamily="34" charset="0"/>
            </a:endParaRPr>
          </a:p>
          <a:p>
            <a:pPr algn="just" eaLnBrk="1" hangingPunct="1">
              <a:lnSpc>
                <a:spcPct val="100000"/>
              </a:lnSpc>
            </a:pPr>
            <a:endParaRPr lang="en-US" altLang="en-US" sz="1600" dirty="0" smtClean="0">
              <a:latin typeface="Arial" pitchFamily="34" charset="0"/>
              <a:ea typeface="ヒラギノ角ゴ ProN W6" pitchFamily="1" charset="-128"/>
              <a:cs typeface="Arial" pitchFamily="34" charset="0"/>
            </a:endParaRPr>
          </a:p>
          <a:p>
            <a:pPr algn="just" eaLnBrk="1" hangingPunct="1">
              <a:lnSpc>
                <a:spcPct val="100000"/>
              </a:lnSpc>
            </a:pPr>
            <a:r>
              <a:rPr lang="ro-RO" altLang="en-US" sz="3200" dirty="0" smtClean="0">
                <a:latin typeface="Arial" pitchFamily="34" charset="0"/>
                <a:cs typeface="Arial" pitchFamily="34" charset="0"/>
              </a:rPr>
              <a:t>P</a:t>
            </a:r>
            <a:r>
              <a:rPr lang="en-US" altLang="en-US" sz="3200" dirty="0" err="1" smtClean="0">
                <a:latin typeface="Arial" pitchFamily="34" charset="0"/>
                <a:cs typeface="Arial" pitchFamily="34" charset="0"/>
              </a:rPr>
              <a:t>er</a:t>
            </a:r>
            <a:r>
              <a:rPr lang="en-US" altLang="en-US" sz="3200" dirty="0" smtClean="0">
                <a:latin typeface="Arial" pitchFamily="34" charset="0"/>
                <a:cs typeface="Arial" pitchFamily="34" charset="0"/>
              </a:rPr>
              <a:t> </a:t>
            </a:r>
            <a:r>
              <a:rPr lang="en-US" altLang="en-US" sz="3200" dirty="0" err="1" smtClean="0">
                <a:latin typeface="Arial" pitchFamily="34" charset="0"/>
                <a:cs typeface="Arial" pitchFamily="34" charset="0"/>
              </a:rPr>
              <a:t>ansamblu</a:t>
            </a:r>
            <a:r>
              <a:rPr lang="ro-RO" altLang="en-US" sz="3200" dirty="0" smtClean="0">
                <a:latin typeface="Arial" pitchFamily="34" charset="0"/>
                <a:cs typeface="Arial" pitchFamily="34" charset="0"/>
              </a:rPr>
              <a:t>,</a:t>
            </a:r>
            <a:r>
              <a:rPr lang="en-US" altLang="en-US" sz="3200" dirty="0" smtClean="0">
                <a:latin typeface="Arial" pitchFamily="34" charset="0"/>
                <a:cs typeface="Arial" pitchFamily="34" charset="0"/>
              </a:rPr>
              <a:t> </a:t>
            </a:r>
            <a:r>
              <a:rPr lang="en-US" altLang="en-US" sz="3200" dirty="0" err="1" smtClean="0">
                <a:latin typeface="Arial" pitchFamily="34" charset="0"/>
                <a:cs typeface="Arial" pitchFamily="34" charset="0"/>
              </a:rPr>
              <a:t>nivelul</a:t>
            </a:r>
            <a:r>
              <a:rPr lang="en-US" altLang="en-US" sz="3200" dirty="0" smtClean="0">
                <a:latin typeface="Arial" pitchFamily="34" charset="0"/>
                <a:cs typeface="Arial" pitchFamily="34" charset="0"/>
              </a:rPr>
              <a:t> de </a:t>
            </a:r>
            <a:r>
              <a:rPr lang="en-US" altLang="en-US" sz="3200" dirty="0" err="1" smtClean="0">
                <a:latin typeface="Arial" pitchFamily="34" charset="0"/>
                <a:cs typeface="Arial" pitchFamily="34" charset="0"/>
              </a:rPr>
              <a:t>dezvoltarea</a:t>
            </a:r>
            <a:r>
              <a:rPr lang="en-US" altLang="en-US" sz="3200" dirty="0" smtClean="0">
                <a:latin typeface="Arial" pitchFamily="34" charset="0"/>
                <a:cs typeface="Arial" pitchFamily="34" charset="0"/>
              </a:rPr>
              <a:t> </a:t>
            </a:r>
            <a:r>
              <a:rPr lang="en-US" altLang="en-US" sz="3200" dirty="0" err="1" smtClean="0">
                <a:latin typeface="Arial" pitchFamily="34" charset="0"/>
                <a:cs typeface="Arial" pitchFamily="34" charset="0"/>
              </a:rPr>
              <a:t>economică</a:t>
            </a:r>
            <a:r>
              <a:rPr lang="en-US" altLang="en-US" sz="3200" dirty="0" smtClean="0">
                <a:latin typeface="Arial" pitchFamily="34" charset="0"/>
                <a:cs typeface="Arial" pitchFamily="34" charset="0"/>
              </a:rPr>
              <a:t> </a:t>
            </a:r>
            <a:r>
              <a:rPr lang="en-US" altLang="en-US" sz="3200" dirty="0" err="1" smtClean="0">
                <a:latin typeface="Arial" pitchFamily="34" charset="0"/>
                <a:cs typeface="Arial" pitchFamily="34" charset="0"/>
              </a:rPr>
              <a:t>şi</a:t>
            </a:r>
            <a:r>
              <a:rPr lang="en-US" altLang="en-US" sz="3200" dirty="0" smtClean="0">
                <a:latin typeface="Arial" pitchFamily="34" charset="0"/>
                <a:cs typeface="Arial" pitchFamily="34" charset="0"/>
              </a:rPr>
              <a:t> </a:t>
            </a:r>
            <a:r>
              <a:rPr lang="en-US" altLang="en-US" sz="3200" dirty="0" err="1" smtClean="0">
                <a:latin typeface="Arial" pitchFamily="34" charset="0"/>
                <a:cs typeface="Arial" pitchFamily="34" charset="0"/>
              </a:rPr>
              <a:t>socială</a:t>
            </a:r>
            <a:r>
              <a:rPr lang="en-US" altLang="en-US" sz="3200" dirty="0" smtClean="0">
                <a:latin typeface="Arial" pitchFamily="34" charset="0"/>
                <a:cs typeface="Arial" pitchFamily="34" charset="0"/>
              </a:rPr>
              <a:t> a UE </a:t>
            </a:r>
            <a:r>
              <a:rPr lang="en-US" altLang="en-US" sz="3200" dirty="0" err="1" smtClean="0">
                <a:latin typeface="Arial" pitchFamily="34" charset="0"/>
                <a:cs typeface="Arial" pitchFamily="34" charset="0"/>
              </a:rPr>
              <a:t>este</a:t>
            </a:r>
            <a:r>
              <a:rPr lang="en-US" altLang="en-US" sz="3200" dirty="0" smtClean="0">
                <a:latin typeface="Arial" pitchFamily="34" charset="0"/>
                <a:cs typeface="Arial" pitchFamily="34" charset="0"/>
              </a:rPr>
              <a:t> </a:t>
            </a:r>
            <a:r>
              <a:rPr lang="en-US" altLang="en-US" sz="3200" dirty="0" err="1" smtClean="0">
                <a:latin typeface="Arial" pitchFamily="34" charset="0"/>
                <a:cs typeface="Arial" pitchFamily="34" charset="0"/>
              </a:rPr>
              <a:t>unul</a:t>
            </a:r>
            <a:r>
              <a:rPr lang="en-US" altLang="en-US" sz="3200" dirty="0" smtClean="0">
                <a:latin typeface="Arial" pitchFamily="34" charset="0"/>
                <a:cs typeface="Arial" pitchFamily="34" charset="0"/>
              </a:rPr>
              <a:t> </a:t>
            </a:r>
            <a:r>
              <a:rPr lang="en-US" altLang="en-US" sz="3200" dirty="0" err="1" smtClean="0">
                <a:latin typeface="Arial" pitchFamily="34" charset="0"/>
                <a:cs typeface="Arial" pitchFamily="34" charset="0"/>
              </a:rPr>
              <a:t>destul</a:t>
            </a:r>
            <a:r>
              <a:rPr lang="en-US" altLang="en-US" sz="3200" dirty="0" smtClean="0">
                <a:latin typeface="Arial" pitchFamily="34" charset="0"/>
                <a:cs typeface="Arial" pitchFamily="34" charset="0"/>
              </a:rPr>
              <a:t> de </a:t>
            </a:r>
            <a:r>
              <a:rPr lang="en-US" altLang="en-US" sz="3200" dirty="0" err="1" smtClean="0">
                <a:latin typeface="Arial" pitchFamily="34" charset="0"/>
                <a:cs typeface="Arial" pitchFamily="34" charset="0"/>
              </a:rPr>
              <a:t>ridicat</a:t>
            </a:r>
            <a:r>
              <a:rPr lang="en-US" altLang="en-US" sz="3200" dirty="0" smtClean="0">
                <a:latin typeface="Arial" pitchFamily="34" charset="0"/>
                <a:cs typeface="Arial" pitchFamily="34" charset="0"/>
              </a:rPr>
              <a:t>, la </a:t>
            </a:r>
            <a:r>
              <a:rPr lang="en-US" altLang="en-US" sz="3200" b="1" dirty="0" err="1" smtClean="0">
                <a:solidFill>
                  <a:srgbClr val="BF9000"/>
                </a:solidFill>
                <a:latin typeface="Arial" pitchFamily="34" charset="0"/>
                <a:cs typeface="Arial" pitchFamily="34" charset="0"/>
              </a:rPr>
              <a:t>nivel</a:t>
            </a:r>
            <a:r>
              <a:rPr lang="en-US" altLang="en-US" sz="3200" b="1" dirty="0" smtClean="0">
                <a:solidFill>
                  <a:srgbClr val="BF9000"/>
                </a:solidFill>
                <a:latin typeface="Arial" pitchFamily="34" charset="0"/>
                <a:cs typeface="Arial" pitchFamily="34" charset="0"/>
              </a:rPr>
              <a:t> de </a:t>
            </a:r>
            <a:r>
              <a:rPr lang="en-US" altLang="en-US" sz="3200" b="1" dirty="0" err="1" smtClean="0">
                <a:solidFill>
                  <a:srgbClr val="BF9000"/>
                </a:solidFill>
                <a:latin typeface="Arial" pitchFamily="34" charset="0"/>
                <a:cs typeface="Arial" pitchFamily="34" charset="0"/>
              </a:rPr>
              <a:t>regiuni</a:t>
            </a:r>
            <a:r>
              <a:rPr lang="en-US" altLang="en-US" sz="3200" b="1" dirty="0" smtClean="0">
                <a:solidFill>
                  <a:srgbClr val="BF9000"/>
                </a:solidFill>
                <a:latin typeface="Arial" pitchFamily="34" charset="0"/>
                <a:cs typeface="Arial" pitchFamily="34" charset="0"/>
              </a:rPr>
              <a:t> </a:t>
            </a:r>
            <a:r>
              <a:rPr lang="en-US" altLang="en-US" sz="3200" b="1" dirty="0" err="1" smtClean="0">
                <a:solidFill>
                  <a:srgbClr val="BF9000"/>
                </a:solidFill>
                <a:latin typeface="Arial" pitchFamily="34" charset="0"/>
                <a:cs typeface="Arial" pitchFamily="34" charset="0"/>
              </a:rPr>
              <a:t>şi</a:t>
            </a:r>
            <a:r>
              <a:rPr lang="en-US" altLang="en-US" sz="3200" b="1" dirty="0" smtClean="0">
                <a:solidFill>
                  <a:srgbClr val="BF9000"/>
                </a:solidFill>
                <a:latin typeface="Arial" pitchFamily="34" charset="0"/>
                <a:cs typeface="Arial" pitchFamily="34" charset="0"/>
              </a:rPr>
              <a:t> state </a:t>
            </a:r>
            <a:r>
              <a:rPr lang="en-US" altLang="en-US" sz="3200" dirty="0" err="1" smtClean="0">
                <a:latin typeface="Arial" pitchFamily="34" charset="0"/>
                <a:cs typeface="Arial" pitchFamily="34" charset="0"/>
              </a:rPr>
              <a:t>există</a:t>
            </a:r>
            <a:r>
              <a:rPr lang="en-US" altLang="en-US" sz="3200" dirty="0" smtClean="0">
                <a:latin typeface="Arial" pitchFamily="34" charset="0"/>
                <a:cs typeface="Arial" pitchFamily="34" charset="0"/>
              </a:rPr>
              <a:t> </a:t>
            </a:r>
            <a:r>
              <a:rPr lang="en-US" altLang="en-US" sz="3200" dirty="0" err="1" smtClean="0">
                <a:latin typeface="Arial" pitchFamily="34" charset="0"/>
                <a:cs typeface="Arial" pitchFamily="34" charset="0"/>
              </a:rPr>
              <a:t>însă</a:t>
            </a:r>
            <a:r>
              <a:rPr lang="en-US" altLang="en-US" sz="3200" dirty="0" smtClean="0">
                <a:latin typeface="Arial" pitchFamily="34" charset="0"/>
                <a:cs typeface="Arial" pitchFamily="34" charset="0"/>
              </a:rPr>
              <a:t>  </a:t>
            </a:r>
            <a:r>
              <a:rPr lang="en-US" altLang="en-US" sz="3200" b="1" dirty="0" err="1" smtClean="0">
                <a:solidFill>
                  <a:srgbClr val="BF9000"/>
                </a:solidFill>
                <a:latin typeface="Arial" pitchFamily="34" charset="0"/>
                <a:cs typeface="Arial" pitchFamily="34" charset="0"/>
              </a:rPr>
              <a:t>diferenţe</a:t>
            </a:r>
            <a:r>
              <a:rPr lang="en-US" altLang="en-US" sz="3200" b="1" dirty="0" smtClean="0">
                <a:solidFill>
                  <a:srgbClr val="BF9000"/>
                </a:solidFill>
                <a:latin typeface="Arial" pitchFamily="34" charset="0"/>
                <a:cs typeface="Arial" pitchFamily="34" charset="0"/>
              </a:rPr>
              <a:t> </a:t>
            </a:r>
            <a:r>
              <a:rPr lang="en-US" altLang="en-US" sz="3200" dirty="0" err="1" smtClean="0">
                <a:latin typeface="Arial" pitchFamily="34" charset="0"/>
                <a:cs typeface="Arial" pitchFamily="34" charset="0"/>
              </a:rPr>
              <a:t>destul</a:t>
            </a:r>
            <a:r>
              <a:rPr lang="en-US" altLang="en-US" sz="3200" dirty="0" smtClean="0">
                <a:latin typeface="Arial" pitchFamily="34" charset="0"/>
                <a:cs typeface="Arial" pitchFamily="34" charset="0"/>
              </a:rPr>
              <a:t> de </a:t>
            </a:r>
            <a:r>
              <a:rPr lang="en-US" altLang="en-US" sz="3200" dirty="0" err="1" smtClean="0">
                <a:latin typeface="Arial" pitchFamily="34" charset="0"/>
                <a:cs typeface="Arial" pitchFamily="34" charset="0"/>
              </a:rPr>
              <a:t>mari</a:t>
            </a:r>
            <a:r>
              <a:rPr lang="en-US" altLang="en-US" sz="3200" dirty="0" smtClean="0">
                <a:latin typeface="Arial" pitchFamily="34" charset="0"/>
                <a:cs typeface="Arial" pitchFamily="34" charset="0"/>
              </a:rPr>
              <a:t>.</a:t>
            </a:r>
            <a:endParaRPr lang="en-US" altLang="en-US" sz="3200" dirty="0" smtClean="0">
              <a:latin typeface="Arial" pitchFamily="34" charset="0"/>
              <a:ea typeface="ヒラギノ角ゴ ProN W6" pitchFamily="1" charset="-128"/>
              <a:cs typeface="Arial" pitchFamily="34" charset="0"/>
            </a:endParaRPr>
          </a:p>
          <a:p>
            <a:pPr algn="just" eaLnBrk="1" hangingPunct="1">
              <a:lnSpc>
                <a:spcPct val="100000"/>
              </a:lnSpc>
            </a:pPr>
            <a:endParaRPr lang="en-US" altLang="en-US" sz="1600" dirty="0" smtClean="0">
              <a:latin typeface="Arial" pitchFamily="34" charset="0"/>
              <a:ea typeface="ヒラギノ角ゴ ProN W6" pitchFamily="1" charset="-128"/>
              <a:cs typeface="Arial" pitchFamily="34" charset="0"/>
            </a:endParaRPr>
          </a:p>
          <a:p>
            <a:pPr algn="just" eaLnBrk="1" hangingPunct="1">
              <a:lnSpc>
                <a:spcPct val="100000"/>
              </a:lnSpc>
            </a:pPr>
            <a:r>
              <a:rPr lang="en-US" altLang="en-US" sz="3200" dirty="0" smtClean="0">
                <a:latin typeface="Arial" pitchFamily="34" charset="0"/>
                <a:cs typeface="Arial" pitchFamily="34" charset="0"/>
              </a:rPr>
              <a:t>UE </a:t>
            </a:r>
            <a:r>
              <a:rPr lang="en-US" altLang="en-US" sz="3200" dirty="0" err="1" smtClean="0">
                <a:latin typeface="Arial" pitchFamily="34" charset="0"/>
                <a:cs typeface="Arial" pitchFamily="34" charset="0"/>
              </a:rPr>
              <a:t>promovează</a:t>
            </a:r>
            <a:r>
              <a:rPr lang="en-US" altLang="en-US" sz="3200" dirty="0" smtClean="0">
                <a:latin typeface="Arial" pitchFamily="34" charset="0"/>
                <a:cs typeface="Arial" pitchFamily="34" charset="0"/>
              </a:rPr>
              <a:t> </a:t>
            </a:r>
            <a:r>
              <a:rPr lang="en-US" altLang="en-US" sz="3200" b="1" dirty="0" smtClean="0">
                <a:solidFill>
                  <a:srgbClr val="BF9000"/>
                </a:solidFill>
                <a:latin typeface="Arial" pitchFamily="34" charset="0"/>
                <a:cs typeface="Arial" pitchFamily="34" charset="0"/>
              </a:rPr>
              <a:t>un </a:t>
            </a:r>
            <a:r>
              <a:rPr lang="en-US" altLang="en-US" sz="3200" b="1" dirty="0" err="1" smtClean="0">
                <a:solidFill>
                  <a:srgbClr val="BF9000"/>
                </a:solidFill>
                <a:latin typeface="Arial" pitchFamily="34" charset="0"/>
                <a:cs typeface="Arial" pitchFamily="34" charset="0"/>
              </a:rPr>
              <a:t>anumit</a:t>
            </a:r>
            <a:r>
              <a:rPr lang="en-US" altLang="en-US" sz="3200" b="1" dirty="0" smtClean="0">
                <a:solidFill>
                  <a:srgbClr val="BF9000"/>
                </a:solidFill>
                <a:latin typeface="Arial" pitchFamily="34" charset="0"/>
                <a:cs typeface="Arial" pitchFamily="34" charset="0"/>
              </a:rPr>
              <a:t> tip de </a:t>
            </a:r>
            <a:r>
              <a:rPr lang="en-US" altLang="en-US" sz="3200" b="1" dirty="0" err="1" smtClean="0">
                <a:solidFill>
                  <a:srgbClr val="BF9000"/>
                </a:solidFill>
                <a:latin typeface="Arial" pitchFamily="34" charset="0"/>
                <a:cs typeface="Arial" pitchFamily="34" charset="0"/>
              </a:rPr>
              <a:t>politică</a:t>
            </a:r>
            <a:r>
              <a:rPr lang="en-US" altLang="en-US" sz="3200" b="1" dirty="0" smtClean="0">
                <a:solidFill>
                  <a:srgbClr val="BF9000"/>
                </a:solidFill>
                <a:latin typeface="Arial" pitchFamily="34" charset="0"/>
                <a:cs typeface="Arial" pitchFamily="34" charset="0"/>
              </a:rPr>
              <a:t> </a:t>
            </a:r>
            <a:r>
              <a:rPr lang="en-US" altLang="en-US" sz="3200" dirty="0" err="1" smtClean="0">
                <a:latin typeface="Arial" pitchFamily="34" charset="0"/>
                <a:cs typeface="Arial" pitchFamily="34" charset="0"/>
              </a:rPr>
              <a:t>ce</a:t>
            </a:r>
            <a:r>
              <a:rPr lang="en-US" altLang="en-US" sz="3200" dirty="0" smtClean="0">
                <a:latin typeface="Arial" pitchFamily="34" charset="0"/>
                <a:cs typeface="Arial" pitchFamily="34" charset="0"/>
              </a:rPr>
              <a:t> </a:t>
            </a:r>
            <a:r>
              <a:rPr lang="en-US" altLang="en-US" sz="3200" dirty="0" err="1" smtClean="0">
                <a:latin typeface="Arial" pitchFamily="34" charset="0"/>
                <a:cs typeface="Arial" pitchFamily="34" charset="0"/>
              </a:rPr>
              <a:t>constă</a:t>
            </a:r>
            <a:r>
              <a:rPr lang="en-US" altLang="en-US" sz="3200" dirty="0" smtClean="0">
                <a:latin typeface="Arial" pitchFamily="34" charset="0"/>
                <a:cs typeface="Arial" pitchFamily="34" charset="0"/>
              </a:rPr>
              <a:t> </a:t>
            </a:r>
            <a:r>
              <a:rPr lang="en-US" altLang="en-US" sz="3200" dirty="0" err="1" smtClean="0">
                <a:latin typeface="Arial" pitchFamily="34" charset="0"/>
                <a:cs typeface="Arial" pitchFamily="34" charset="0"/>
              </a:rPr>
              <a:t>în</a:t>
            </a:r>
            <a:r>
              <a:rPr lang="en-US" altLang="en-US" sz="3200" dirty="0" smtClean="0">
                <a:latin typeface="Arial" pitchFamily="34" charset="0"/>
                <a:cs typeface="Arial" pitchFamily="34" charset="0"/>
              </a:rPr>
              <a:t> principal </a:t>
            </a:r>
            <a:r>
              <a:rPr lang="en-US" altLang="en-US" sz="3200" dirty="0" err="1" smtClean="0">
                <a:latin typeface="Arial" pitchFamily="34" charset="0"/>
                <a:cs typeface="Arial" pitchFamily="34" charset="0"/>
              </a:rPr>
              <a:t>în</a:t>
            </a:r>
            <a:r>
              <a:rPr lang="en-US" altLang="en-US" sz="3200" dirty="0" smtClean="0">
                <a:latin typeface="Arial" pitchFamily="34" charset="0"/>
                <a:cs typeface="Arial" pitchFamily="34" charset="0"/>
              </a:rPr>
              <a:t> </a:t>
            </a:r>
            <a:r>
              <a:rPr lang="en-US" altLang="en-US" sz="3200" dirty="0" err="1" smtClean="0">
                <a:latin typeface="Arial" pitchFamily="34" charset="0"/>
                <a:cs typeface="Arial" pitchFamily="34" charset="0"/>
              </a:rPr>
              <a:t>sprijin</a:t>
            </a:r>
            <a:r>
              <a:rPr lang="en-US" altLang="en-US" sz="3200" dirty="0" smtClean="0">
                <a:latin typeface="Arial" pitchFamily="34" charset="0"/>
                <a:cs typeface="Arial" pitchFamily="34" charset="0"/>
              </a:rPr>
              <a:t> </a:t>
            </a:r>
            <a:r>
              <a:rPr lang="en-US" altLang="en-US" sz="3200" dirty="0" err="1" smtClean="0">
                <a:latin typeface="Arial" pitchFamily="34" charset="0"/>
                <a:cs typeface="Arial" pitchFamily="34" charset="0"/>
              </a:rPr>
              <a:t>financiar</a:t>
            </a:r>
            <a:r>
              <a:rPr lang="en-US" altLang="en-US" sz="3200" dirty="0" smtClean="0">
                <a:latin typeface="Arial" pitchFamily="34" charset="0"/>
                <a:cs typeface="Arial" pitchFamily="34" charset="0"/>
              </a:rPr>
              <a:t> </a:t>
            </a:r>
            <a:r>
              <a:rPr lang="en-US" altLang="en-US" sz="3200" dirty="0" err="1" smtClean="0">
                <a:latin typeface="Arial" pitchFamily="34" charset="0"/>
                <a:cs typeface="Arial" pitchFamily="34" charset="0"/>
              </a:rPr>
              <a:t>acordat</a:t>
            </a:r>
            <a:r>
              <a:rPr lang="en-US" altLang="en-US" sz="3200" dirty="0" smtClean="0">
                <a:latin typeface="Arial" pitchFamily="34" charset="0"/>
                <a:cs typeface="Arial" pitchFamily="34" charset="0"/>
              </a:rPr>
              <a:t> </a:t>
            </a:r>
            <a:r>
              <a:rPr lang="en-US" altLang="en-US" sz="3200" dirty="0" err="1" smtClean="0">
                <a:latin typeface="Arial" pitchFamily="34" charset="0"/>
                <a:cs typeface="Arial" pitchFamily="34" charset="0"/>
              </a:rPr>
              <a:t>zonelor</a:t>
            </a:r>
            <a:r>
              <a:rPr lang="en-US" altLang="en-US" sz="3200" dirty="0" smtClean="0">
                <a:latin typeface="Arial" pitchFamily="34" charset="0"/>
                <a:cs typeface="Arial" pitchFamily="34" charset="0"/>
              </a:rPr>
              <a:t> </a:t>
            </a:r>
            <a:r>
              <a:rPr lang="en-US" altLang="en-US" sz="3200" dirty="0" err="1" smtClean="0">
                <a:latin typeface="Arial" pitchFamily="34" charset="0"/>
                <a:cs typeface="Arial" pitchFamily="34" charset="0"/>
              </a:rPr>
              <a:t>rămase</a:t>
            </a:r>
            <a:r>
              <a:rPr lang="en-US" altLang="en-US" sz="3200" dirty="0" smtClean="0">
                <a:latin typeface="Arial" pitchFamily="34" charset="0"/>
                <a:cs typeface="Arial" pitchFamily="34" charset="0"/>
              </a:rPr>
              <a:t> </a:t>
            </a:r>
            <a:r>
              <a:rPr lang="en-US" altLang="en-US" sz="3200" dirty="0" err="1" smtClean="0">
                <a:latin typeface="Arial" pitchFamily="34" charset="0"/>
                <a:cs typeface="Arial" pitchFamily="34" charset="0"/>
              </a:rPr>
              <a:t>în</a:t>
            </a:r>
            <a:r>
              <a:rPr lang="en-US" altLang="en-US" sz="3200" dirty="0" smtClean="0">
                <a:latin typeface="Arial" pitchFamily="34" charset="0"/>
                <a:cs typeface="Arial" pitchFamily="34" charset="0"/>
              </a:rPr>
              <a:t> </a:t>
            </a:r>
            <a:r>
              <a:rPr lang="en-US" altLang="en-US" sz="3200" dirty="0" err="1" smtClean="0">
                <a:latin typeface="Arial" pitchFamily="34" charset="0"/>
                <a:cs typeface="Arial" pitchFamily="34" charset="0"/>
              </a:rPr>
              <a:t>urmă</a:t>
            </a:r>
            <a:r>
              <a:rPr lang="en-US" altLang="en-US" sz="3200" dirty="0" smtClean="0">
                <a:latin typeface="Arial" pitchFamily="34" charset="0"/>
                <a:cs typeface="Arial" pitchFamily="34" charset="0"/>
              </a:rPr>
              <a:t>.</a:t>
            </a:r>
            <a:endParaRPr lang="en-US" altLang="en-US" sz="3200" dirty="0" smtClean="0">
              <a:latin typeface="Arial" pitchFamily="34" charset="0"/>
              <a:ea typeface="ヒラギノ角ゴ ProN W6" pitchFamily="1" charset="-128"/>
              <a:cs typeface="Arial" pitchFamily="34" charset="0"/>
            </a:endParaRPr>
          </a:p>
          <a:p>
            <a:pPr algn="just" eaLnBrk="1" hangingPunct="1">
              <a:lnSpc>
                <a:spcPct val="100000"/>
              </a:lnSpc>
            </a:pPr>
            <a:endParaRPr lang="en-US" altLang="en-US" sz="1600" dirty="0" smtClean="0">
              <a:latin typeface="Arial" pitchFamily="34" charset="0"/>
              <a:ea typeface="ヒラギノ角ゴ ProN W6" pitchFamily="1" charset="-128"/>
              <a:cs typeface="Arial" pitchFamily="34" charset="0"/>
            </a:endParaRPr>
          </a:p>
          <a:p>
            <a:pPr algn="just"/>
            <a:r>
              <a:rPr lang="ro-RO" sz="3200" b="1" dirty="0" smtClean="0">
                <a:solidFill>
                  <a:srgbClr val="C00000"/>
                </a:solidFill>
                <a:latin typeface="Arial" pitchFamily="34" charset="0"/>
                <a:cs typeface="Arial" pitchFamily="34" charset="0"/>
              </a:rPr>
              <a:t>Susține cu prioritate prioritățile politice ale UE, în mod special tranziția la o uniune „verde” și digitală</a:t>
            </a:r>
            <a:r>
              <a:rPr lang="en-US" sz="3200" dirty="0" smtClean="0">
                <a:solidFill>
                  <a:srgbClr val="C00000"/>
                </a:solidFill>
                <a:latin typeface="Arial" pitchFamily="34" charset="0"/>
                <a:cs typeface="Arial" pitchFamily="34" charset="0"/>
              </a:rPr>
              <a:t>.</a:t>
            </a:r>
            <a:endParaRPr lang="en-US" altLang="en-US" sz="3200" dirty="0" smtClean="0">
              <a:solidFill>
                <a:srgbClr val="C00000"/>
              </a:solidFill>
              <a:latin typeface="Arial" pitchFamily="34" charset="0"/>
              <a:ea typeface="ヒラギノ角ゴ ProN W6" pitchFamily="1" charset="-128"/>
              <a:cs typeface="Arial" pitchFamily="34" charset="0"/>
            </a:endParaRPr>
          </a:p>
        </p:txBody>
      </p:sp>
      <p:sp>
        <p:nvSpPr>
          <p:cNvPr id="4" name="Title 1"/>
          <p:cNvSpPr txBox="1">
            <a:spLocks/>
          </p:cNvSpPr>
          <p:nvPr/>
        </p:nvSpPr>
        <p:spPr bwMode="auto">
          <a:xfrm>
            <a:off x="990600" y="342900"/>
            <a:ext cx="16389350" cy="2636045"/>
          </a:xfrm>
          <a:prstGeom prst="rect">
            <a:avLst/>
          </a:prstGeom>
          <a:solidFill>
            <a:schemeClr val="accent2"/>
          </a:solidFill>
          <a:ln>
            <a:noFill/>
          </a:ln>
          <a:extLst/>
        </p:spPr>
        <p:txBody>
          <a:bodyPr lIns="163284" tIns="81642" rIns="163284" bIns="81642" anchor="b"/>
          <a:lstStyle/>
          <a:p>
            <a:pPr>
              <a:defRPr/>
            </a:pPr>
            <a:r>
              <a:rPr lang="ro-RO" sz="4100" b="1" dirty="0" smtClean="0">
                <a:solidFill>
                  <a:schemeClr val="bg1"/>
                </a:solidFill>
              </a:rPr>
              <a:t>1. </a:t>
            </a:r>
            <a:r>
              <a:rPr lang="en-US" sz="4100" b="1" dirty="0" smtClean="0">
                <a:solidFill>
                  <a:schemeClr val="bg1"/>
                </a:solidFill>
              </a:rPr>
              <a:t>POLITICA </a:t>
            </a:r>
            <a:r>
              <a:rPr lang="en-US" sz="4100" b="1" dirty="0">
                <a:solidFill>
                  <a:schemeClr val="bg1"/>
                </a:solidFill>
              </a:rPr>
              <a:t>DE COEZIUNE SOCIAL</a:t>
            </a:r>
            <a:r>
              <a:rPr lang="ro-RO" sz="4100" b="1" dirty="0">
                <a:solidFill>
                  <a:schemeClr val="bg1"/>
                </a:solidFill>
              </a:rPr>
              <a:t>Ă</a:t>
            </a:r>
            <a:r>
              <a:rPr lang="en-US" sz="4100" b="1" dirty="0">
                <a:solidFill>
                  <a:schemeClr val="bg1"/>
                </a:solidFill>
              </a:rPr>
              <a:t> </a:t>
            </a:r>
            <a:r>
              <a:rPr lang="ro-RO" sz="4100" b="1" dirty="0">
                <a:solidFill>
                  <a:schemeClr val="bg1"/>
                </a:solidFill>
              </a:rPr>
              <a:t>Ș</a:t>
            </a:r>
            <a:r>
              <a:rPr lang="en-US" sz="4100" b="1" dirty="0">
                <a:solidFill>
                  <a:schemeClr val="bg1"/>
                </a:solidFill>
              </a:rPr>
              <a:t>I ECONOMIC</a:t>
            </a:r>
            <a:r>
              <a:rPr lang="ro-RO" sz="4100" b="1" dirty="0">
                <a:solidFill>
                  <a:schemeClr val="bg1"/>
                </a:solidFill>
              </a:rPr>
              <a:t>Ă</a:t>
            </a:r>
            <a:r>
              <a:rPr lang="en-US" sz="4100" b="1" dirty="0">
                <a:solidFill>
                  <a:schemeClr val="bg1"/>
                </a:solidFill>
              </a:rPr>
              <a:t> </a:t>
            </a:r>
            <a:r>
              <a:rPr lang="ro-RO" sz="4100" b="1" dirty="0" smtClean="0">
                <a:solidFill>
                  <a:schemeClr val="bg1"/>
                </a:solidFill>
              </a:rPr>
              <a:t>    </a:t>
            </a:r>
          </a:p>
          <a:p>
            <a:pPr>
              <a:defRPr/>
            </a:pPr>
            <a:r>
              <a:rPr lang="ro-RO" sz="4100" b="1" dirty="0" smtClean="0">
                <a:solidFill>
                  <a:schemeClr val="bg1"/>
                </a:solidFill>
              </a:rPr>
              <a:t>   </a:t>
            </a:r>
            <a:r>
              <a:rPr lang="en-US" sz="4100" b="1" dirty="0" smtClean="0">
                <a:solidFill>
                  <a:schemeClr val="bg1"/>
                </a:solidFill>
              </a:rPr>
              <a:t>REGIONAL</a:t>
            </a:r>
            <a:r>
              <a:rPr lang="ro-RO" sz="4100" b="1" dirty="0">
                <a:solidFill>
                  <a:schemeClr val="bg1"/>
                </a:solidFill>
              </a:rPr>
              <a:t>Ă</a:t>
            </a:r>
            <a:r>
              <a:rPr lang="en-US" sz="4100" b="1" dirty="0">
                <a:solidFill>
                  <a:schemeClr val="bg1"/>
                </a:solidFill>
              </a:rPr>
              <a:t> A UE</a:t>
            </a:r>
          </a:p>
          <a:p>
            <a:pPr>
              <a:defRPr/>
            </a:pPr>
            <a:r>
              <a:rPr lang="ro-RO" sz="3600" b="1" dirty="0" smtClean="0">
                <a:solidFill>
                  <a:schemeClr val="bg1"/>
                </a:solidFill>
              </a:rPr>
              <a:t>    FEDR</a:t>
            </a:r>
            <a:r>
              <a:rPr lang="ro-RO" sz="3600" b="1" dirty="0">
                <a:solidFill>
                  <a:schemeClr val="bg1"/>
                </a:solidFill>
              </a:rPr>
              <a:t>, FC, FSE </a:t>
            </a:r>
            <a:r>
              <a:rPr lang="ro-RO" sz="3600" b="1" dirty="0" smtClean="0">
                <a:solidFill>
                  <a:schemeClr val="bg1"/>
                </a:solidFill>
              </a:rPr>
              <a:t>+</a:t>
            </a:r>
            <a:endParaRPr lang="ro-RO" sz="3600" b="1" dirty="0">
              <a:solidFill>
                <a:schemeClr val="bg1"/>
              </a:solidFill>
            </a:endParaRPr>
          </a:p>
          <a:p>
            <a:pPr>
              <a:defRPr/>
            </a:pPr>
            <a:r>
              <a:rPr lang="ro-RO" sz="3600" b="1" dirty="0" smtClean="0">
                <a:solidFill>
                  <a:schemeClr val="bg1"/>
                </a:solidFill>
              </a:rPr>
              <a:t>    </a:t>
            </a:r>
            <a:r>
              <a:rPr lang="en-US" sz="3600" b="1" dirty="0" smtClean="0">
                <a:solidFill>
                  <a:schemeClr val="bg1"/>
                </a:solidFill>
              </a:rPr>
              <a:t>PROGRAM</a:t>
            </a:r>
            <a:r>
              <a:rPr lang="ro-RO" sz="3600" b="1" dirty="0">
                <a:solidFill>
                  <a:schemeClr val="bg1"/>
                </a:solidFill>
              </a:rPr>
              <a:t>E</a:t>
            </a:r>
            <a:r>
              <a:rPr lang="en-US" sz="3600" b="1" dirty="0">
                <a:solidFill>
                  <a:schemeClr val="bg1"/>
                </a:solidFill>
              </a:rPr>
              <a:t> OPERA</a:t>
            </a:r>
            <a:r>
              <a:rPr lang="ro-RO" sz="3600" b="1" dirty="0">
                <a:solidFill>
                  <a:schemeClr val="bg1"/>
                </a:solidFill>
              </a:rPr>
              <a:t>Ț</a:t>
            </a:r>
            <a:r>
              <a:rPr lang="en-US" sz="3600" b="1" dirty="0">
                <a:solidFill>
                  <a:schemeClr val="bg1"/>
                </a:solidFill>
              </a:rPr>
              <a:t>IONAL</a:t>
            </a:r>
            <a:r>
              <a:rPr lang="ro-RO" sz="3600" b="1" dirty="0">
                <a:solidFill>
                  <a:schemeClr val="bg1"/>
                </a:solidFill>
              </a:rPr>
              <a:t>E</a:t>
            </a:r>
            <a:r>
              <a:rPr lang="en-US" sz="3600" b="1" dirty="0">
                <a:solidFill>
                  <a:schemeClr val="bg1"/>
                </a:solidFill>
              </a:rPr>
              <a:t> SECTORIAL</a:t>
            </a:r>
            <a:r>
              <a:rPr lang="ro-RO" sz="3600" b="1" dirty="0">
                <a:solidFill>
                  <a:schemeClr val="bg1"/>
                </a:solidFill>
              </a:rPr>
              <a:t>E</a:t>
            </a:r>
            <a:endParaRPr lang="en-US" sz="3600" b="1" dirty="0">
              <a:solidFill>
                <a:schemeClr val="bg1"/>
              </a:solidFill>
            </a:endParaRPr>
          </a:p>
        </p:txBody>
      </p:sp>
      <p:sp>
        <p:nvSpPr>
          <p:cNvPr id="2" name="Curved Left Arrow 1"/>
          <p:cNvSpPr/>
          <p:nvPr/>
        </p:nvSpPr>
        <p:spPr>
          <a:xfrm>
            <a:off x="16202026" y="602457"/>
            <a:ext cx="1727200" cy="1264443"/>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lIns="163284" tIns="81642" rIns="163284" bIns="81642" anchor="ctr"/>
          <a:lstStyle/>
          <a:p>
            <a:pPr algn="ctr">
              <a:defRPr/>
            </a:pPr>
            <a:endParaRPr lang="ro-RO">
              <a:solidFill>
                <a:schemeClr val="tx1"/>
              </a:solidFill>
            </a:endParaRPr>
          </a:p>
        </p:txBody>
      </p:sp>
      <p:sp>
        <p:nvSpPr>
          <p:cNvPr id="5" name="Curved Left Arrow 4"/>
          <p:cNvSpPr/>
          <p:nvPr/>
        </p:nvSpPr>
        <p:spPr>
          <a:xfrm>
            <a:off x="16202026" y="1866901"/>
            <a:ext cx="1727200" cy="1188245"/>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lIns="163284" tIns="81642" rIns="163284" bIns="81642" anchor="ctr"/>
          <a:lstStyle/>
          <a:p>
            <a:pPr algn="ctr">
              <a:defRPr/>
            </a:pPr>
            <a:endParaRPr lang="ro-RO">
              <a:solidFill>
                <a:schemeClr val="tx1"/>
              </a:solidFill>
            </a:endParaRPr>
          </a:p>
        </p:txBody>
      </p:sp>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3238500"/>
            <a:ext cx="16459200" cy="6270412"/>
          </a:xfrm>
        </p:spPr>
        <p:txBody>
          <a:bodyPr>
            <a:normAutofit/>
          </a:bodyPr>
          <a:lstStyle/>
          <a:p>
            <a:r>
              <a:rPr lang="vi-VN" sz="3200" b="1" dirty="0" smtClean="0"/>
              <a:t>Fondul de dezvoltare regională (FEDR) </a:t>
            </a:r>
            <a:r>
              <a:rPr lang="vi-VN" sz="3200" dirty="0" smtClean="0"/>
              <a:t>- 226 miliarde de euro </a:t>
            </a:r>
            <a:endParaRPr lang="ro-RO" sz="3200" dirty="0" smtClean="0"/>
          </a:p>
          <a:p>
            <a:r>
              <a:rPr lang="vi-VN" sz="3200" b="1" dirty="0" smtClean="0"/>
              <a:t>Fondul de coeziune (FC)</a:t>
            </a:r>
            <a:r>
              <a:rPr lang="vi-VN" sz="3200" dirty="0" smtClean="0"/>
              <a:t> - 48 miliarde de euro</a:t>
            </a:r>
            <a:r>
              <a:rPr lang="vi-VN" sz="2800" dirty="0" smtClean="0"/>
              <a:t> </a:t>
            </a:r>
          </a:p>
          <a:p>
            <a:r>
              <a:rPr lang="vi-VN" sz="3200" b="1" dirty="0" smtClean="0"/>
              <a:t>Fondul social european plus</a:t>
            </a:r>
            <a:r>
              <a:rPr lang="ro-RO" sz="3200" b="1" dirty="0" smtClean="0"/>
              <a:t> (FSE+)</a:t>
            </a:r>
            <a:r>
              <a:rPr lang="vi-VN" sz="3200" dirty="0" smtClean="0"/>
              <a:t>, principalul instrument destinat </a:t>
            </a:r>
            <a:r>
              <a:rPr lang="vi-VN" sz="3200" b="1" i="1" dirty="0" smtClean="0"/>
              <a:t>investițiilor în oameni</a:t>
            </a:r>
            <a:r>
              <a:rPr lang="vi-VN" sz="3200" dirty="0" smtClean="0"/>
              <a:t> - de la crearea de noi locuri de muncă la realizarea unei societăți mai inclusive - 99,3 miliarde de euro.</a:t>
            </a:r>
          </a:p>
          <a:p>
            <a:r>
              <a:rPr lang="vi-VN" sz="3200" b="1" dirty="0" smtClean="0"/>
              <a:t>Fondul pentru o tranziție justă</a:t>
            </a:r>
            <a:r>
              <a:rPr lang="ro-RO" sz="3200" b="1" dirty="0" smtClean="0"/>
              <a:t> </a:t>
            </a:r>
            <a:r>
              <a:rPr lang="ro-RO" sz="3200" dirty="0" smtClean="0"/>
              <a:t>- </a:t>
            </a:r>
            <a:r>
              <a:rPr lang="vi-VN" sz="3200" dirty="0" smtClean="0"/>
              <a:t>intenționează să reducă costurile sociale și economice cu tranziția la o economie fără emisii în zonele puternic dependente de industrii poluatoare</a:t>
            </a:r>
            <a:r>
              <a:rPr lang="ro-RO" sz="3200" dirty="0" smtClean="0"/>
              <a:t> – </a:t>
            </a:r>
            <a:r>
              <a:rPr lang="ro-RO" sz="3200" dirty="0" smtClean="0">
                <a:latin typeface="Arial" pitchFamily="34" charset="0"/>
                <a:cs typeface="Arial" pitchFamily="34" charset="0"/>
              </a:rPr>
              <a:t>1</a:t>
            </a:r>
            <a:r>
              <a:rPr lang="vi-VN" sz="3200" dirty="0" smtClean="0"/>
              <a:t>9,2 miliarde de euro</a:t>
            </a:r>
            <a:endParaRPr lang="ro-RO" sz="3200" dirty="0" smtClean="0"/>
          </a:p>
          <a:p>
            <a:r>
              <a:rPr lang="vi-VN" sz="3200" b="1" dirty="0" smtClean="0"/>
              <a:t>Interreg</a:t>
            </a:r>
            <a:r>
              <a:rPr lang="ro-RO" sz="3200" dirty="0" smtClean="0"/>
              <a:t> -</a:t>
            </a:r>
            <a:r>
              <a:rPr lang="vi-VN" sz="3200" dirty="0" smtClean="0"/>
              <a:t> oferă sprijin pentru proiectele transfrontaliere și cooperarea în regiunile învecinate ale U</a:t>
            </a:r>
            <a:r>
              <a:rPr lang="ro-RO" sz="3200" dirty="0" smtClean="0"/>
              <a:t>E - </a:t>
            </a:r>
            <a:r>
              <a:rPr lang="vi-VN" sz="3200" dirty="0" smtClean="0"/>
              <a:t>8,1 miliarde de euro.</a:t>
            </a:r>
          </a:p>
          <a:p>
            <a:endParaRPr lang="en-US" sz="3200" dirty="0"/>
          </a:p>
        </p:txBody>
      </p:sp>
      <p:sp>
        <p:nvSpPr>
          <p:cNvPr id="4" name="Title 1"/>
          <p:cNvSpPr txBox="1">
            <a:spLocks/>
          </p:cNvSpPr>
          <p:nvPr/>
        </p:nvSpPr>
        <p:spPr bwMode="auto">
          <a:xfrm>
            <a:off x="908710" y="571500"/>
            <a:ext cx="16464890" cy="1075346"/>
          </a:xfrm>
          <a:prstGeom prst="rect">
            <a:avLst/>
          </a:prstGeom>
          <a:solidFill>
            <a:schemeClr val="accent2"/>
          </a:solidFill>
          <a:ln>
            <a:noFill/>
          </a:ln>
          <a:extLst/>
        </p:spPr>
        <p:txBody>
          <a:bodyPr lIns="163284" tIns="81642" rIns="163284" bIns="81642" anchor="b"/>
          <a:lstStyle/>
          <a:p>
            <a:pPr>
              <a:defRPr/>
            </a:pPr>
            <a:r>
              <a:rPr lang="ro-RO" sz="3600" b="1" dirty="0" smtClean="0">
                <a:solidFill>
                  <a:schemeClr val="bg1"/>
                </a:solidFill>
                <a:latin typeface="Arial" pitchFamily="34" charset="0"/>
                <a:cs typeface="Arial" pitchFamily="34" charset="0"/>
              </a:rPr>
              <a:t>1. </a:t>
            </a:r>
            <a:r>
              <a:rPr lang="en-US" sz="3600" b="1" dirty="0" smtClean="0">
                <a:solidFill>
                  <a:schemeClr val="bg1"/>
                </a:solidFill>
                <a:latin typeface="Arial" pitchFamily="34" charset="0"/>
                <a:cs typeface="Arial" pitchFamily="34" charset="0"/>
              </a:rPr>
              <a:t>POLITICA </a:t>
            </a:r>
            <a:r>
              <a:rPr lang="en-US" sz="3600" b="1" dirty="0">
                <a:solidFill>
                  <a:schemeClr val="bg1"/>
                </a:solidFill>
                <a:latin typeface="Arial" pitchFamily="34" charset="0"/>
                <a:cs typeface="Arial" pitchFamily="34" charset="0"/>
              </a:rPr>
              <a:t>DE COEZIUNE SOCIAL</a:t>
            </a:r>
            <a:r>
              <a:rPr lang="ro-RO" sz="3600" b="1" dirty="0">
                <a:solidFill>
                  <a:schemeClr val="bg1"/>
                </a:solidFill>
                <a:latin typeface="Arial" pitchFamily="34" charset="0"/>
                <a:cs typeface="Arial" pitchFamily="34" charset="0"/>
              </a:rPr>
              <a:t>Ă</a:t>
            </a:r>
            <a:r>
              <a:rPr lang="en-US" sz="3600" b="1" dirty="0">
                <a:solidFill>
                  <a:schemeClr val="bg1"/>
                </a:solidFill>
                <a:latin typeface="Arial" pitchFamily="34" charset="0"/>
                <a:cs typeface="Arial" pitchFamily="34" charset="0"/>
              </a:rPr>
              <a:t> </a:t>
            </a:r>
            <a:r>
              <a:rPr lang="ro-RO" sz="3600" b="1" dirty="0">
                <a:solidFill>
                  <a:schemeClr val="bg1"/>
                </a:solidFill>
                <a:latin typeface="Arial" pitchFamily="34" charset="0"/>
                <a:cs typeface="Arial" pitchFamily="34" charset="0"/>
              </a:rPr>
              <a:t>Ș</a:t>
            </a:r>
            <a:r>
              <a:rPr lang="en-US" sz="3600" b="1" dirty="0">
                <a:solidFill>
                  <a:schemeClr val="bg1"/>
                </a:solidFill>
                <a:latin typeface="Arial" pitchFamily="34" charset="0"/>
                <a:cs typeface="Arial" pitchFamily="34" charset="0"/>
              </a:rPr>
              <a:t>I ECONOMIC</a:t>
            </a:r>
            <a:r>
              <a:rPr lang="ro-RO" sz="3600" b="1" dirty="0">
                <a:solidFill>
                  <a:schemeClr val="bg1"/>
                </a:solidFill>
                <a:latin typeface="Arial" pitchFamily="34" charset="0"/>
                <a:cs typeface="Arial" pitchFamily="34" charset="0"/>
              </a:rPr>
              <a:t>Ă</a:t>
            </a:r>
            <a:r>
              <a:rPr lang="en-US" sz="3600" b="1" dirty="0">
                <a:solidFill>
                  <a:schemeClr val="bg1"/>
                </a:solidFill>
                <a:latin typeface="Arial" pitchFamily="34" charset="0"/>
                <a:cs typeface="Arial" pitchFamily="34" charset="0"/>
              </a:rPr>
              <a:t> REGIONAL</a:t>
            </a:r>
            <a:r>
              <a:rPr lang="ro-RO" sz="3600" b="1" dirty="0">
                <a:solidFill>
                  <a:schemeClr val="bg1"/>
                </a:solidFill>
                <a:latin typeface="Arial" pitchFamily="34" charset="0"/>
                <a:cs typeface="Arial" pitchFamily="34" charset="0"/>
              </a:rPr>
              <a:t>Ă</a:t>
            </a:r>
            <a:r>
              <a:rPr lang="en-US" sz="3600" b="1" dirty="0">
                <a:solidFill>
                  <a:schemeClr val="bg1"/>
                </a:solidFill>
                <a:latin typeface="Arial" pitchFamily="34" charset="0"/>
                <a:cs typeface="Arial" pitchFamily="34" charset="0"/>
              </a:rPr>
              <a:t> A </a:t>
            </a:r>
            <a:r>
              <a:rPr lang="en-US" sz="3600" b="1" dirty="0" smtClean="0">
                <a:solidFill>
                  <a:schemeClr val="bg1"/>
                </a:solidFill>
                <a:latin typeface="Arial" pitchFamily="34" charset="0"/>
                <a:cs typeface="Arial" pitchFamily="34" charset="0"/>
              </a:rPr>
              <a:t>UE</a:t>
            </a:r>
            <a:endParaRPr lang="en-US" sz="3600" b="1" dirty="0">
              <a:solidFill>
                <a:schemeClr val="bg1"/>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2781300"/>
            <a:ext cx="16459200" cy="6454140"/>
          </a:xfrm>
        </p:spPr>
        <p:txBody>
          <a:bodyPr>
            <a:normAutofit/>
          </a:bodyPr>
          <a:lstStyle/>
          <a:p>
            <a:r>
              <a:rPr lang="ro-RO" sz="3200" dirty="0" smtClean="0">
                <a:latin typeface="Arial" pitchFamily="34" charset="0"/>
                <a:cs typeface="Arial" pitchFamily="34" charset="0"/>
              </a:rPr>
              <a:t>Pentru 2021-2027, politica de coeziune a UE a stabilit un set de 5 obiective politice care sprijină:</a:t>
            </a:r>
          </a:p>
          <a:p>
            <a:pPr marL="1004203" lvl="1" indent="-514350">
              <a:buFont typeface="+mj-lt"/>
              <a:buAutoNum type="arabicPeriod"/>
            </a:pPr>
            <a:r>
              <a:rPr lang="ro-RO" sz="3200" dirty="0" smtClean="0">
                <a:latin typeface="Arial" pitchFamily="34" charset="0"/>
                <a:cs typeface="Arial" pitchFamily="34" charset="0"/>
              </a:rPr>
              <a:t>Europă mai competitivă și mai inteligentă </a:t>
            </a:r>
            <a:r>
              <a:rPr lang="ro-RO" sz="3200" b="1" dirty="0" smtClean="0">
                <a:latin typeface="Arial" pitchFamily="34" charset="0"/>
                <a:cs typeface="Arial" pitchFamily="34" charset="0"/>
              </a:rPr>
              <a:t>FDER</a:t>
            </a:r>
            <a:r>
              <a:rPr lang="ro-RO" sz="3200" dirty="0" smtClean="0">
                <a:latin typeface="Arial" pitchFamily="34" charset="0"/>
                <a:cs typeface="Arial" pitchFamily="34" charset="0"/>
              </a:rPr>
              <a:t> </a:t>
            </a:r>
          </a:p>
          <a:p>
            <a:pPr marL="1004203" lvl="1" indent="-514350">
              <a:buFont typeface="+mj-lt"/>
              <a:buAutoNum type="arabicPeriod"/>
            </a:pPr>
            <a:r>
              <a:rPr lang="ro-RO" sz="3200" dirty="0" smtClean="0">
                <a:latin typeface="Arial" pitchFamily="34" charset="0"/>
                <a:cs typeface="Arial" pitchFamily="34" charset="0"/>
              </a:rPr>
              <a:t>tranziție mai ecologică, cu emisii reduse de carbon, către o economie netă de zero carbon </a:t>
            </a:r>
            <a:r>
              <a:rPr lang="ro-RO" sz="3200" b="1" dirty="0" smtClean="0">
                <a:latin typeface="Arial" pitchFamily="34" charset="0"/>
                <a:cs typeface="Arial" pitchFamily="34" charset="0"/>
              </a:rPr>
              <a:t>FDER, FC </a:t>
            </a:r>
          </a:p>
          <a:p>
            <a:pPr marL="1004203" lvl="1" indent="-514350">
              <a:buFont typeface="+mj-lt"/>
              <a:buAutoNum type="arabicPeriod"/>
            </a:pPr>
            <a:r>
              <a:rPr lang="ro-RO" sz="3200" b="1" i="1" dirty="0" smtClean="0">
                <a:latin typeface="Arial" pitchFamily="34" charset="0"/>
                <a:cs typeface="Arial" pitchFamily="34" charset="0"/>
              </a:rPr>
              <a:t>Europă mai conectată prin îmbunătățirea mobilității</a:t>
            </a:r>
            <a:r>
              <a:rPr lang="ro-RO" sz="3200" dirty="0" smtClean="0">
                <a:latin typeface="Arial" pitchFamily="34" charset="0"/>
                <a:cs typeface="Arial" pitchFamily="34" charset="0"/>
              </a:rPr>
              <a:t> </a:t>
            </a:r>
            <a:r>
              <a:rPr lang="ro-RO" sz="3200" b="1" dirty="0" smtClean="0">
                <a:latin typeface="Arial" pitchFamily="34" charset="0"/>
                <a:cs typeface="Arial" pitchFamily="34" charset="0"/>
              </a:rPr>
              <a:t>FSE + </a:t>
            </a:r>
          </a:p>
          <a:p>
            <a:pPr marL="1004203" lvl="1" indent="-514350">
              <a:buFont typeface="+mj-lt"/>
              <a:buAutoNum type="arabicPeriod"/>
            </a:pPr>
            <a:r>
              <a:rPr lang="ro-RO" sz="3200" dirty="0" smtClean="0">
                <a:latin typeface="Arial" pitchFamily="34" charset="0"/>
                <a:cs typeface="Arial" pitchFamily="34" charset="0"/>
              </a:rPr>
              <a:t>Europă mai socială și mai incluzivă </a:t>
            </a:r>
            <a:r>
              <a:rPr lang="ro-RO" sz="3200" b="1" dirty="0" smtClean="0">
                <a:latin typeface="Arial" pitchFamily="34" charset="0"/>
                <a:cs typeface="Arial" pitchFamily="34" charset="0"/>
              </a:rPr>
              <a:t>FC</a:t>
            </a:r>
          </a:p>
          <a:p>
            <a:pPr marL="1004203" lvl="1" indent="-514350">
              <a:buFont typeface="+mj-lt"/>
              <a:buAutoNum type="arabicPeriod"/>
            </a:pPr>
            <a:r>
              <a:rPr lang="ro-RO" sz="3200" dirty="0" smtClean="0">
                <a:latin typeface="Arial" pitchFamily="34" charset="0"/>
                <a:cs typeface="Arial" pitchFamily="34" charset="0"/>
              </a:rPr>
              <a:t>Europa mai aproape de cetățeni prin încurajarea dezvoltării durabile și integrată a tuturor tipurilor de teritorii</a:t>
            </a:r>
            <a:endParaRPr lang="en-US" sz="3200" dirty="0" smtClean="0">
              <a:latin typeface="Arial" pitchFamily="34" charset="0"/>
              <a:cs typeface="Arial" pitchFamily="34" charset="0"/>
            </a:endParaRPr>
          </a:p>
          <a:p>
            <a:endParaRPr lang="en-US" sz="3200" dirty="0">
              <a:latin typeface="Arial" pitchFamily="34" charset="0"/>
              <a:cs typeface="Arial" pitchFamily="34" charset="0"/>
            </a:endParaRPr>
          </a:p>
        </p:txBody>
      </p:sp>
      <p:sp>
        <p:nvSpPr>
          <p:cNvPr id="4" name="Title 1"/>
          <p:cNvSpPr txBox="1">
            <a:spLocks/>
          </p:cNvSpPr>
          <p:nvPr/>
        </p:nvSpPr>
        <p:spPr bwMode="auto">
          <a:xfrm>
            <a:off x="908710" y="723900"/>
            <a:ext cx="16464890" cy="922946"/>
          </a:xfrm>
          <a:prstGeom prst="rect">
            <a:avLst/>
          </a:prstGeom>
          <a:solidFill>
            <a:schemeClr val="accent2"/>
          </a:solidFill>
          <a:ln>
            <a:noFill/>
          </a:ln>
          <a:extLst/>
        </p:spPr>
        <p:txBody>
          <a:bodyPr lIns="163284" tIns="81642" rIns="163284" bIns="81642" anchor="b"/>
          <a:lstStyle/>
          <a:p>
            <a:pPr>
              <a:defRPr/>
            </a:pPr>
            <a:r>
              <a:rPr lang="ro-RO" sz="3600" b="1" dirty="0" smtClean="0">
                <a:solidFill>
                  <a:schemeClr val="bg1"/>
                </a:solidFill>
                <a:latin typeface="Arial" pitchFamily="34" charset="0"/>
                <a:cs typeface="Arial" pitchFamily="34" charset="0"/>
              </a:rPr>
              <a:t>1. </a:t>
            </a:r>
            <a:r>
              <a:rPr lang="en-US" sz="3600" b="1" dirty="0" smtClean="0">
                <a:solidFill>
                  <a:schemeClr val="bg1"/>
                </a:solidFill>
                <a:latin typeface="Arial" pitchFamily="34" charset="0"/>
                <a:cs typeface="Arial" pitchFamily="34" charset="0"/>
              </a:rPr>
              <a:t>POLITICA </a:t>
            </a:r>
            <a:r>
              <a:rPr lang="en-US" sz="3600" b="1" dirty="0">
                <a:solidFill>
                  <a:schemeClr val="bg1"/>
                </a:solidFill>
                <a:latin typeface="Arial" pitchFamily="34" charset="0"/>
                <a:cs typeface="Arial" pitchFamily="34" charset="0"/>
              </a:rPr>
              <a:t>DE COEZIUNE SOCIAL</a:t>
            </a:r>
            <a:r>
              <a:rPr lang="ro-RO" sz="3600" b="1" dirty="0">
                <a:solidFill>
                  <a:schemeClr val="bg1"/>
                </a:solidFill>
                <a:latin typeface="Arial" pitchFamily="34" charset="0"/>
                <a:cs typeface="Arial" pitchFamily="34" charset="0"/>
              </a:rPr>
              <a:t>Ă</a:t>
            </a:r>
            <a:r>
              <a:rPr lang="en-US" sz="3600" b="1" dirty="0">
                <a:solidFill>
                  <a:schemeClr val="bg1"/>
                </a:solidFill>
                <a:latin typeface="Arial" pitchFamily="34" charset="0"/>
                <a:cs typeface="Arial" pitchFamily="34" charset="0"/>
              </a:rPr>
              <a:t> </a:t>
            </a:r>
            <a:r>
              <a:rPr lang="ro-RO" sz="3600" b="1" dirty="0">
                <a:solidFill>
                  <a:schemeClr val="bg1"/>
                </a:solidFill>
                <a:latin typeface="Arial" pitchFamily="34" charset="0"/>
                <a:cs typeface="Arial" pitchFamily="34" charset="0"/>
              </a:rPr>
              <a:t>Ș</a:t>
            </a:r>
            <a:r>
              <a:rPr lang="en-US" sz="3600" b="1" dirty="0">
                <a:solidFill>
                  <a:schemeClr val="bg1"/>
                </a:solidFill>
                <a:latin typeface="Arial" pitchFamily="34" charset="0"/>
                <a:cs typeface="Arial" pitchFamily="34" charset="0"/>
              </a:rPr>
              <a:t>I ECONOMIC</a:t>
            </a:r>
            <a:r>
              <a:rPr lang="ro-RO" sz="3600" b="1" dirty="0">
                <a:solidFill>
                  <a:schemeClr val="bg1"/>
                </a:solidFill>
                <a:latin typeface="Arial" pitchFamily="34" charset="0"/>
                <a:cs typeface="Arial" pitchFamily="34" charset="0"/>
              </a:rPr>
              <a:t>Ă</a:t>
            </a:r>
            <a:r>
              <a:rPr lang="en-US" sz="3600" b="1" dirty="0">
                <a:solidFill>
                  <a:schemeClr val="bg1"/>
                </a:solidFill>
                <a:latin typeface="Arial" pitchFamily="34" charset="0"/>
                <a:cs typeface="Arial" pitchFamily="34" charset="0"/>
              </a:rPr>
              <a:t> REGIONAL</a:t>
            </a:r>
            <a:r>
              <a:rPr lang="ro-RO" sz="3600" b="1" dirty="0">
                <a:solidFill>
                  <a:schemeClr val="bg1"/>
                </a:solidFill>
                <a:latin typeface="Arial" pitchFamily="34" charset="0"/>
                <a:cs typeface="Arial" pitchFamily="34" charset="0"/>
              </a:rPr>
              <a:t>Ă</a:t>
            </a:r>
            <a:r>
              <a:rPr lang="en-US" sz="3600" b="1" dirty="0">
                <a:solidFill>
                  <a:schemeClr val="bg1"/>
                </a:solidFill>
                <a:latin typeface="Arial" pitchFamily="34" charset="0"/>
                <a:cs typeface="Arial" pitchFamily="34" charset="0"/>
              </a:rPr>
              <a:t> A </a:t>
            </a:r>
            <a:r>
              <a:rPr lang="en-US" sz="3600" b="1" dirty="0" smtClean="0">
                <a:solidFill>
                  <a:schemeClr val="bg1"/>
                </a:solidFill>
                <a:latin typeface="Arial" pitchFamily="34" charset="0"/>
                <a:cs typeface="Arial" pitchFamily="34" charset="0"/>
              </a:rPr>
              <a:t>UE</a:t>
            </a:r>
            <a:endParaRPr lang="en-US" sz="3600" b="1" dirty="0">
              <a:solidFill>
                <a:schemeClr val="bg1"/>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7"/>
          <p:cNvSpPr>
            <a:spLocks noGrp="1" noChangeArrowheads="1"/>
          </p:cNvSpPr>
          <p:nvPr>
            <p:ph idx="1"/>
          </p:nvPr>
        </p:nvSpPr>
        <p:spPr>
          <a:xfrm>
            <a:off x="990600" y="2628900"/>
            <a:ext cx="16586200" cy="6372225"/>
          </a:xfrm>
        </p:spPr>
        <p:txBody>
          <a:bodyPr rIns="54426">
            <a:normAutofit/>
          </a:bodyPr>
          <a:lstStyle/>
          <a:p>
            <a:pPr marL="235289" indent="-164418">
              <a:buNone/>
            </a:pPr>
            <a:r>
              <a:rPr lang="en-US" altLang="en-US" sz="3200" b="1" dirty="0" err="1" smtClean="0">
                <a:solidFill>
                  <a:srgbClr val="99CC00"/>
                </a:solidFill>
                <a:latin typeface="Arial" pitchFamily="34" charset="0"/>
                <a:cs typeface="Arial" pitchFamily="34" charset="0"/>
              </a:rPr>
              <a:t>sprijină</a:t>
            </a:r>
            <a:r>
              <a:rPr lang="en-US" altLang="en-US" sz="3200" b="1" dirty="0" smtClean="0">
                <a:latin typeface="Arial" pitchFamily="34" charset="0"/>
                <a:cs typeface="Arial" pitchFamily="34" charset="0"/>
              </a:rPr>
              <a:t>:</a:t>
            </a:r>
            <a:endParaRPr lang="en-US" altLang="en-US" sz="3200" b="1" dirty="0" smtClean="0">
              <a:latin typeface="Arial" pitchFamily="34" charset="0"/>
              <a:ea typeface="ヒラギノ角ゴ ProN W6" pitchFamily="1" charset="-128"/>
              <a:cs typeface="Arial" pitchFamily="34" charset="0"/>
            </a:endParaRPr>
          </a:p>
          <a:p>
            <a:pPr marL="1051711" lvl="1" indent="-164418">
              <a:buFont typeface="Wingdings" pitchFamily="2" charset="2"/>
              <a:buChar char="Ø"/>
            </a:pPr>
            <a:r>
              <a:rPr lang="en-US" altLang="en-US" sz="3200" b="1" dirty="0" err="1" smtClean="0">
                <a:latin typeface="Arial" pitchFamily="34" charset="0"/>
                <a:cs typeface="Arial" pitchFamily="34" charset="0"/>
              </a:rPr>
              <a:t>investiţiile</a:t>
            </a:r>
            <a:r>
              <a:rPr lang="en-US" altLang="en-US" sz="3200" b="1" dirty="0" smtClean="0">
                <a:latin typeface="Arial" pitchFamily="34" charset="0"/>
                <a:cs typeface="Arial" pitchFamily="34" charset="0"/>
              </a:rPr>
              <a:t> </a:t>
            </a:r>
            <a:r>
              <a:rPr lang="en-US" altLang="en-US" sz="3200" b="1" dirty="0" err="1" smtClean="0">
                <a:latin typeface="Arial" pitchFamily="34" charset="0"/>
                <a:cs typeface="Arial" pitchFamily="34" charset="0"/>
              </a:rPr>
              <a:t>în</a:t>
            </a:r>
            <a:r>
              <a:rPr lang="en-US" altLang="en-US" sz="3200" b="1" dirty="0" smtClean="0">
                <a:latin typeface="Arial" pitchFamily="34" charset="0"/>
                <a:cs typeface="Arial" pitchFamily="34" charset="0"/>
              </a:rPr>
              <a:t> </a:t>
            </a:r>
            <a:r>
              <a:rPr lang="en-US" altLang="en-US" sz="3200" b="1" dirty="0" err="1" smtClean="0">
                <a:latin typeface="Arial" pitchFamily="34" charset="0"/>
                <a:cs typeface="Arial" pitchFamily="34" charset="0"/>
              </a:rPr>
              <a:t>capitalul</a:t>
            </a:r>
            <a:r>
              <a:rPr lang="en-US" altLang="en-US" sz="3200" b="1" dirty="0" smtClean="0">
                <a:latin typeface="Arial" pitchFamily="34" charset="0"/>
                <a:cs typeface="Arial" pitchFamily="34" charset="0"/>
              </a:rPr>
              <a:t> </a:t>
            </a:r>
            <a:r>
              <a:rPr lang="en-US" altLang="en-US" sz="3200" b="1" dirty="0" err="1" smtClean="0">
                <a:latin typeface="Arial" pitchFamily="34" charset="0"/>
                <a:cs typeface="Arial" pitchFamily="34" charset="0"/>
              </a:rPr>
              <a:t>uman</a:t>
            </a:r>
            <a:r>
              <a:rPr lang="en-US" altLang="en-US" sz="3200" dirty="0" smtClean="0">
                <a:latin typeface="Arial" pitchFamily="34" charset="0"/>
                <a:cs typeface="Arial" pitchFamily="34" charset="0"/>
              </a:rPr>
              <a:t>,</a:t>
            </a:r>
            <a:r>
              <a:rPr lang="ro-RO" altLang="en-US" sz="3200" dirty="0" smtClean="0">
                <a:latin typeface="Arial" pitchFamily="34" charset="0"/>
                <a:cs typeface="Arial" pitchFamily="34" charset="0"/>
              </a:rPr>
              <a:t> </a:t>
            </a:r>
          </a:p>
          <a:p>
            <a:pPr marL="1051711" lvl="1" indent="-164418">
              <a:buFont typeface="Wingdings" pitchFamily="2" charset="2"/>
              <a:buChar char="Ø"/>
            </a:pPr>
            <a:r>
              <a:rPr lang="en-US" altLang="en-US" sz="3200" b="1" dirty="0" err="1" smtClean="0">
                <a:latin typeface="Arial" pitchFamily="34" charset="0"/>
                <a:cs typeface="Arial" pitchFamily="34" charset="0"/>
              </a:rPr>
              <a:t>dezvoltarea</a:t>
            </a:r>
            <a:r>
              <a:rPr lang="en-US" altLang="en-US" sz="3200" b="1" dirty="0" smtClean="0">
                <a:latin typeface="Arial" pitchFamily="34" charset="0"/>
                <a:cs typeface="Arial" pitchFamily="34" charset="0"/>
              </a:rPr>
              <a:t> </a:t>
            </a:r>
            <a:r>
              <a:rPr lang="en-US" altLang="en-US" sz="3200" b="1" dirty="0" err="1" smtClean="0">
                <a:latin typeface="Arial" pitchFamily="34" charset="0"/>
                <a:cs typeface="Arial" pitchFamily="34" charset="0"/>
              </a:rPr>
              <a:t>şi</a:t>
            </a:r>
            <a:r>
              <a:rPr lang="en-US" altLang="en-US" sz="3200" b="1" dirty="0" smtClean="0">
                <a:latin typeface="Arial" pitchFamily="34" charset="0"/>
                <a:cs typeface="Arial" pitchFamily="34" charset="0"/>
              </a:rPr>
              <a:t> </a:t>
            </a:r>
            <a:r>
              <a:rPr lang="en-US" altLang="en-US" sz="3200" b="1" dirty="0" err="1" smtClean="0">
                <a:latin typeface="Arial" pitchFamily="34" charset="0"/>
                <a:cs typeface="Arial" pitchFamily="34" charset="0"/>
              </a:rPr>
              <a:t>formarea</a:t>
            </a:r>
            <a:r>
              <a:rPr lang="en-US" altLang="en-US" sz="3200" b="1" dirty="0" smtClean="0">
                <a:latin typeface="Arial" pitchFamily="34" charset="0"/>
                <a:cs typeface="Arial" pitchFamily="34" charset="0"/>
              </a:rPr>
              <a:t> </a:t>
            </a:r>
            <a:r>
              <a:rPr lang="en-US" altLang="en-US" sz="3200" b="1" dirty="0" err="1" smtClean="0">
                <a:latin typeface="Arial" pitchFamily="34" charset="0"/>
                <a:cs typeface="Arial" pitchFamily="34" charset="0"/>
              </a:rPr>
              <a:t>profesională</a:t>
            </a:r>
            <a:r>
              <a:rPr lang="en-US" altLang="en-US" sz="3200" b="1" dirty="0" smtClean="0">
                <a:latin typeface="Arial" pitchFamily="34" charset="0"/>
                <a:cs typeface="Arial" pitchFamily="34" charset="0"/>
              </a:rPr>
              <a:t> a </a:t>
            </a:r>
            <a:r>
              <a:rPr lang="en-US" altLang="en-US" sz="3200" b="1" dirty="0" err="1" smtClean="0">
                <a:latin typeface="Arial" pitchFamily="34" charset="0"/>
                <a:cs typeface="Arial" pitchFamily="34" charset="0"/>
              </a:rPr>
              <a:t>resurselor</a:t>
            </a:r>
            <a:r>
              <a:rPr lang="en-US" altLang="en-US" sz="3200" b="1" dirty="0" smtClean="0">
                <a:latin typeface="Arial" pitchFamily="34" charset="0"/>
                <a:cs typeface="Arial" pitchFamily="34" charset="0"/>
              </a:rPr>
              <a:t> </a:t>
            </a:r>
            <a:r>
              <a:rPr lang="en-US" altLang="en-US" sz="3200" b="1" dirty="0" err="1" smtClean="0">
                <a:latin typeface="Arial" pitchFamily="34" charset="0"/>
                <a:cs typeface="Arial" pitchFamily="34" charset="0"/>
              </a:rPr>
              <a:t>umane</a:t>
            </a:r>
            <a:r>
              <a:rPr lang="en-US" altLang="en-US" sz="3200" dirty="0" smtClean="0">
                <a:latin typeface="Arial" pitchFamily="34" charset="0"/>
                <a:cs typeface="Arial" pitchFamily="34" charset="0"/>
              </a:rPr>
              <a:t>,</a:t>
            </a:r>
            <a:endParaRPr lang="ro-RO" altLang="en-US" sz="3200" dirty="0" smtClean="0">
              <a:latin typeface="Arial" pitchFamily="34" charset="0"/>
              <a:cs typeface="Arial" pitchFamily="34" charset="0"/>
            </a:endParaRPr>
          </a:p>
          <a:p>
            <a:pPr marL="235289" indent="-164418">
              <a:buNone/>
            </a:pPr>
            <a:r>
              <a:rPr lang="ro-RO" altLang="en-US" sz="3200" dirty="0" smtClean="0">
                <a:latin typeface="Arial" pitchFamily="34" charset="0"/>
                <a:cs typeface="Arial" pitchFamily="34" charset="0"/>
              </a:rPr>
              <a:t>     </a:t>
            </a:r>
            <a:r>
              <a:rPr lang="en-US" altLang="en-US" sz="3200" dirty="0" err="1" smtClean="0">
                <a:latin typeface="Arial" pitchFamily="34" charset="0"/>
                <a:cs typeface="Arial" pitchFamily="34" charset="0"/>
              </a:rPr>
              <a:t>în</a:t>
            </a:r>
            <a:r>
              <a:rPr lang="en-US" altLang="en-US" sz="3200" dirty="0" smtClean="0">
                <a:latin typeface="Arial" pitchFamily="34" charset="0"/>
                <a:cs typeface="Arial" pitchFamily="34" charset="0"/>
              </a:rPr>
              <a:t> </a:t>
            </a:r>
            <a:r>
              <a:rPr lang="en-US" altLang="en-US" sz="3200" dirty="0" err="1" smtClean="0">
                <a:latin typeface="Arial" pitchFamily="34" charset="0"/>
                <a:cs typeface="Arial" pitchFamily="34" charset="0"/>
              </a:rPr>
              <a:t>acord</a:t>
            </a:r>
            <a:r>
              <a:rPr lang="en-US" altLang="en-US" sz="3200" dirty="0" smtClean="0">
                <a:latin typeface="Arial" pitchFamily="34" charset="0"/>
                <a:cs typeface="Arial" pitchFamily="34" charset="0"/>
              </a:rPr>
              <a:t> cu </a:t>
            </a:r>
            <a:r>
              <a:rPr lang="en-US" altLang="en-US" sz="3200" dirty="0" err="1" smtClean="0">
                <a:latin typeface="Arial" pitchFamily="34" charset="0"/>
                <a:cs typeface="Arial" pitchFamily="34" charset="0"/>
              </a:rPr>
              <a:t>Strategia</a:t>
            </a:r>
            <a:r>
              <a:rPr lang="en-US" altLang="en-US" sz="3200" dirty="0" smtClean="0">
                <a:latin typeface="Arial" pitchFamily="34" charset="0"/>
                <a:cs typeface="Arial" pitchFamily="34" charset="0"/>
              </a:rPr>
              <a:t> </a:t>
            </a:r>
            <a:r>
              <a:rPr lang="en-US" altLang="en-US" sz="3200" dirty="0" err="1" smtClean="0">
                <a:latin typeface="Arial" pitchFamily="34" charset="0"/>
                <a:cs typeface="Arial" pitchFamily="34" charset="0"/>
              </a:rPr>
              <a:t>Europeană</a:t>
            </a:r>
            <a:r>
              <a:rPr lang="en-US" altLang="en-US" sz="3200" dirty="0" smtClean="0">
                <a:latin typeface="Arial" pitchFamily="34" charset="0"/>
                <a:cs typeface="Arial" pitchFamily="34" charset="0"/>
              </a:rPr>
              <a:t> </a:t>
            </a:r>
            <a:r>
              <a:rPr lang="en-US" altLang="en-US" sz="3200" dirty="0" err="1" smtClean="0">
                <a:latin typeface="Arial" pitchFamily="34" charset="0"/>
                <a:cs typeface="Arial" pitchFamily="34" charset="0"/>
              </a:rPr>
              <a:t>pentru</a:t>
            </a:r>
            <a:r>
              <a:rPr lang="en-US" altLang="en-US" sz="3200" dirty="0" smtClean="0">
                <a:latin typeface="Arial" pitchFamily="34" charset="0"/>
                <a:cs typeface="Arial" pitchFamily="34" charset="0"/>
              </a:rPr>
              <a:t> </a:t>
            </a:r>
            <a:r>
              <a:rPr lang="en-US" altLang="en-US" sz="3200" dirty="0" err="1" smtClean="0">
                <a:latin typeface="Arial" pitchFamily="34" charset="0"/>
                <a:cs typeface="Arial" pitchFamily="34" charset="0"/>
              </a:rPr>
              <a:t>Ocupare</a:t>
            </a:r>
            <a:r>
              <a:rPr lang="en-US" altLang="en-US" sz="3200" dirty="0" smtClean="0">
                <a:latin typeface="Arial" pitchFamily="34" charset="0"/>
                <a:cs typeface="Arial" pitchFamily="34" charset="0"/>
              </a:rPr>
              <a:t> </a:t>
            </a:r>
            <a:r>
              <a:rPr lang="en-US" altLang="en-US" sz="3200" dirty="0" err="1" smtClean="0">
                <a:latin typeface="Arial" pitchFamily="34" charset="0"/>
                <a:cs typeface="Arial" pitchFamily="34" charset="0"/>
              </a:rPr>
              <a:t>revizuită</a:t>
            </a:r>
            <a:r>
              <a:rPr lang="en-US" altLang="en-US" sz="3200" dirty="0" smtClean="0">
                <a:latin typeface="Arial" pitchFamily="34" charset="0"/>
                <a:cs typeface="Arial" pitchFamily="34" charset="0"/>
              </a:rPr>
              <a:t>.</a:t>
            </a:r>
            <a:endParaRPr lang="ro-RO" altLang="en-US" sz="3200" dirty="0" smtClean="0">
              <a:latin typeface="Arial" pitchFamily="34" charset="0"/>
              <a:cs typeface="Arial" pitchFamily="34" charset="0"/>
            </a:endParaRPr>
          </a:p>
          <a:p>
            <a:pPr marL="235289" indent="-164418">
              <a:buNone/>
            </a:pPr>
            <a:endParaRPr lang="en-US" altLang="en-US" sz="3200" dirty="0" smtClean="0">
              <a:latin typeface="Arial" pitchFamily="34" charset="0"/>
              <a:cs typeface="Arial" pitchFamily="34" charset="0"/>
            </a:endParaRPr>
          </a:p>
          <a:p>
            <a:pPr marL="235289" indent="-164418">
              <a:buNone/>
            </a:pPr>
            <a:r>
              <a:rPr lang="en-US" altLang="en-US" sz="3200" b="1" dirty="0" err="1" smtClean="0">
                <a:solidFill>
                  <a:srgbClr val="99CC00"/>
                </a:solidFill>
                <a:latin typeface="Arial" pitchFamily="34" charset="0"/>
                <a:cs typeface="Arial" pitchFamily="34" charset="0"/>
              </a:rPr>
              <a:t>contribuie</a:t>
            </a:r>
            <a:r>
              <a:rPr lang="en-US" altLang="en-US" sz="3200" b="1" dirty="0" smtClean="0">
                <a:latin typeface="Arial" pitchFamily="34" charset="0"/>
                <a:cs typeface="Arial" pitchFamily="34" charset="0"/>
              </a:rPr>
              <a:t> la: </a:t>
            </a:r>
            <a:endParaRPr lang="en-US" altLang="en-US" sz="3200" b="1" dirty="0" smtClean="0">
              <a:latin typeface="Arial" pitchFamily="34" charset="0"/>
              <a:ea typeface="ヒラギノ角ゴ ProN W6" pitchFamily="1" charset="-128"/>
              <a:cs typeface="Arial" pitchFamily="34" charset="0"/>
            </a:endParaRPr>
          </a:p>
          <a:p>
            <a:pPr marL="1051711" lvl="1" indent="-164418">
              <a:spcBef>
                <a:spcPts val="1786"/>
              </a:spcBef>
            </a:pPr>
            <a:r>
              <a:rPr lang="en-US" altLang="en-US" sz="3200" dirty="0" smtClean="0">
                <a:latin typeface="Arial" pitchFamily="34" charset="0"/>
                <a:cs typeface="Arial" pitchFamily="34" charset="0"/>
              </a:rPr>
              <a:t> </a:t>
            </a:r>
            <a:r>
              <a:rPr lang="en-US" altLang="en-US" sz="3200" dirty="0" err="1" smtClean="0">
                <a:latin typeface="Arial" pitchFamily="34" charset="0"/>
                <a:cs typeface="Arial" pitchFamily="34" charset="0"/>
              </a:rPr>
              <a:t>Îmbunătăţirea</a:t>
            </a:r>
            <a:r>
              <a:rPr lang="en-US" altLang="en-US" sz="3200" dirty="0" smtClean="0">
                <a:latin typeface="Arial" pitchFamily="34" charset="0"/>
                <a:cs typeface="Arial" pitchFamily="34" charset="0"/>
              </a:rPr>
              <a:t> </a:t>
            </a:r>
            <a:r>
              <a:rPr lang="en-US" altLang="en-US" sz="3200" dirty="0" err="1" smtClean="0">
                <a:latin typeface="Arial" pitchFamily="34" charset="0"/>
                <a:cs typeface="Arial" pitchFamily="34" charset="0"/>
              </a:rPr>
              <a:t>coeziunii</a:t>
            </a:r>
            <a:r>
              <a:rPr lang="en-US" altLang="en-US" sz="3200" dirty="0" smtClean="0">
                <a:latin typeface="Arial" pitchFamily="34" charset="0"/>
                <a:cs typeface="Arial" pitchFamily="34" charset="0"/>
              </a:rPr>
              <a:t> </a:t>
            </a:r>
            <a:r>
              <a:rPr lang="en-US" altLang="en-US" sz="3200" dirty="0" err="1" smtClean="0">
                <a:latin typeface="Arial" pitchFamily="34" charset="0"/>
                <a:cs typeface="Arial" pitchFamily="34" charset="0"/>
              </a:rPr>
              <a:t>economice</a:t>
            </a:r>
            <a:r>
              <a:rPr lang="en-US" altLang="en-US" sz="3200" dirty="0" smtClean="0">
                <a:latin typeface="Arial" pitchFamily="34" charset="0"/>
                <a:cs typeface="Arial" pitchFamily="34" charset="0"/>
              </a:rPr>
              <a:t> </a:t>
            </a:r>
            <a:r>
              <a:rPr lang="en-US" altLang="en-US" sz="3200" dirty="0" err="1" smtClean="0">
                <a:latin typeface="Arial" pitchFamily="34" charset="0"/>
                <a:cs typeface="Arial" pitchFamily="34" charset="0"/>
              </a:rPr>
              <a:t>şi</a:t>
            </a:r>
            <a:r>
              <a:rPr lang="en-US" altLang="en-US" sz="3200" dirty="0" smtClean="0">
                <a:latin typeface="Arial" pitchFamily="34" charset="0"/>
                <a:cs typeface="Arial" pitchFamily="34" charset="0"/>
              </a:rPr>
              <a:t> </a:t>
            </a:r>
            <a:r>
              <a:rPr lang="en-US" altLang="en-US" sz="3200" dirty="0" err="1" smtClean="0">
                <a:latin typeface="Arial" pitchFamily="34" charset="0"/>
                <a:cs typeface="Arial" pitchFamily="34" charset="0"/>
              </a:rPr>
              <a:t>sociale</a:t>
            </a:r>
            <a:r>
              <a:rPr lang="en-US" altLang="en-US" sz="3200" dirty="0" smtClean="0">
                <a:latin typeface="Arial" pitchFamily="34" charset="0"/>
                <a:cs typeface="Arial" pitchFamily="34" charset="0"/>
              </a:rPr>
              <a:t> </a:t>
            </a:r>
            <a:r>
              <a:rPr lang="en-US" altLang="en-US" sz="3200" dirty="0" err="1" smtClean="0">
                <a:latin typeface="Arial" pitchFamily="34" charset="0"/>
                <a:cs typeface="Arial" pitchFamily="34" charset="0"/>
              </a:rPr>
              <a:t>prin</a:t>
            </a:r>
            <a:r>
              <a:rPr lang="en-US" altLang="en-US" sz="3200" dirty="0" smtClean="0">
                <a:latin typeface="Arial" pitchFamily="34" charset="0"/>
                <a:cs typeface="Arial" pitchFamily="34" charset="0"/>
              </a:rPr>
              <a:t> </a:t>
            </a:r>
            <a:r>
              <a:rPr lang="en-US" altLang="en-US" sz="3200" b="1" dirty="0" err="1" smtClean="0">
                <a:latin typeface="Arial" pitchFamily="34" charset="0"/>
                <a:cs typeface="Arial" pitchFamily="34" charset="0"/>
              </a:rPr>
              <a:t>îmbunătăţirea</a:t>
            </a:r>
            <a:r>
              <a:rPr lang="en-US" altLang="en-US" sz="3200" b="1" dirty="0" smtClean="0">
                <a:latin typeface="Arial" pitchFamily="34" charset="0"/>
                <a:cs typeface="Arial" pitchFamily="34" charset="0"/>
              </a:rPr>
              <a:t> </a:t>
            </a:r>
            <a:r>
              <a:rPr lang="en-US" altLang="en-US" sz="3200" b="1" dirty="0" err="1" smtClean="0">
                <a:latin typeface="Arial" pitchFamily="34" charset="0"/>
                <a:cs typeface="Arial" pitchFamily="34" charset="0"/>
              </a:rPr>
              <a:t>oportunităţilor</a:t>
            </a:r>
            <a:r>
              <a:rPr lang="en-US" altLang="en-US" sz="3200" b="1" dirty="0" smtClean="0">
                <a:latin typeface="Arial" pitchFamily="34" charset="0"/>
                <a:cs typeface="Arial" pitchFamily="34" charset="0"/>
              </a:rPr>
              <a:t> de </a:t>
            </a:r>
            <a:r>
              <a:rPr lang="en-US" altLang="en-US" sz="3200" b="1" dirty="0" err="1" smtClean="0">
                <a:latin typeface="Arial" pitchFamily="34" charset="0"/>
                <a:cs typeface="Arial" pitchFamily="34" charset="0"/>
              </a:rPr>
              <a:t>ocupare</a:t>
            </a:r>
            <a:r>
              <a:rPr lang="en-US" altLang="en-US" sz="3200" dirty="0" smtClean="0">
                <a:latin typeface="Arial" pitchFamily="34" charset="0"/>
                <a:cs typeface="Arial" pitchFamily="34" charset="0"/>
              </a:rPr>
              <a:t>…</a:t>
            </a:r>
            <a:r>
              <a:rPr lang="ro-RO" altLang="en-US" sz="3200" dirty="0" smtClean="0">
                <a:latin typeface="Arial" pitchFamily="34" charset="0"/>
                <a:cs typeface="Arial" pitchFamily="34" charset="0"/>
              </a:rPr>
              <a:t> </a:t>
            </a:r>
          </a:p>
          <a:p>
            <a:pPr marL="235289" indent="-164418"/>
            <a:endParaRPr lang="ro-RO" altLang="en-US" sz="3200" dirty="0" smtClean="0">
              <a:latin typeface="Arial" pitchFamily="34" charset="0"/>
              <a:cs typeface="Arial" pitchFamily="34" charset="0"/>
            </a:endParaRPr>
          </a:p>
          <a:p>
            <a:pPr marL="235289" indent="-164418"/>
            <a:endParaRPr lang="ro-RO" altLang="en-US" sz="3200" dirty="0" smtClean="0">
              <a:latin typeface="Arial" pitchFamily="34" charset="0"/>
              <a:cs typeface="Arial" pitchFamily="34" charset="0"/>
            </a:endParaRPr>
          </a:p>
          <a:p>
            <a:pPr marL="235289" indent="-164418"/>
            <a:endParaRPr lang="en-US" altLang="en-US" sz="3200" dirty="0" smtClean="0">
              <a:latin typeface="Arial" pitchFamily="34" charset="0"/>
              <a:cs typeface="Arial" pitchFamily="34" charset="0"/>
            </a:endParaRPr>
          </a:p>
        </p:txBody>
      </p:sp>
      <p:sp>
        <p:nvSpPr>
          <p:cNvPr id="4" name="Title 1"/>
          <p:cNvSpPr txBox="1">
            <a:spLocks/>
          </p:cNvSpPr>
          <p:nvPr/>
        </p:nvSpPr>
        <p:spPr bwMode="auto">
          <a:xfrm>
            <a:off x="990600" y="419100"/>
            <a:ext cx="16459200" cy="1193007"/>
          </a:xfrm>
          <a:prstGeom prst="rect">
            <a:avLst/>
          </a:prstGeom>
          <a:solidFill>
            <a:schemeClr val="accent2"/>
          </a:solidFill>
          <a:ln>
            <a:noFill/>
          </a:ln>
          <a:extLst/>
        </p:spPr>
        <p:txBody>
          <a:bodyPr lIns="163284" tIns="81642" rIns="163284" bIns="81642" anchor="b"/>
          <a:lstStyle/>
          <a:p>
            <a:pPr>
              <a:defRPr/>
            </a:pPr>
            <a:r>
              <a:rPr lang="ro-RO" sz="5000" b="1" dirty="0" smtClean="0">
                <a:solidFill>
                  <a:schemeClr val="bg1"/>
                </a:solidFill>
                <a:latin typeface="Calibri" pitchFamily="34" charset="0"/>
              </a:rPr>
              <a:t>1. </a:t>
            </a:r>
            <a:r>
              <a:rPr lang="en-US" sz="5000" b="1" dirty="0" smtClean="0">
                <a:solidFill>
                  <a:schemeClr val="bg1"/>
                </a:solidFill>
                <a:latin typeface="Calibri" pitchFamily="34" charset="0"/>
              </a:rPr>
              <a:t>(3</a:t>
            </a:r>
            <a:r>
              <a:rPr lang="en-US" sz="5000" b="1" dirty="0">
                <a:solidFill>
                  <a:schemeClr val="bg1"/>
                </a:solidFill>
                <a:latin typeface="Calibri" pitchFamily="34" charset="0"/>
              </a:rPr>
              <a:t>) FONDUL SOCIAL EUROPEAN </a:t>
            </a:r>
            <a:r>
              <a:rPr lang="ro-RO" sz="5000" b="1" dirty="0" smtClean="0">
                <a:solidFill>
                  <a:schemeClr val="bg1"/>
                </a:solidFill>
                <a:latin typeface="Calibri" pitchFamily="34" charset="0"/>
              </a:rPr>
              <a:t>+ </a:t>
            </a:r>
            <a:r>
              <a:rPr lang="en-US" sz="5000" b="1" dirty="0" smtClean="0">
                <a:solidFill>
                  <a:schemeClr val="bg1"/>
                </a:solidFill>
                <a:latin typeface="Calibri" pitchFamily="34" charset="0"/>
              </a:rPr>
              <a:t>(FSE</a:t>
            </a:r>
            <a:r>
              <a:rPr lang="ro-RO" sz="5000" b="1" dirty="0" smtClean="0">
                <a:solidFill>
                  <a:schemeClr val="bg1"/>
                </a:solidFill>
                <a:latin typeface="Calibri" pitchFamily="34" charset="0"/>
              </a:rPr>
              <a:t> +</a:t>
            </a:r>
            <a:r>
              <a:rPr lang="en-US" sz="5000" b="1" dirty="0" smtClean="0">
                <a:solidFill>
                  <a:schemeClr val="bg1"/>
                </a:solidFill>
                <a:latin typeface="Calibri" pitchFamily="34" charset="0"/>
              </a:rPr>
              <a:t>)</a:t>
            </a:r>
            <a:endParaRPr lang="en-US" sz="5000" b="1" dirty="0">
              <a:solidFill>
                <a:schemeClr val="bg1"/>
              </a:solidFill>
              <a:latin typeface="Calibri" pitchFamily="34" charset="0"/>
            </a:endParaRPr>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cstate="print"/>
          <a:srcRect l="19375" t="76667" r="63125" b="8435"/>
          <a:stretch>
            <a:fillRect/>
          </a:stretch>
        </p:blipFill>
        <p:spPr bwMode="auto">
          <a:xfrm>
            <a:off x="1306286" y="7951631"/>
            <a:ext cx="4876800" cy="2335369"/>
          </a:xfrm>
          <a:prstGeom prst="rect">
            <a:avLst/>
          </a:prstGeom>
          <a:noFill/>
          <a:ln w="9525">
            <a:noFill/>
            <a:miter lim="800000"/>
            <a:headEnd/>
            <a:tailEnd/>
          </a:ln>
        </p:spPr>
      </p:pic>
      <p:grpSp>
        <p:nvGrpSpPr>
          <p:cNvPr id="2" name="Group 8"/>
          <p:cNvGrpSpPr/>
          <p:nvPr/>
        </p:nvGrpSpPr>
        <p:grpSpPr>
          <a:xfrm>
            <a:off x="1981200" y="6134100"/>
            <a:ext cx="13792200" cy="1371603"/>
            <a:chOff x="1873250" y="3213100"/>
            <a:chExt cx="6934200" cy="1828800"/>
          </a:xfrm>
        </p:grpSpPr>
        <p:sp>
          <p:nvSpPr>
            <p:cNvPr id="8" name="Rounded Rectangle 7"/>
            <p:cNvSpPr/>
            <p:nvPr/>
          </p:nvSpPr>
          <p:spPr>
            <a:xfrm>
              <a:off x="1873250" y="3213100"/>
              <a:ext cx="6934200" cy="1828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060124" y="3416298"/>
              <a:ext cx="6400799" cy="697625"/>
            </a:xfrm>
            <a:prstGeom prst="rect">
              <a:avLst/>
            </a:prstGeom>
            <a:ln>
              <a:noFill/>
            </a:ln>
          </p:spPr>
          <p:txBody>
            <a:bodyPr wrap="square">
              <a:spAutoFit/>
            </a:bodyPr>
            <a:lstStyle/>
            <a:p>
              <a:pPr lvl="0" algn="ctr" eaLnBrk="0" fontAlgn="base" hangingPunct="0">
                <a:spcBef>
                  <a:spcPct val="0"/>
                </a:spcBef>
                <a:spcAft>
                  <a:spcPct val="0"/>
                </a:spcAft>
              </a:pPr>
              <a:r>
                <a:rPr lang="ro-RO" altLang="zh-CN" sz="2800" b="1" dirty="0" smtClean="0">
                  <a:solidFill>
                    <a:schemeClr val="bg1"/>
                  </a:solidFill>
                  <a:latin typeface="Arial" pitchFamily="34" charset="0"/>
                  <a:ea typeface="SimSun" pitchFamily="2" charset="-122"/>
                  <a:cs typeface="Arial" pitchFamily="34" charset="0"/>
                </a:rPr>
                <a:t>Identificarea unor proiecte reprezentative pentru domeniul educațional</a:t>
              </a:r>
            </a:p>
          </p:txBody>
        </p:sp>
      </p:grpSp>
      <p:grpSp>
        <p:nvGrpSpPr>
          <p:cNvPr id="3" name="Group 9"/>
          <p:cNvGrpSpPr/>
          <p:nvPr/>
        </p:nvGrpSpPr>
        <p:grpSpPr>
          <a:xfrm>
            <a:off x="1981200" y="2857501"/>
            <a:ext cx="13792200" cy="1219199"/>
            <a:chOff x="1828800" y="2705100"/>
            <a:chExt cx="6934200" cy="1828800"/>
          </a:xfrm>
        </p:grpSpPr>
        <p:sp>
          <p:nvSpPr>
            <p:cNvPr id="11" name="Rounded Rectangle 10"/>
            <p:cNvSpPr/>
            <p:nvPr/>
          </p:nvSpPr>
          <p:spPr>
            <a:xfrm>
              <a:off x="1828800" y="2705100"/>
              <a:ext cx="6934200" cy="1828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060124" y="2996297"/>
              <a:ext cx="6400799" cy="784831"/>
            </a:xfrm>
            <a:prstGeom prst="rect">
              <a:avLst/>
            </a:prstGeom>
            <a:ln>
              <a:noFill/>
            </a:ln>
          </p:spPr>
          <p:txBody>
            <a:bodyPr wrap="square">
              <a:spAutoFit/>
            </a:bodyPr>
            <a:lstStyle/>
            <a:p>
              <a:pPr lvl="0" algn="ctr" fontAlgn="base">
                <a:spcBef>
                  <a:spcPct val="0"/>
                </a:spcBef>
                <a:spcAft>
                  <a:spcPct val="0"/>
                </a:spcAft>
              </a:pPr>
              <a:r>
                <a:rPr lang="ro-RO" altLang="zh-CN" sz="2800" b="1" dirty="0" smtClean="0">
                  <a:solidFill>
                    <a:schemeClr val="bg1"/>
                  </a:solidFill>
                  <a:latin typeface="Arial" pitchFamily="34" charset="0"/>
                  <a:ea typeface="SimSun" pitchFamily="2" charset="-122"/>
                  <a:cs typeface="Arial" pitchFamily="34" charset="0"/>
                </a:rPr>
                <a:t>Identificarea fazelor/ ciclul de viață al unui proiect</a:t>
              </a:r>
              <a:endParaRPr lang="en-US" altLang="zh-CN" sz="2800" b="1" dirty="0" smtClean="0">
                <a:solidFill>
                  <a:schemeClr val="bg1"/>
                </a:solidFill>
                <a:latin typeface="Arial" pitchFamily="34" charset="0"/>
                <a:ea typeface="SimSun" pitchFamily="2" charset="-122"/>
                <a:cs typeface="Arial" pitchFamily="34" charset="0"/>
              </a:endParaRPr>
            </a:p>
          </p:txBody>
        </p:sp>
      </p:grpSp>
      <p:grpSp>
        <p:nvGrpSpPr>
          <p:cNvPr id="5" name="Group 15"/>
          <p:cNvGrpSpPr/>
          <p:nvPr/>
        </p:nvGrpSpPr>
        <p:grpSpPr>
          <a:xfrm>
            <a:off x="1981200" y="4457700"/>
            <a:ext cx="13868400" cy="1295400"/>
            <a:chOff x="1828800" y="2705100"/>
            <a:chExt cx="6934200" cy="1828800"/>
          </a:xfrm>
        </p:grpSpPr>
        <p:sp>
          <p:nvSpPr>
            <p:cNvPr id="17" name="Rounded Rectangle 16"/>
            <p:cNvSpPr/>
            <p:nvPr/>
          </p:nvSpPr>
          <p:spPr>
            <a:xfrm>
              <a:off x="1828800" y="2705100"/>
              <a:ext cx="6934200" cy="1828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2133600" y="2815876"/>
              <a:ext cx="6400799" cy="1346975"/>
            </a:xfrm>
            <a:prstGeom prst="rect">
              <a:avLst/>
            </a:prstGeom>
            <a:ln>
              <a:noFill/>
            </a:ln>
          </p:spPr>
          <p:txBody>
            <a:bodyPr wrap="square">
              <a:spAutoFit/>
            </a:bodyPr>
            <a:lstStyle/>
            <a:p>
              <a:pPr lvl="0" algn="ctr" eaLnBrk="0" fontAlgn="base" hangingPunct="0">
                <a:spcBef>
                  <a:spcPct val="0"/>
                </a:spcBef>
                <a:spcAft>
                  <a:spcPct val="0"/>
                </a:spcAft>
              </a:pPr>
              <a:r>
                <a:rPr lang="ro-RO" altLang="zh-CN" sz="2800" b="1" dirty="0" smtClean="0">
                  <a:solidFill>
                    <a:schemeClr val="bg1"/>
                  </a:solidFill>
                  <a:latin typeface="Arial" pitchFamily="34" charset="0"/>
                  <a:ea typeface="SimSun" pitchFamily="2" charset="-122"/>
                  <a:cs typeface="Arial" pitchFamily="34" charset="0"/>
                </a:rPr>
                <a:t>Familiarizarea cu programele reprezentative de finanțare în domeniu educațional</a:t>
              </a:r>
              <a:endParaRPr lang="en-US" altLang="zh-CN" sz="2800" b="1" dirty="0" smtClean="0">
                <a:solidFill>
                  <a:schemeClr val="bg1"/>
                </a:solidFill>
                <a:latin typeface="Arial" pitchFamily="34" charset="0"/>
                <a:ea typeface="SimSun" pitchFamily="2" charset="-122"/>
                <a:cs typeface="Arial" pitchFamily="34" charset="0"/>
              </a:endParaRPr>
            </a:p>
          </p:txBody>
        </p:sp>
      </p:grpSp>
      <p:sp>
        <p:nvSpPr>
          <p:cNvPr id="19" name="TextBox 18"/>
          <p:cNvSpPr txBox="1"/>
          <p:nvPr/>
        </p:nvSpPr>
        <p:spPr>
          <a:xfrm>
            <a:off x="5456476" y="1488616"/>
            <a:ext cx="7620000" cy="723261"/>
          </a:xfrm>
          <a:prstGeom prst="rect">
            <a:avLst/>
          </a:prstGeom>
          <a:noFill/>
        </p:spPr>
        <p:txBody>
          <a:bodyPr wrap="square" lIns="91425" tIns="45713" rIns="91425" bIns="45713" rtlCol="0">
            <a:spAutoFit/>
          </a:bodyPr>
          <a:lstStyle/>
          <a:p>
            <a:pPr algn="ctr"/>
            <a:r>
              <a:rPr lang="ro-RO" sz="4100" b="1" dirty="0" smtClean="0">
                <a:solidFill>
                  <a:srgbClr val="FF0000"/>
                </a:solidFill>
                <a:latin typeface="Arial" pitchFamily="34" charset="0"/>
                <a:cs typeface="Arial" pitchFamily="34" charset="0"/>
              </a:rPr>
              <a:t>Obiectivele cursului</a:t>
            </a:r>
            <a:endParaRPr lang="en-US" sz="4100" b="1" dirty="0">
              <a:solidFill>
                <a:srgbClr val="FF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7"/>
          <p:cNvSpPr>
            <a:spLocks noGrp="1" noChangeArrowheads="1"/>
          </p:cNvSpPr>
          <p:nvPr>
            <p:ph idx="1"/>
          </p:nvPr>
        </p:nvSpPr>
        <p:spPr>
          <a:xfrm>
            <a:off x="1066800" y="2324100"/>
            <a:ext cx="15761096" cy="6155532"/>
          </a:xfrm>
        </p:spPr>
        <p:txBody>
          <a:bodyPr rIns="54426">
            <a:normAutofit/>
          </a:bodyPr>
          <a:lstStyle/>
          <a:p>
            <a:pPr marL="235289" indent="-164418">
              <a:buNone/>
            </a:pPr>
            <a:endParaRPr lang="en-GB" altLang="en-US" sz="3200" dirty="0" smtClean="0">
              <a:latin typeface="Arial" pitchFamily="34" charset="0"/>
              <a:cs typeface="Arial" pitchFamily="34" charset="0"/>
            </a:endParaRPr>
          </a:p>
          <a:p>
            <a:pPr marL="235289" indent="-164418">
              <a:buNone/>
            </a:pPr>
            <a:r>
              <a:rPr lang="ro-RO" altLang="en-US" sz="3200" b="1" dirty="0" smtClean="0">
                <a:solidFill>
                  <a:schemeClr val="accent6">
                    <a:lumMod val="50000"/>
                  </a:schemeClr>
                </a:solidFill>
                <a:latin typeface="Arial" pitchFamily="34" charset="0"/>
                <a:cs typeface="Arial" pitchFamily="34" charset="0"/>
              </a:rPr>
              <a:t>pune accentul pe 4 obv tematice ale politicii de coeziune:</a:t>
            </a:r>
          </a:p>
          <a:p>
            <a:pPr marL="235289" indent="-164418">
              <a:buFont typeface="Calibri Light" pitchFamily="34" charset="0"/>
              <a:buAutoNum type="arabicPeriod"/>
            </a:pPr>
            <a:r>
              <a:rPr lang="ro-RO" altLang="en-US" sz="3200" dirty="0" smtClean="0">
                <a:latin typeface="Arial" pitchFamily="34" charset="0"/>
                <a:cs typeface="Arial" pitchFamily="34" charset="0"/>
              </a:rPr>
              <a:t> </a:t>
            </a:r>
            <a:r>
              <a:rPr lang="en-GB" altLang="en-US" sz="3200" dirty="0" err="1" smtClean="0">
                <a:latin typeface="Arial" pitchFamily="34" charset="0"/>
                <a:cs typeface="Arial" pitchFamily="34" charset="0"/>
              </a:rPr>
              <a:t>promovarea</a:t>
            </a:r>
            <a:r>
              <a:rPr lang="en-GB" altLang="en-US" sz="3200" dirty="0" smtClean="0">
                <a:latin typeface="Arial" pitchFamily="34" charset="0"/>
                <a:cs typeface="Arial" pitchFamily="34" charset="0"/>
              </a:rPr>
              <a:t> </a:t>
            </a:r>
            <a:r>
              <a:rPr lang="en-GB" altLang="en-US" sz="3200" dirty="0" err="1" smtClean="0">
                <a:latin typeface="Arial" pitchFamily="34" charset="0"/>
                <a:cs typeface="Arial" pitchFamily="34" charset="0"/>
              </a:rPr>
              <a:t>ocupării</a:t>
            </a:r>
            <a:r>
              <a:rPr lang="en-GB" altLang="en-US" sz="3200" dirty="0" smtClean="0">
                <a:latin typeface="Arial" pitchFamily="34" charset="0"/>
                <a:cs typeface="Arial" pitchFamily="34" charset="0"/>
              </a:rPr>
              <a:t> </a:t>
            </a:r>
            <a:r>
              <a:rPr lang="en-GB" altLang="en-US" sz="3200" dirty="0" err="1" smtClean="0">
                <a:latin typeface="Arial" pitchFamily="34" charset="0"/>
                <a:cs typeface="Arial" pitchFamily="34" charset="0"/>
              </a:rPr>
              <a:t>forţei</a:t>
            </a:r>
            <a:r>
              <a:rPr lang="en-GB" altLang="en-US" sz="3200" dirty="0" smtClean="0">
                <a:latin typeface="Arial" pitchFamily="34" charset="0"/>
                <a:cs typeface="Arial" pitchFamily="34" charset="0"/>
              </a:rPr>
              <a:t> de </a:t>
            </a:r>
            <a:r>
              <a:rPr lang="en-GB" altLang="en-US" sz="3200" dirty="0" err="1" smtClean="0">
                <a:latin typeface="Arial" pitchFamily="34" charset="0"/>
                <a:cs typeface="Arial" pitchFamily="34" charset="0"/>
              </a:rPr>
              <a:t>muncă</a:t>
            </a:r>
            <a:r>
              <a:rPr lang="en-GB" altLang="en-US" sz="3200" dirty="0" smtClean="0">
                <a:latin typeface="Arial" pitchFamily="34" charset="0"/>
                <a:cs typeface="Arial" pitchFamily="34" charset="0"/>
              </a:rPr>
              <a:t> </a:t>
            </a:r>
            <a:r>
              <a:rPr lang="en-GB" altLang="en-US" sz="3200" dirty="0" err="1" smtClean="0">
                <a:latin typeface="Arial" pitchFamily="34" charset="0"/>
                <a:cs typeface="Arial" pitchFamily="34" charset="0"/>
              </a:rPr>
              <a:t>şi</a:t>
            </a:r>
            <a:r>
              <a:rPr lang="en-GB" altLang="en-US" sz="3200" dirty="0" smtClean="0">
                <a:latin typeface="Arial" pitchFamily="34" charset="0"/>
                <a:cs typeface="Arial" pitchFamily="34" charset="0"/>
              </a:rPr>
              <a:t> </a:t>
            </a:r>
            <a:r>
              <a:rPr lang="en-GB" altLang="en-US" sz="3200" dirty="0" err="1" smtClean="0">
                <a:latin typeface="Arial" pitchFamily="34" charset="0"/>
                <a:cs typeface="Arial" pitchFamily="34" charset="0"/>
              </a:rPr>
              <a:t>sprijinirea</a:t>
            </a:r>
            <a:r>
              <a:rPr lang="en-GB" altLang="en-US" sz="3200" dirty="0" smtClean="0">
                <a:latin typeface="Arial" pitchFamily="34" charset="0"/>
                <a:cs typeface="Arial" pitchFamily="34" charset="0"/>
              </a:rPr>
              <a:t> </a:t>
            </a:r>
            <a:r>
              <a:rPr lang="en-GB" altLang="en-US" sz="3200" dirty="0" err="1" smtClean="0">
                <a:latin typeface="Arial" pitchFamily="34" charset="0"/>
                <a:cs typeface="Arial" pitchFamily="34" charset="0"/>
              </a:rPr>
              <a:t>mobilităţii</a:t>
            </a:r>
            <a:r>
              <a:rPr lang="en-GB" altLang="en-US" sz="3200" dirty="0" smtClean="0">
                <a:latin typeface="Arial" pitchFamily="34" charset="0"/>
                <a:cs typeface="Arial" pitchFamily="34" charset="0"/>
              </a:rPr>
              <a:t> </a:t>
            </a:r>
            <a:r>
              <a:rPr lang="en-GB" altLang="en-US" sz="3200" dirty="0" err="1" smtClean="0">
                <a:latin typeface="Arial" pitchFamily="34" charset="0"/>
                <a:cs typeface="Arial" pitchFamily="34" charset="0"/>
              </a:rPr>
              <a:t>lucrătorilor</a:t>
            </a:r>
            <a:r>
              <a:rPr lang="en-GB" altLang="en-US" sz="3200" dirty="0" smtClean="0">
                <a:latin typeface="Arial" pitchFamily="34" charset="0"/>
                <a:cs typeface="Arial" pitchFamily="34" charset="0"/>
              </a:rPr>
              <a:t>; </a:t>
            </a:r>
          </a:p>
          <a:p>
            <a:pPr marL="235289" indent="-164418">
              <a:buFont typeface="Calibri Light" pitchFamily="34" charset="0"/>
              <a:buAutoNum type="arabicPeriod"/>
            </a:pPr>
            <a:r>
              <a:rPr lang="ro-RO" altLang="en-US" sz="3200" dirty="0" smtClean="0">
                <a:latin typeface="Arial" pitchFamily="34" charset="0"/>
                <a:cs typeface="Arial" pitchFamily="34" charset="0"/>
              </a:rPr>
              <a:t> </a:t>
            </a:r>
            <a:r>
              <a:rPr lang="en-GB" altLang="en-US" sz="3200" dirty="0" err="1" smtClean="0">
                <a:latin typeface="Arial" pitchFamily="34" charset="0"/>
                <a:cs typeface="Arial" pitchFamily="34" charset="0"/>
              </a:rPr>
              <a:t>promovarea</a:t>
            </a:r>
            <a:r>
              <a:rPr lang="en-GB" altLang="en-US" sz="3200" dirty="0" smtClean="0">
                <a:latin typeface="Arial" pitchFamily="34" charset="0"/>
                <a:cs typeface="Arial" pitchFamily="34" charset="0"/>
              </a:rPr>
              <a:t> </a:t>
            </a:r>
            <a:r>
              <a:rPr lang="en-GB" altLang="en-US" sz="3200" dirty="0" err="1" smtClean="0">
                <a:latin typeface="Arial" pitchFamily="34" charset="0"/>
                <a:cs typeface="Arial" pitchFamily="34" charset="0"/>
              </a:rPr>
              <a:t>incluziunii</a:t>
            </a:r>
            <a:r>
              <a:rPr lang="en-GB" altLang="en-US" sz="3200" dirty="0" smtClean="0">
                <a:latin typeface="Arial" pitchFamily="34" charset="0"/>
                <a:cs typeface="Arial" pitchFamily="34" charset="0"/>
              </a:rPr>
              <a:t> </a:t>
            </a:r>
            <a:r>
              <a:rPr lang="en-GB" altLang="en-US" sz="3200" dirty="0" err="1" smtClean="0">
                <a:latin typeface="Arial" pitchFamily="34" charset="0"/>
                <a:cs typeface="Arial" pitchFamily="34" charset="0"/>
              </a:rPr>
              <a:t>sociale</a:t>
            </a:r>
            <a:r>
              <a:rPr lang="en-GB" altLang="en-US" sz="3200" dirty="0" smtClean="0">
                <a:latin typeface="Arial" pitchFamily="34" charset="0"/>
                <a:cs typeface="Arial" pitchFamily="34" charset="0"/>
              </a:rPr>
              <a:t> </a:t>
            </a:r>
            <a:r>
              <a:rPr lang="en-GB" altLang="en-US" sz="3200" dirty="0" err="1" smtClean="0">
                <a:latin typeface="Arial" pitchFamily="34" charset="0"/>
                <a:cs typeface="Arial" pitchFamily="34" charset="0"/>
              </a:rPr>
              <a:t>şi</a:t>
            </a:r>
            <a:r>
              <a:rPr lang="en-GB" altLang="en-US" sz="3200" dirty="0" smtClean="0">
                <a:latin typeface="Arial" pitchFamily="34" charset="0"/>
                <a:cs typeface="Arial" pitchFamily="34" charset="0"/>
              </a:rPr>
              <a:t> </a:t>
            </a:r>
            <a:r>
              <a:rPr lang="en-GB" altLang="en-US" sz="3200" dirty="0" err="1" smtClean="0">
                <a:latin typeface="Arial" pitchFamily="34" charset="0"/>
                <a:cs typeface="Arial" pitchFamily="34" charset="0"/>
              </a:rPr>
              <a:t>combaterea</a:t>
            </a:r>
            <a:r>
              <a:rPr lang="en-GB" altLang="en-US" sz="3200" dirty="0" smtClean="0">
                <a:latin typeface="Arial" pitchFamily="34" charset="0"/>
                <a:cs typeface="Arial" pitchFamily="34" charset="0"/>
              </a:rPr>
              <a:t> </a:t>
            </a:r>
            <a:r>
              <a:rPr lang="en-GB" altLang="en-US" sz="3200" dirty="0" err="1" smtClean="0">
                <a:latin typeface="Arial" pitchFamily="34" charset="0"/>
                <a:cs typeface="Arial" pitchFamily="34" charset="0"/>
              </a:rPr>
              <a:t>sărăciei</a:t>
            </a:r>
            <a:r>
              <a:rPr lang="en-GB" altLang="en-US" sz="3200" dirty="0" smtClean="0">
                <a:latin typeface="Arial" pitchFamily="34" charset="0"/>
                <a:cs typeface="Arial" pitchFamily="34" charset="0"/>
              </a:rPr>
              <a:t>; </a:t>
            </a:r>
          </a:p>
          <a:p>
            <a:pPr marL="235289" indent="-164418">
              <a:buFont typeface="Calibri Light" pitchFamily="34" charset="0"/>
              <a:buAutoNum type="arabicPeriod"/>
            </a:pPr>
            <a:r>
              <a:rPr lang="ro-RO" altLang="en-US" sz="3200" b="1" i="1" dirty="0" smtClean="0">
                <a:latin typeface="Arial" pitchFamily="34" charset="0"/>
                <a:cs typeface="Arial" pitchFamily="34" charset="0"/>
              </a:rPr>
              <a:t> </a:t>
            </a:r>
            <a:r>
              <a:rPr lang="en-GB" altLang="en-US" sz="3200" b="1" i="1" dirty="0" err="1" smtClean="0">
                <a:latin typeface="Arial" pitchFamily="34" charset="0"/>
                <a:cs typeface="Arial" pitchFamily="34" charset="0"/>
              </a:rPr>
              <a:t>efectuarea</a:t>
            </a:r>
            <a:r>
              <a:rPr lang="en-GB" altLang="en-US" sz="3200" b="1" i="1" dirty="0" smtClean="0">
                <a:latin typeface="Arial" pitchFamily="34" charset="0"/>
                <a:cs typeface="Arial" pitchFamily="34" charset="0"/>
              </a:rPr>
              <a:t> de </a:t>
            </a:r>
            <a:r>
              <a:rPr lang="en-GB" altLang="en-US" sz="3200" b="1" i="1" dirty="0" err="1" smtClean="0">
                <a:latin typeface="Arial" pitchFamily="34" charset="0"/>
                <a:cs typeface="Arial" pitchFamily="34" charset="0"/>
              </a:rPr>
              <a:t>investiţii</a:t>
            </a:r>
            <a:r>
              <a:rPr lang="en-GB" altLang="en-US" sz="3200" b="1" i="1" dirty="0" smtClean="0">
                <a:latin typeface="Arial" pitchFamily="34" charset="0"/>
                <a:cs typeface="Arial" pitchFamily="34" charset="0"/>
              </a:rPr>
              <a:t> </a:t>
            </a:r>
            <a:r>
              <a:rPr lang="en-GB" altLang="en-US" sz="3200" b="1" i="1" dirty="0" err="1" smtClean="0">
                <a:latin typeface="Arial" pitchFamily="34" charset="0"/>
                <a:cs typeface="Arial" pitchFamily="34" charset="0"/>
              </a:rPr>
              <a:t>în</a:t>
            </a:r>
            <a:r>
              <a:rPr lang="en-GB" altLang="en-US" sz="3200" b="1" i="1" dirty="0" smtClean="0">
                <a:latin typeface="Arial" pitchFamily="34" charset="0"/>
                <a:cs typeface="Arial" pitchFamily="34" charset="0"/>
              </a:rPr>
              <a:t> </a:t>
            </a:r>
            <a:r>
              <a:rPr lang="en-GB" altLang="en-US" sz="3200" b="1" i="1" dirty="0" err="1" smtClean="0">
                <a:latin typeface="Arial" pitchFamily="34" charset="0"/>
                <a:cs typeface="Arial" pitchFamily="34" charset="0"/>
              </a:rPr>
              <a:t>domeniul</a:t>
            </a:r>
            <a:r>
              <a:rPr lang="en-GB" altLang="en-US" sz="3200" b="1" i="1" dirty="0" smtClean="0">
                <a:latin typeface="Arial" pitchFamily="34" charset="0"/>
                <a:cs typeface="Arial" pitchFamily="34" charset="0"/>
              </a:rPr>
              <a:t> </a:t>
            </a:r>
            <a:r>
              <a:rPr lang="en-GB" altLang="en-US" sz="3200" b="1" i="1" dirty="0" err="1" smtClean="0">
                <a:latin typeface="Arial" pitchFamily="34" charset="0"/>
                <a:cs typeface="Arial" pitchFamily="34" charset="0"/>
              </a:rPr>
              <a:t>educaţiei</a:t>
            </a:r>
            <a:r>
              <a:rPr lang="en-GB" altLang="en-US" sz="3200" b="1" i="1" dirty="0" smtClean="0">
                <a:latin typeface="Arial" pitchFamily="34" charset="0"/>
                <a:cs typeface="Arial" pitchFamily="34" charset="0"/>
              </a:rPr>
              <a:t>, al </a:t>
            </a:r>
            <a:r>
              <a:rPr lang="en-GB" altLang="en-US" sz="3200" b="1" i="1" dirty="0" err="1" smtClean="0">
                <a:latin typeface="Arial" pitchFamily="34" charset="0"/>
                <a:cs typeface="Arial" pitchFamily="34" charset="0"/>
              </a:rPr>
              <a:t>formării</a:t>
            </a:r>
            <a:r>
              <a:rPr lang="en-GB" altLang="en-US" sz="3200" b="1" i="1" dirty="0" smtClean="0">
                <a:latin typeface="Arial" pitchFamily="34" charset="0"/>
                <a:cs typeface="Arial" pitchFamily="34" charset="0"/>
              </a:rPr>
              <a:t> </a:t>
            </a:r>
            <a:r>
              <a:rPr lang="en-GB" altLang="en-US" sz="3200" b="1" i="1" dirty="0" err="1" smtClean="0">
                <a:latin typeface="Arial" pitchFamily="34" charset="0"/>
                <a:cs typeface="Arial" pitchFamily="34" charset="0"/>
              </a:rPr>
              <a:t>competenţelor</a:t>
            </a:r>
            <a:r>
              <a:rPr lang="en-GB" altLang="en-US" sz="3200" b="1" i="1" dirty="0" smtClean="0">
                <a:latin typeface="Arial" pitchFamily="34" charset="0"/>
                <a:cs typeface="Arial" pitchFamily="34" charset="0"/>
              </a:rPr>
              <a:t> </a:t>
            </a:r>
            <a:r>
              <a:rPr lang="en-GB" altLang="en-US" sz="3200" b="1" i="1" dirty="0" err="1" smtClean="0">
                <a:latin typeface="Arial" pitchFamily="34" charset="0"/>
                <a:cs typeface="Arial" pitchFamily="34" charset="0"/>
              </a:rPr>
              <a:t>şi</a:t>
            </a:r>
            <a:r>
              <a:rPr lang="en-GB" altLang="en-US" sz="3200" b="1" i="1" dirty="0" smtClean="0">
                <a:latin typeface="Arial" pitchFamily="34" charset="0"/>
                <a:cs typeface="Arial" pitchFamily="34" charset="0"/>
              </a:rPr>
              <a:t> al </a:t>
            </a:r>
            <a:r>
              <a:rPr lang="en-GB" altLang="en-US" sz="3200" b="1" i="1" dirty="0" err="1" smtClean="0">
                <a:latin typeface="Arial" pitchFamily="34" charset="0"/>
                <a:cs typeface="Arial" pitchFamily="34" charset="0"/>
              </a:rPr>
              <a:t>învăţării</a:t>
            </a:r>
            <a:r>
              <a:rPr lang="en-GB" altLang="en-US" sz="3200" b="1" i="1" dirty="0" smtClean="0">
                <a:latin typeface="Arial" pitchFamily="34" charset="0"/>
                <a:cs typeface="Arial" pitchFamily="34" charset="0"/>
              </a:rPr>
              <a:t> </a:t>
            </a:r>
            <a:r>
              <a:rPr lang="en-GB" altLang="en-US" sz="3200" b="1" i="1" dirty="0" err="1" smtClean="0">
                <a:latin typeface="Arial" pitchFamily="34" charset="0"/>
                <a:cs typeface="Arial" pitchFamily="34" charset="0"/>
              </a:rPr>
              <a:t>pe</a:t>
            </a:r>
            <a:r>
              <a:rPr lang="en-GB" altLang="en-US" sz="3200" b="1" i="1" dirty="0" smtClean="0">
                <a:latin typeface="Arial" pitchFamily="34" charset="0"/>
                <a:cs typeface="Arial" pitchFamily="34" charset="0"/>
              </a:rPr>
              <a:t> tot </a:t>
            </a:r>
            <a:r>
              <a:rPr lang="en-GB" altLang="en-US" sz="3200" b="1" i="1" dirty="0" err="1" smtClean="0">
                <a:latin typeface="Arial" pitchFamily="34" charset="0"/>
                <a:cs typeface="Arial" pitchFamily="34" charset="0"/>
              </a:rPr>
              <a:t>parcursul</a:t>
            </a:r>
            <a:r>
              <a:rPr lang="en-GB" altLang="en-US" sz="3200" b="1" i="1" dirty="0" smtClean="0">
                <a:latin typeface="Arial" pitchFamily="34" charset="0"/>
                <a:cs typeface="Arial" pitchFamily="34" charset="0"/>
              </a:rPr>
              <a:t> </a:t>
            </a:r>
            <a:r>
              <a:rPr lang="en-GB" altLang="en-US" sz="3200" b="1" i="1" dirty="0" err="1" smtClean="0">
                <a:latin typeface="Arial" pitchFamily="34" charset="0"/>
                <a:cs typeface="Arial" pitchFamily="34" charset="0"/>
              </a:rPr>
              <a:t>vieţii</a:t>
            </a:r>
            <a:r>
              <a:rPr lang="en-GB" altLang="en-US" sz="3200" b="1" i="1" dirty="0" smtClean="0">
                <a:latin typeface="Arial" pitchFamily="34" charset="0"/>
                <a:cs typeface="Arial" pitchFamily="34" charset="0"/>
              </a:rPr>
              <a:t>; </a:t>
            </a:r>
          </a:p>
          <a:p>
            <a:pPr marL="235289" indent="-164418">
              <a:buFont typeface="Calibri Light" pitchFamily="34" charset="0"/>
              <a:buAutoNum type="arabicPeriod"/>
            </a:pPr>
            <a:r>
              <a:rPr lang="ro-RO" altLang="en-US" sz="3200" dirty="0" smtClean="0">
                <a:latin typeface="Arial" pitchFamily="34" charset="0"/>
                <a:cs typeface="Arial" pitchFamily="34" charset="0"/>
              </a:rPr>
              <a:t> </a:t>
            </a:r>
            <a:r>
              <a:rPr lang="en-GB" altLang="en-US" sz="3200" dirty="0" err="1" smtClean="0">
                <a:latin typeface="Arial" pitchFamily="34" charset="0"/>
                <a:cs typeface="Arial" pitchFamily="34" charset="0"/>
              </a:rPr>
              <a:t>consolidarea</a:t>
            </a:r>
            <a:r>
              <a:rPr lang="en-GB" altLang="en-US" sz="3200" dirty="0" smtClean="0">
                <a:latin typeface="Arial" pitchFamily="34" charset="0"/>
                <a:cs typeface="Arial" pitchFamily="34" charset="0"/>
              </a:rPr>
              <a:t> </a:t>
            </a:r>
            <a:r>
              <a:rPr lang="en-GB" altLang="en-US" sz="3200" dirty="0" err="1" smtClean="0">
                <a:latin typeface="Arial" pitchFamily="34" charset="0"/>
                <a:cs typeface="Arial" pitchFamily="34" charset="0"/>
              </a:rPr>
              <a:t>capacităţii</a:t>
            </a:r>
            <a:r>
              <a:rPr lang="en-GB" altLang="en-US" sz="3200" dirty="0" smtClean="0">
                <a:latin typeface="Arial" pitchFamily="34" charset="0"/>
                <a:cs typeface="Arial" pitchFamily="34" charset="0"/>
              </a:rPr>
              <a:t> </a:t>
            </a:r>
            <a:r>
              <a:rPr lang="en-GB" altLang="en-US" sz="3200" dirty="0" err="1" smtClean="0">
                <a:latin typeface="Arial" pitchFamily="34" charset="0"/>
                <a:cs typeface="Arial" pitchFamily="34" charset="0"/>
              </a:rPr>
              <a:t>instituţionale</a:t>
            </a:r>
            <a:r>
              <a:rPr lang="en-GB" altLang="en-US" sz="3200" dirty="0" smtClean="0">
                <a:latin typeface="Arial" pitchFamily="34" charset="0"/>
                <a:cs typeface="Arial" pitchFamily="34" charset="0"/>
              </a:rPr>
              <a:t> </a:t>
            </a:r>
            <a:r>
              <a:rPr lang="en-GB" altLang="en-US" sz="3200" dirty="0" err="1" smtClean="0">
                <a:latin typeface="Arial" pitchFamily="34" charset="0"/>
                <a:cs typeface="Arial" pitchFamily="34" charset="0"/>
              </a:rPr>
              <a:t>şi</a:t>
            </a:r>
            <a:r>
              <a:rPr lang="en-GB" altLang="en-US" sz="3200" dirty="0" smtClean="0">
                <a:latin typeface="Arial" pitchFamily="34" charset="0"/>
                <a:cs typeface="Arial" pitchFamily="34" charset="0"/>
              </a:rPr>
              <a:t> a </a:t>
            </a:r>
            <a:r>
              <a:rPr lang="en-GB" altLang="en-US" sz="3200" dirty="0" err="1" smtClean="0">
                <a:latin typeface="Arial" pitchFamily="34" charset="0"/>
                <a:cs typeface="Arial" pitchFamily="34" charset="0"/>
              </a:rPr>
              <a:t>eficienţei</a:t>
            </a:r>
            <a:r>
              <a:rPr lang="en-GB" altLang="en-US" sz="3200" dirty="0" smtClean="0">
                <a:latin typeface="Arial" pitchFamily="34" charset="0"/>
                <a:cs typeface="Arial" pitchFamily="34" charset="0"/>
              </a:rPr>
              <a:t> </a:t>
            </a:r>
            <a:r>
              <a:rPr lang="en-GB" altLang="en-US" sz="3200" dirty="0" err="1" smtClean="0">
                <a:latin typeface="Arial" pitchFamily="34" charset="0"/>
                <a:cs typeface="Arial" pitchFamily="34" charset="0"/>
              </a:rPr>
              <a:t>administraţiei</a:t>
            </a:r>
            <a:r>
              <a:rPr lang="en-GB" altLang="en-US" sz="3200" dirty="0" smtClean="0">
                <a:latin typeface="Arial" pitchFamily="34" charset="0"/>
                <a:cs typeface="Arial" pitchFamily="34" charset="0"/>
              </a:rPr>
              <a:t> </a:t>
            </a:r>
            <a:r>
              <a:rPr lang="en-GB" altLang="en-US" sz="3200" dirty="0" err="1" smtClean="0">
                <a:latin typeface="Arial" pitchFamily="34" charset="0"/>
                <a:cs typeface="Arial" pitchFamily="34" charset="0"/>
              </a:rPr>
              <a:t>publice</a:t>
            </a:r>
            <a:r>
              <a:rPr lang="en-GB" altLang="en-US" sz="3200" dirty="0" smtClean="0">
                <a:latin typeface="Arial" pitchFamily="34" charset="0"/>
                <a:cs typeface="Arial" pitchFamily="34" charset="0"/>
              </a:rPr>
              <a:t>. </a:t>
            </a:r>
          </a:p>
        </p:txBody>
      </p:sp>
      <p:sp>
        <p:nvSpPr>
          <p:cNvPr id="4" name="Title 1"/>
          <p:cNvSpPr txBox="1">
            <a:spLocks/>
          </p:cNvSpPr>
          <p:nvPr/>
        </p:nvSpPr>
        <p:spPr bwMode="auto">
          <a:xfrm>
            <a:off x="914400" y="495300"/>
            <a:ext cx="16459200" cy="1116807"/>
          </a:xfrm>
          <a:prstGeom prst="rect">
            <a:avLst/>
          </a:prstGeom>
          <a:solidFill>
            <a:schemeClr val="accent2"/>
          </a:solidFill>
          <a:ln>
            <a:noFill/>
          </a:ln>
          <a:extLst/>
        </p:spPr>
        <p:txBody>
          <a:bodyPr lIns="163284" tIns="81642" rIns="163284" bIns="81642" anchor="b"/>
          <a:lstStyle/>
          <a:p>
            <a:pPr>
              <a:defRPr/>
            </a:pPr>
            <a:r>
              <a:rPr lang="ro-RO" sz="5000" b="1" dirty="0" smtClean="0">
                <a:solidFill>
                  <a:schemeClr val="bg1"/>
                </a:solidFill>
                <a:latin typeface="Calibri" pitchFamily="34" charset="0"/>
              </a:rPr>
              <a:t>1. </a:t>
            </a:r>
            <a:r>
              <a:rPr lang="en-US" sz="5000" b="1" dirty="0" smtClean="0">
                <a:solidFill>
                  <a:schemeClr val="bg1"/>
                </a:solidFill>
                <a:latin typeface="Calibri" pitchFamily="34" charset="0"/>
              </a:rPr>
              <a:t>(3</a:t>
            </a:r>
            <a:r>
              <a:rPr lang="en-US" sz="5000" b="1" dirty="0">
                <a:solidFill>
                  <a:schemeClr val="bg1"/>
                </a:solidFill>
                <a:latin typeface="Calibri" pitchFamily="34" charset="0"/>
              </a:rPr>
              <a:t>) FONDUL SOCIAL EUROPEAN (FSE)</a:t>
            </a:r>
          </a:p>
        </p:txBody>
      </p:sp>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TextShape 1"/>
          <p:cNvSpPr txBox="1"/>
          <p:nvPr/>
        </p:nvSpPr>
        <p:spPr>
          <a:xfrm>
            <a:off x="990600" y="419101"/>
            <a:ext cx="15741650" cy="1143000"/>
          </a:xfrm>
          <a:prstGeom prst="rect">
            <a:avLst/>
          </a:prstGeom>
          <a:solidFill>
            <a:schemeClr val="accent2"/>
          </a:solidFill>
          <a:ln>
            <a:noFill/>
          </a:ln>
        </p:spPr>
        <p:txBody>
          <a:bodyPr lIns="163284" tIns="81642" rIns="163284" bIns="81642" anchor="b">
            <a:normAutofit/>
          </a:bodyPr>
          <a:lstStyle/>
          <a:p>
            <a:pPr>
              <a:lnSpc>
                <a:spcPct val="85000"/>
              </a:lnSpc>
              <a:defRPr/>
            </a:pPr>
            <a:r>
              <a:rPr lang="en-US" sz="4100" b="1" dirty="0">
                <a:solidFill>
                  <a:schemeClr val="bg1"/>
                </a:solidFill>
                <a:latin typeface="Arial" pitchFamily="34" charset="0"/>
                <a:cs typeface="Arial" pitchFamily="34" charset="0"/>
              </a:rPr>
              <a:t>(3) FONDUL STRUCTURAL EUROPEAN</a:t>
            </a:r>
          </a:p>
        </p:txBody>
      </p:sp>
      <p:sp>
        <p:nvSpPr>
          <p:cNvPr id="127" name="TextShape 2"/>
          <p:cNvSpPr txBox="1"/>
          <p:nvPr/>
        </p:nvSpPr>
        <p:spPr>
          <a:xfrm>
            <a:off x="1447800" y="2552700"/>
            <a:ext cx="15087600" cy="5774532"/>
          </a:xfrm>
          <a:prstGeom prst="rect">
            <a:avLst/>
          </a:prstGeom>
          <a:noFill/>
          <a:ln>
            <a:noFill/>
          </a:ln>
        </p:spPr>
        <p:txBody>
          <a:bodyPr lIns="0" tIns="81642" rIns="0" bIns="81642">
            <a:normAutofit/>
          </a:bodyPr>
          <a:lstStyle/>
          <a:p>
            <a:r>
              <a:rPr lang="vi-VN" sz="3200" b="1" dirty="0" smtClean="0"/>
              <a:t>Propunerile M</a:t>
            </a:r>
            <a:r>
              <a:rPr lang="ro-RO" sz="3200" b="1" dirty="0" smtClean="0"/>
              <a:t>inisterul </a:t>
            </a:r>
            <a:r>
              <a:rPr lang="vi-VN" sz="3200" b="1" dirty="0" smtClean="0"/>
              <a:t>F</a:t>
            </a:r>
            <a:r>
              <a:rPr lang="ro-RO" sz="3200" b="1" dirty="0" smtClean="0"/>
              <a:t>ondurilor </a:t>
            </a:r>
            <a:r>
              <a:rPr lang="vi-VN" sz="3200" b="1" dirty="0" smtClean="0"/>
              <a:t>E</a:t>
            </a:r>
            <a:r>
              <a:rPr lang="ro-RO" sz="3200" b="1" dirty="0" smtClean="0"/>
              <a:t>uropene</a:t>
            </a:r>
            <a:r>
              <a:rPr lang="vi-VN" sz="3200" b="1" dirty="0" smtClean="0"/>
              <a:t> pentru </a:t>
            </a:r>
            <a:r>
              <a:rPr lang="ro-RO" sz="3200" b="1" dirty="0" smtClean="0"/>
              <a:t>actual</a:t>
            </a:r>
            <a:r>
              <a:rPr lang="vi-VN" sz="3200" b="1" dirty="0" smtClean="0"/>
              <a:t>ul exercițiu financiar:</a:t>
            </a:r>
            <a:endParaRPr lang="vi-VN" sz="3200" dirty="0" smtClean="0"/>
          </a:p>
          <a:p>
            <a:pPr marL="449263" indent="449263">
              <a:buFont typeface="Arial" pitchFamily="34" charset="0"/>
              <a:buChar char="•"/>
            </a:pPr>
            <a:r>
              <a:rPr lang="vi-VN" sz="2800" u="sng" dirty="0" smtClean="0">
                <a:hlinkClick r:id="rId3"/>
              </a:rPr>
              <a:t>Programul Operaţional Tranziție Justă (POTJ)</a:t>
            </a:r>
            <a:endParaRPr lang="vi-VN" sz="2800" dirty="0" smtClean="0"/>
          </a:p>
          <a:p>
            <a:pPr marL="449263" indent="449263">
              <a:buFont typeface="Arial" pitchFamily="34" charset="0"/>
              <a:buChar char="•"/>
            </a:pPr>
            <a:r>
              <a:rPr lang="vi-VN" sz="2800" u="sng" dirty="0" smtClean="0">
                <a:hlinkClick r:id="rId4"/>
              </a:rPr>
              <a:t>Programul Operațional Dezvoltare Durabilă (PODD)</a:t>
            </a:r>
            <a:endParaRPr lang="vi-VN" sz="2800" dirty="0" smtClean="0"/>
          </a:p>
          <a:p>
            <a:pPr marL="449263" indent="449263">
              <a:buFont typeface="Arial" pitchFamily="34" charset="0"/>
              <a:buChar char="•"/>
            </a:pPr>
            <a:r>
              <a:rPr lang="vi-VN" sz="2800" u="sng" dirty="0" smtClean="0">
                <a:hlinkClick r:id="rId5"/>
              </a:rPr>
              <a:t>Programul Operațional Transport (POT)</a:t>
            </a:r>
            <a:endParaRPr lang="vi-VN" sz="2800" dirty="0" smtClean="0"/>
          </a:p>
          <a:p>
            <a:pPr marL="449263" indent="449263">
              <a:buFont typeface="Arial" pitchFamily="34" charset="0"/>
              <a:buChar char="•"/>
            </a:pPr>
            <a:r>
              <a:rPr lang="vi-VN" sz="2800" u="sng" dirty="0" smtClean="0">
                <a:hlinkClick r:id="rId6"/>
              </a:rPr>
              <a:t>Programului Operațional Creștere Inteligentă, Digitalizare și Instrumente Financiare (POCIDIF)</a:t>
            </a:r>
            <a:endParaRPr lang="vi-VN" sz="2800" dirty="0" smtClean="0"/>
          </a:p>
          <a:p>
            <a:pPr marL="449263" indent="449263">
              <a:buFont typeface="Arial" pitchFamily="34" charset="0"/>
              <a:buChar char="•"/>
            </a:pPr>
            <a:r>
              <a:rPr lang="vi-VN" sz="2800" u="sng" dirty="0" smtClean="0">
                <a:hlinkClick r:id="rId7"/>
              </a:rPr>
              <a:t>Programul Operațional Sănătate (POS)</a:t>
            </a:r>
            <a:endParaRPr lang="vi-VN" sz="2800" dirty="0" smtClean="0"/>
          </a:p>
          <a:p>
            <a:pPr marL="449263" indent="449263">
              <a:buFont typeface="Arial" pitchFamily="34" charset="0"/>
              <a:buChar char="•"/>
            </a:pPr>
            <a:r>
              <a:rPr lang="vi-VN" sz="2800" b="1" u="sng" dirty="0" smtClean="0">
                <a:hlinkClick r:id="rId8"/>
              </a:rPr>
              <a:t>Programul Operațional Educație și Ocupare (POEO)</a:t>
            </a:r>
            <a:endParaRPr lang="vi-VN" sz="2800" b="1" dirty="0" smtClean="0"/>
          </a:p>
          <a:p>
            <a:pPr marL="449263" indent="449263">
              <a:buFont typeface="Arial" pitchFamily="34" charset="0"/>
              <a:buChar char="•"/>
            </a:pPr>
            <a:r>
              <a:rPr lang="vi-VN" sz="2800" u="sng" dirty="0" smtClean="0">
                <a:hlinkClick r:id="rId9"/>
              </a:rPr>
              <a:t>Programul Operaţional Incluziune și Demnitate Socială (POIDS)</a:t>
            </a:r>
            <a:endParaRPr lang="vi-VN" sz="2800" dirty="0" smtClean="0"/>
          </a:p>
          <a:p>
            <a:pPr marL="449263" indent="449263">
              <a:buFont typeface="Arial" pitchFamily="34" charset="0"/>
              <a:buChar char="•"/>
            </a:pPr>
            <a:r>
              <a:rPr lang="vi-VN" sz="2800" u="sng" dirty="0" smtClean="0">
                <a:hlinkClick r:id="rId10"/>
              </a:rPr>
              <a:t>Programe Operaţionale Regionale</a:t>
            </a:r>
            <a:endParaRPr lang="vi-VN" sz="2800" dirty="0" smtClean="0"/>
          </a:p>
          <a:p>
            <a:pPr marL="449263" indent="449263">
              <a:buFont typeface="Arial" pitchFamily="34" charset="0"/>
              <a:buChar char="•"/>
            </a:pPr>
            <a:r>
              <a:rPr lang="vi-VN" sz="2800" u="sng" dirty="0" smtClean="0">
                <a:hlinkClick r:id="rId11"/>
              </a:rPr>
              <a:t>Programul Operațional Asistență Tehnică</a:t>
            </a:r>
            <a:endParaRPr lang="vi-VN" sz="2800" dirty="0"/>
          </a:p>
        </p:txBody>
      </p:sp>
      <p:sp>
        <p:nvSpPr>
          <p:cNvPr id="128" name="TextShape 3"/>
          <p:cNvSpPr txBox="1"/>
          <p:nvPr/>
        </p:nvSpPr>
        <p:spPr>
          <a:xfrm>
            <a:off x="14849476" y="9689308"/>
            <a:ext cx="1968500" cy="547688"/>
          </a:xfrm>
          <a:prstGeom prst="rect">
            <a:avLst/>
          </a:prstGeom>
          <a:noFill/>
          <a:ln>
            <a:noFill/>
          </a:ln>
        </p:spPr>
        <p:txBody>
          <a:bodyPr lIns="163284" tIns="81642" rIns="163284" bIns="81642" anchor="ctr"/>
          <a:lstStyle/>
          <a:p>
            <a:pPr algn="r"/>
            <a:fld id="{9C08C7D8-6F89-4F75-AC88-5EDFC2535FA2}" type="slidenum">
              <a:rPr lang="en-GB">
                <a:solidFill>
                  <a:srgbClr val="FFFFFF"/>
                </a:solidFill>
                <a:ea typeface="ヒラギノ角ゴ ProN W3" pitchFamily="1" charset="-128"/>
              </a:rPr>
              <a:pPr algn="r"/>
              <a:t>21</a:t>
            </a:fld>
            <a:endParaRPr lang="en-GB" dirty="0">
              <a:latin typeface="Times New Roman" pitchFamily="18" charset="0"/>
            </a:endParaRPr>
          </a:p>
        </p:txBody>
      </p:sp>
      <p:sp>
        <p:nvSpPr>
          <p:cNvPr id="129" name="CustomShape 4"/>
          <p:cNvSpPr/>
          <p:nvPr/>
        </p:nvSpPr>
        <p:spPr>
          <a:xfrm>
            <a:off x="1524000" y="8115300"/>
            <a:ext cx="5880100" cy="502445"/>
          </a:xfrm>
          <a:prstGeom prst="rect">
            <a:avLst/>
          </a:prstGeom>
          <a:solidFill>
            <a:schemeClr val="accent3">
              <a:lumMod val="75000"/>
            </a:schemeClr>
          </a:solidFill>
          <a:ln>
            <a:noFill/>
          </a:ln>
        </p:spPr>
        <p:style>
          <a:lnRef idx="0">
            <a:scrgbClr r="0" g="0" b="0"/>
          </a:lnRef>
          <a:fillRef idx="0">
            <a:scrgbClr r="0" g="0" b="0"/>
          </a:fillRef>
          <a:effectRef idx="0">
            <a:scrgbClr r="0" g="0" b="0"/>
          </a:effectRef>
          <a:fontRef idx="minor"/>
        </p:style>
        <p:txBody>
          <a:bodyPr wrap="none" lIns="160713" tIns="80357" rIns="160713" bIns="80357"/>
          <a:lstStyle/>
          <a:p>
            <a:pPr>
              <a:defRPr/>
            </a:pPr>
            <a:r>
              <a:rPr lang="en-GB" sz="3200" spc="-2" dirty="0">
                <a:solidFill>
                  <a:schemeClr val="bg1"/>
                </a:solidFill>
                <a:latin typeface="Times New Roman"/>
                <a:ea typeface="ヒラギノ角ゴ ProN W3"/>
              </a:rPr>
              <a:t>http://www.fonduri-structurale.ro/</a:t>
            </a:r>
            <a:endParaRPr lang="en-GB" sz="3200" spc="-2" dirty="0">
              <a:solidFill>
                <a:schemeClr val="bg1"/>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2247900"/>
            <a:ext cx="16459200" cy="7139940"/>
          </a:xfrm>
        </p:spPr>
        <p:txBody>
          <a:bodyPr>
            <a:normAutofit fontScale="92500"/>
          </a:bodyPr>
          <a:lstStyle/>
          <a:p>
            <a:r>
              <a:rPr lang="vi-VN" sz="3600" dirty="0" smtClean="0"/>
              <a:t>Educație </a:t>
            </a:r>
            <a:endParaRPr lang="ro-RO" sz="3600" dirty="0" smtClean="0"/>
          </a:p>
          <a:p>
            <a:pPr lvl="1"/>
            <a:r>
              <a:rPr lang="vi-VN" sz="3200" dirty="0" smtClean="0"/>
              <a:t>îmbunătățirea accesibilității, calității și caracterului abordabil, din punctul de vedere al costurilor, ale educației și îngrijirii copiilor preșcolari, inclusiv ale infrastructurii aferente; </a:t>
            </a:r>
            <a:endParaRPr lang="ro-RO" sz="3200" dirty="0" smtClean="0"/>
          </a:p>
          <a:p>
            <a:pPr lvl="1"/>
            <a:endParaRPr lang="ro-RO" sz="1100" dirty="0" smtClean="0"/>
          </a:p>
          <a:p>
            <a:pPr lvl="1"/>
            <a:r>
              <a:rPr lang="vi-VN" sz="3200" dirty="0" smtClean="0"/>
              <a:t>prevenirea abandonului școlar timpuriu, prin introducerea unei abordări centrate pe elev, pentru copiii expuși acestui risc, a unor programe „A doua șansă”, flexibile, dar și a unor servicii relevante de consiliere și orientare profesională, concomitent cu îmbunătățirea competențelor cadrelor didactice, astfel încât să poată să acorde atenția necesară copiilor din grupurile vulnerabile/dezavantajate; </a:t>
            </a:r>
            <a:endParaRPr lang="ro-RO" sz="3200" dirty="0" smtClean="0"/>
          </a:p>
          <a:p>
            <a:pPr lvl="1"/>
            <a:endParaRPr lang="ro-RO" sz="1100" dirty="0" smtClean="0"/>
          </a:p>
          <a:p>
            <a:pPr lvl="1"/>
            <a:r>
              <a:rPr lang="vi-VN" sz="3200" dirty="0" smtClean="0"/>
              <a:t>ameliorarea calității educației și formării profesionale, astfel încât să se adapteze evoluțiilor înregistrate pe piața forței de muncă, inclusiv formările necesare și furnizarea de echipamente specifice; </a:t>
            </a:r>
            <a:endParaRPr lang="ro-RO" sz="3200" dirty="0" smtClean="0"/>
          </a:p>
          <a:p>
            <a:pPr lvl="1"/>
            <a:endParaRPr lang="ro-RO" sz="1100" dirty="0" smtClean="0"/>
          </a:p>
          <a:p>
            <a:pPr lvl="1"/>
            <a:r>
              <a:rPr lang="vi-VN" sz="3200" dirty="0" smtClean="0"/>
              <a:t>sprijinirea dezvoltării unor metode și tehnici de predare inovatoare și eficace. </a:t>
            </a:r>
            <a:endParaRPr lang="en-US" sz="3200" dirty="0"/>
          </a:p>
        </p:txBody>
      </p:sp>
      <p:sp>
        <p:nvSpPr>
          <p:cNvPr id="4" name="TextShape 1"/>
          <p:cNvSpPr txBox="1"/>
          <p:nvPr/>
        </p:nvSpPr>
        <p:spPr>
          <a:xfrm>
            <a:off x="990600" y="419101"/>
            <a:ext cx="15741650" cy="1143000"/>
          </a:xfrm>
          <a:prstGeom prst="rect">
            <a:avLst/>
          </a:prstGeom>
          <a:solidFill>
            <a:schemeClr val="accent2"/>
          </a:solidFill>
          <a:ln>
            <a:noFill/>
          </a:ln>
        </p:spPr>
        <p:txBody>
          <a:bodyPr lIns="163284" tIns="81642" rIns="163284" bIns="81642" anchor="b">
            <a:normAutofit fontScale="92500" lnSpcReduction="10000"/>
          </a:bodyPr>
          <a:lstStyle/>
          <a:p>
            <a:pPr>
              <a:lnSpc>
                <a:spcPct val="85000"/>
              </a:lnSpc>
              <a:defRPr/>
            </a:pPr>
            <a:r>
              <a:rPr lang="en-US" sz="4100" b="1" dirty="0">
                <a:solidFill>
                  <a:schemeClr val="bg1"/>
                </a:solidFill>
                <a:latin typeface="Arial" pitchFamily="34" charset="0"/>
                <a:cs typeface="Arial" pitchFamily="34" charset="0"/>
              </a:rPr>
              <a:t>(3) </a:t>
            </a:r>
            <a:r>
              <a:rPr lang="ro-RO" sz="4100" b="1" dirty="0" smtClean="0">
                <a:solidFill>
                  <a:schemeClr val="bg1"/>
                </a:solidFill>
                <a:latin typeface="Arial" pitchFamily="34" charset="0"/>
                <a:cs typeface="Arial" pitchFamily="34" charset="0"/>
              </a:rPr>
              <a:t>FSE+, </a:t>
            </a:r>
            <a:r>
              <a:rPr lang="vi-VN" sz="4100" b="1" dirty="0" smtClean="0">
                <a:solidFill>
                  <a:schemeClr val="bg1"/>
                </a:solidFill>
                <a:latin typeface="Arial" pitchFamily="34" charset="0"/>
                <a:cs typeface="Arial" pitchFamily="34" charset="0"/>
              </a:rPr>
              <a:t>Programul Operațional Educație și Ocupare (POEO)</a:t>
            </a:r>
            <a:r>
              <a:rPr lang="ro-RO" sz="4100" b="1" dirty="0" smtClean="0">
                <a:solidFill>
                  <a:schemeClr val="bg1"/>
                </a:solidFill>
                <a:latin typeface="Arial" pitchFamily="34" charset="0"/>
                <a:cs typeface="Arial" pitchFamily="34" charset="0"/>
              </a:rPr>
              <a:t>, obiective educație</a:t>
            </a:r>
            <a:endParaRPr lang="vi-VN" sz="4100" b="1" dirty="0" smtClean="0">
              <a:solidFill>
                <a:schemeClr val="bg1"/>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26"/>
          <p:cNvSpPr>
            <a:spLocks noGrp="1" noChangeArrowheads="1"/>
          </p:cNvSpPr>
          <p:nvPr>
            <p:ph type="title"/>
          </p:nvPr>
        </p:nvSpPr>
        <p:spPr>
          <a:xfrm>
            <a:off x="914400" y="495300"/>
            <a:ext cx="16278226" cy="1143000"/>
          </a:xfrm>
          <a:solidFill>
            <a:schemeClr val="accent2"/>
          </a:solidFill>
        </p:spPr>
        <p:txBody>
          <a:bodyPr rIns="54426">
            <a:normAutofit/>
          </a:bodyPr>
          <a:lstStyle/>
          <a:p>
            <a:pPr eaLnBrk="1" hangingPunct="1"/>
            <a:r>
              <a:rPr lang="ro-RO" altLang="en-US" sz="4100" b="1" dirty="0" smtClean="0">
                <a:solidFill>
                  <a:schemeClr val="bg1"/>
                </a:solidFill>
                <a:latin typeface="Arial" pitchFamily="34" charset="0"/>
                <a:cs typeface="Arial" pitchFamily="34" charset="0"/>
              </a:rPr>
              <a:t>2. PROGRAME </a:t>
            </a:r>
            <a:r>
              <a:rPr lang="ro-RO" altLang="en-US" sz="4100" b="1" dirty="0" smtClean="0">
                <a:solidFill>
                  <a:schemeClr val="bg1"/>
                </a:solidFill>
                <a:latin typeface="Arial" pitchFamily="34" charset="0"/>
                <a:cs typeface="Arial" pitchFamily="34" charset="0"/>
              </a:rPr>
              <a:t>DIN DOMENIUL EDUCAŢIEI ŞI FORMĂRII</a:t>
            </a:r>
            <a:endParaRPr lang="en-US" altLang="en-US" sz="4100" dirty="0" smtClean="0">
              <a:solidFill>
                <a:schemeClr val="bg1"/>
              </a:solidFill>
              <a:latin typeface="Arial" pitchFamily="34" charset="0"/>
              <a:cs typeface="Arial" pitchFamily="34" charset="0"/>
            </a:endParaRPr>
          </a:p>
        </p:txBody>
      </p:sp>
      <p:sp>
        <p:nvSpPr>
          <p:cNvPr id="117762" name="Rectangle 27"/>
          <p:cNvSpPr>
            <a:spLocks noGrp="1" noChangeArrowheads="1"/>
          </p:cNvSpPr>
          <p:nvPr>
            <p:ph idx="1"/>
          </p:nvPr>
        </p:nvSpPr>
        <p:spPr>
          <a:xfrm>
            <a:off x="914400" y="2095500"/>
            <a:ext cx="16452851" cy="7419976"/>
          </a:xfrm>
        </p:spPr>
        <p:txBody>
          <a:bodyPr rIns="54426">
            <a:normAutofit fontScale="92500"/>
          </a:bodyPr>
          <a:lstStyle/>
          <a:p>
            <a:pPr eaLnBrk="1" hangingPunct="1"/>
            <a:r>
              <a:rPr lang="en-US" altLang="en-US" sz="3200" b="1" dirty="0" smtClean="0">
                <a:solidFill>
                  <a:srgbClr val="7F6000"/>
                </a:solidFill>
                <a:effectLst>
                  <a:outerShdw blurRad="38100" dist="38100" dir="2700000" algn="tl">
                    <a:srgbClr val="000000"/>
                  </a:outerShdw>
                </a:effectLst>
                <a:latin typeface="Arial" pitchFamily="34" charset="0"/>
                <a:cs typeface="Arial" pitchFamily="34" charset="0"/>
              </a:rPr>
              <a:t>ERASMUS</a:t>
            </a:r>
            <a:r>
              <a:rPr lang="en-US" altLang="en-US" sz="3200" dirty="0" smtClean="0">
                <a:solidFill>
                  <a:srgbClr val="7F6000"/>
                </a:solidFill>
                <a:effectLst>
                  <a:outerShdw blurRad="38100" dist="38100" dir="2700000" algn="tl">
                    <a:srgbClr val="000000"/>
                  </a:outerShdw>
                </a:effectLst>
                <a:latin typeface="Arial" pitchFamily="34" charset="0"/>
                <a:cs typeface="Arial" pitchFamily="34" charset="0"/>
              </a:rPr>
              <a:t> +</a:t>
            </a:r>
            <a:r>
              <a:rPr lang="ro-RO" altLang="en-US" sz="3200" dirty="0" smtClean="0">
                <a:solidFill>
                  <a:srgbClr val="7F6000"/>
                </a:solidFill>
                <a:effectLst>
                  <a:outerShdw blurRad="38100" dist="38100" dir="2700000" algn="tl">
                    <a:srgbClr val="000000"/>
                  </a:outerShdw>
                </a:effectLst>
                <a:latin typeface="Arial" pitchFamily="34" charset="0"/>
                <a:cs typeface="Arial" pitchFamily="34" charset="0"/>
              </a:rPr>
              <a:t> </a:t>
            </a:r>
            <a:r>
              <a:rPr lang="en-US" altLang="en-US" sz="3200" dirty="0" err="1" smtClean="0">
                <a:latin typeface="Arial" pitchFamily="34" charset="0"/>
                <a:cs typeface="Arial" pitchFamily="34" charset="0"/>
              </a:rPr>
              <a:t>este</a:t>
            </a:r>
            <a:r>
              <a:rPr lang="en-US" altLang="en-US" sz="3200" dirty="0" smtClean="0">
                <a:latin typeface="Arial" pitchFamily="34" charset="0"/>
                <a:cs typeface="Arial" pitchFamily="34" charset="0"/>
              </a:rPr>
              <a:t> program</a:t>
            </a:r>
            <a:r>
              <a:rPr lang="ro-RO" altLang="en-US" sz="3200" dirty="0" smtClean="0">
                <a:latin typeface="Arial" pitchFamily="34" charset="0"/>
                <a:cs typeface="Arial" pitchFamily="34" charset="0"/>
              </a:rPr>
              <a:t>u</a:t>
            </a:r>
            <a:r>
              <a:rPr lang="en-US" altLang="en-US" sz="3200" dirty="0" smtClean="0">
                <a:latin typeface="Arial" pitchFamily="34" charset="0"/>
                <a:cs typeface="Arial" pitchFamily="34" charset="0"/>
              </a:rPr>
              <a:t>l </a:t>
            </a:r>
            <a:r>
              <a:rPr lang="en-US" altLang="en-US" sz="3200" dirty="0" err="1" smtClean="0">
                <a:latin typeface="Arial" pitchFamily="34" charset="0"/>
                <a:cs typeface="Arial" pitchFamily="34" charset="0"/>
              </a:rPr>
              <a:t>Uniunii</a:t>
            </a:r>
            <a:r>
              <a:rPr lang="en-US" altLang="en-US" sz="3200" dirty="0" smtClean="0">
                <a:latin typeface="Arial" pitchFamily="34" charset="0"/>
                <a:cs typeface="Arial" pitchFamily="34" charset="0"/>
              </a:rPr>
              <a:t> </a:t>
            </a:r>
            <a:r>
              <a:rPr lang="en-US" altLang="en-US" sz="3200" dirty="0" err="1" smtClean="0">
                <a:latin typeface="Arial" pitchFamily="34" charset="0"/>
                <a:cs typeface="Arial" pitchFamily="34" charset="0"/>
              </a:rPr>
              <a:t>Europene</a:t>
            </a:r>
            <a:r>
              <a:rPr lang="en-US" altLang="en-US" sz="3200" dirty="0" smtClean="0">
                <a:latin typeface="Arial" pitchFamily="34" charset="0"/>
                <a:cs typeface="Arial" pitchFamily="34" charset="0"/>
              </a:rPr>
              <a:t> </a:t>
            </a:r>
            <a:r>
              <a:rPr lang="ro-RO" altLang="en-US" sz="3200" b="1" dirty="0" smtClean="0">
                <a:effectLst>
                  <a:outerShdw blurRad="38100" dist="38100" dir="2700000" algn="tl">
                    <a:srgbClr val="FFFFFF"/>
                  </a:outerShdw>
                </a:effectLst>
                <a:latin typeface="Arial" pitchFamily="34" charset="0"/>
                <a:cs typeface="Arial" pitchFamily="34" charset="0"/>
              </a:rPr>
              <a:t>î</a:t>
            </a:r>
            <a:r>
              <a:rPr lang="en-US" altLang="en-US" sz="3200" b="1" dirty="0" smtClean="0">
                <a:effectLst>
                  <a:outerShdw blurRad="38100" dist="38100" dir="2700000" algn="tl">
                    <a:srgbClr val="FFFFFF"/>
                  </a:outerShdw>
                </a:effectLst>
                <a:latin typeface="Arial" pitchFamily="34" charset="0"/>
                <a:cs typeface="Arial" pitchFamily="34" charset="0"/>
              </a:rPr>
              <a:t>n </a:t>
            </a:r>
            <a:r>
              <a:rPr lang="en-US" altLang="en-US" sz="3200" b="1" dirty="0" err="1" smtClean="0">
                <a:effectLst>
                  <a:outerShdw blurRad="38100" dist="38100" dir="2700000" algn="tl">
                    <a:srgbClr val="FFFFFF"/>
                  </a:outerShdw>
                </a:effectLst>
                <a:latin typeface="Arial" pitchFamily="34" charset="0"/>
                <a:cs typeface="Arial" pitchFamily="34" charset="0"/>
              </a:rPr>
              <a:t>domeniul</a:t>
            </a:r>
            <a:r>
              <a:rPr lang="en-US" altLang="en-US" sz="3200" b="1" dirty="0" smtClean="0">
                <a:effectLst>
                  <a:outerShdw blurRad="38100" dist="38100" dir="2700000" algn="tl">
                    <a:srgbClr val="FFFFFF"/>
                  </a:outerShdw>
                </a:effectLst>
                <a:latin typeface="Arial" pitchFamily="34" charset="0"/>
                <a:cs typeface="Arial" pitchFamily="34" charset="0"/>
              </a:rPr>
              <a:t> </a:t>
            </a:r>
            <a:r>
              <a:rPr lang="en-US" altLang="en-US" sz="3200" b="1" dirty="0" err="1" smtClean="0">
                <a:effectLst>
                  <a:outerShdw blurRad="38100" dist="38100" dir="2700000" algn="tl">
                    <a:srgbClr val="FFFFFF"/>
                  </a:outerShdw>
                </a:effectLst>
                <a:latin typeface="Arial" pitchFamily="34" charset="0"/>
                <a:cs typeface="Arial" pitchFamily="34" charset="0"/>
              </a:rPr>
              <a:t>educa</a:t>
            </a:r>
            <a:r>
              <a:rPr lang="ro-RO" altLang="en-US" sz="3200" b="1" dirty="0" smtClean="0">
                <a:effectLst>
                  <a:outerShdw blurRad="38100" dist="38100" dir="2700000" algn="tl">
                    <a:srgbClr val="FFFFFF"/>
                  </a:outerShdw>
                </a:effectLst>
                <a:latin typeface="Arial" pitchFamily="34" charset="0"/>
                <a:cs typeface="Arial" pitchFamily="34" charset="0"/>
              </a:rPr>
              <a:t>ț</a:t>
            </a:r>
            <a:r>
              <a:rPr lang="en-US" altLang="en-US" sz="3200" b="1" dirty="0" err="1" smtClean="0">
                <a:effectLst>
                  <a:outerShdw blurRad="38100" dist="38100" dir="2700000" algn="tl">
                    <a:srgbClr val="FFFFFF"/>
                  </a:outerShdw>
                </a:effectLst>
                <a:latin typeface="Arial" pitchFamily="34" charset="0"/>
                <a:cs typeface="Arial" pitchFamily="34" charset="0"/>
              </a:rPr>
              <a:t>iei</a:t>
            </a:r>
            <a:r>
              <a:rPr lang="en-US" altLang="en-US" sz="3200" b="1" dirty="0" smtClean="0">
                <a:effectLst>
                  <a:outerShdw blurRad="38100" dist="38100" dir="2700000" algn="tl">
                    <a:srgbClr val="FFFFFF"/>
                  </a:outerShdw>
                </a:effectLst>
                <a:latin typeface="Arial" pitchFamily="34" charset="0"/>
                <a:cs typeface="Arial" pitchFamily="34" charset="0"/>
              </a:rPr>
              <a:t>, form</a:t>
            </a:r>
            <a:r>
              <a:rPr lang="ro-RO" altLang="en-US" sz="3200" b="1" dirty="0" smtClean="0">
                <a:effectLst>
                  <a:outerShdw blurRad="38100" dist="38100" dir="2700000" algn="tl">
                    <a:srgbClr val="FFFFFF"/>
                  </a:outerShdw>
                </a:effectLst>
                <a:latin typeface="Arial" pitchFamily="34" charset="0"/>
                <a:cs typeface="Arial" pitchFamily="34" charset="0"/>
              </a:rPr>
              <a:t>ă</a:t>
            </a:r>
            <a:r>
              <a:rPr lang="en-US" altLang="en-US" sz="3200" b="1" dirty="0" err="1" smtClean="0">
                <a:effectLst>
                  <a:outerShdw blurRad="38100" dist="38100" dir="2700000" algn="tl">
                    <a:srgbClr val="FFFFFF"/>
                  </a:outerShdw>
                </a:effectLst>
                <a:latin typeface="Arial" pitchFamily="34" charset="0"/>
                <a:cs typeface="Arial" pitchFamily="34" charset="0"/>
              </a:rPr>
              <a:t>rii</a:t>
            </a:r>
            <a:r>
              <a:rPr lang="en-US" altLang="en-US" sz="3200" b="1" dirty="0" smtClean="0">
                <a:effectLst>
                  <a:outerShdw blurRad="38100" dist="38100" dir="2700000" algn="tl">
                    <a:srgbClr val="FFFFFF"/>
                  </a:outerShdw>
                </a:effectLst>
                <a:latin typeface="Arial" pitchFamily="34" charset="0"/>
                <a:cs typeface="Arial" pitchFamily="34" charset="0"/>
              </a:rPr>
              <a:t> </a:t>
            </a:r>
            <a:r>
              <a:rPr lang="en-US" altLang="en-US" sz="3200" b="1" dirty="0" err="1" smtClean="0">
                <a:effectLst>
                  <a:outerShdw blurRad="38100" dist="38100" dir="2700000" algn="tl">
                    <a:srgbClr val="FFFFFF"/>
                  </a:outerShdw>
                </a:effectLst>
                <a:latin typeface="Arial" pitchFamily="34" charset="0"/>
                <a:cs typeface="Arial" pitchFamily="34" charset="0"/>
              </a:rPr>
              <a:t>profesionale</a:t>
            </a:r>
            <a:r>
              <a:rPr lang="en-US" altLang="en-US" sz="3200" b="1" dirty="0" smtClean="0">
                <a:effectLst>
                  <a:outerShdw blurRad="38100" dist="38100" dir="2700000" algn="tl">
                    <a:srgbClr val="FFFFFF"/>
                  </a:outerShdw>
                </a:effectLst>
                <a:latin typeface="Arial" pitchFamily="34" charset="0"/>
                <a:cs typeface="Arial" pitchFamily="34" charset="0"/>
              </a:rPr>
              <a:t>, </a:t>
            </a:r>
            <a:r>
              <a:rPr lang="en-US" altLang="en-US" sz="3200" b="1" dirty="0" err="1" smtClean="0">
                <a:effectLst>
                  <a:outerShdw blurRad="38100" dist="38100" dir="2700000" algn="tl">
                    <a:srgbClr val="FFFFFF"/>
                  </a:outerShdw>
                </a:effectLst>
                <a:latin typeface="Arial" pitchFamily="34" charset="0"/>
                <a:cs typeface="Arial" pitchFamily="34" charset="0"/>
              </a:rPr>
              <a:t>tineretului</a:t>
            </a:r>
            <a:r>
              <a:rPr lang="en-US" altLang="en-US" sz="3200" b="1" dirty="0" smtClean="0">
                <a:effectLst>
                  <a:outerShdw blurRad="38100" dist="38100" dir="2700000" algn="tl">
                    <a:srgbClr val="FFFFFF"/>
                  </a:outerShdw>
                </a:effectLst>
                <a:latin typeface="Arial" pitchFamily="34" charset="0"/>
                <a:cs typeface="Arial" pitchFamily="34" charset="0"/>
              </a:rPr>
              <a:t> </a:t>
            </a:r>
            <a:r>
              <a:rPr lang="ro-RO" altLang="en-US" sz="3200" b="1" dirty="0" smtClean="0">
                <a:effectLst>
                  <a:outerShdw blurRad="38100" dist="38100" dir="2700000" algn="tl">
                    <a:srgbClr val="FFFFFF"/>
                  </a:outerShdw>
                </a:effectLst>
                <a:latin typeface="Arial" pitchFamily="34" charset="0"/>
                <a:cs typeface="Arial" pitchFamily="34" charset="0"/>
              </a:rPr>
              <a:t>ș</a:t>
            </a:r>
            <a:r>
              <a:rPr lang="en-US" altLang="en-US" sz="3200" b="1" dirty="0" err="1" smtClean="0">
                <a:effectLst>
                  <a:outerShdw blurRad="38100" dist="38100" dir="2700000" algn="tl">
                    <a:srgbClr val="FFFFFF"/>
                  </a:outerShdw>
                </a:effectLst>
                <a:latin typeface="Arial" pitchFamily="34" charset="0"/>
                <a:cs typeface="Arial" pitchFamily="34" charset="0"/>
              </a:rPr>
              <a:t>i</a:t>
            </a:r>
            <a:r>
              <a:rPr lang="en-US" altLang="en-US" sz="3200" b="1" dirty="0" smtClean="0">
                <a:effectLst>
                  <a:outerShdw blurRad="38100" dist="38100" dir="2700000" algn="tl">
                    <a:srgbClr val="FFFFFF"/>
                  </a:outerShdw>
                </a:effectLst>
                <a:latin typeface="Arial" pitchFamily="34" charset="0"/>
                <a:cs typeface="Arial" pitchFamily="34" charset="0"/>
              </a:rPr>
              <a:t> </a:t>
            </a:r>
            <a:r>
              <a:rPr lang="en-US" altLang="en-US" sz="3200" b="1" dirty="0" err="1" smtClean="0">
                <a:effectLst>
                  <a:outerShdw blurRad="38100" dist="38100" dir="2700000" algn="tl">
                    <a:srgbClr val="FFFFFF"/>
                  </a:outerShdw>
                </a:effectLst>
                <a:latin typeface="Arial" pitchFamily="34" charset="0"/>
                <a:cs typeface="Arial" pitchFamily="34" charset="0"/>
              </a:rPr>
              <a:t>sportului</a:t>
            </a:r>
            <a:r>
              <a:rPr lang="en-US" altLang="en-US" sz="3200" dirty="0" smtClean="0">
                <a:latin typeface="Arial" pitchFamily="34" charset="0"/>
                <a:cs typeface="Arial" pitchFamily="34" charset="0"/>
              </a:rPr>
              <a:t>.</a:t>
            </a:r>
            <a:endParaRPr lang="en-GB" altLang="en-US" sz="3200" dirty="0" smtClean="0">
              <a:latin typeface="Arial" pitchFamily="34" charset="0"/>
              <a:cs typeface="Arial" pitchFamily="34" charset="0"/>
            </a:endParaRPr>
          </a:p>
          <a:p>
            <a:r>
              <a:rPr lang="ro-RO" sz="3200" b="1" dirty="0" smtClean="0">
                <a:latin typeface="Arial" pitchFamily="34" charset="0"/>
                <a:cs typeface="Arial" pitchFamily="34" charset="0"/>
              </a:rPr>
              <a:t>Priorități:</a:t>
            </a:r>
          </a:p>
          <a:p>
            <a:pPr lvl="1"/>
            <a:r>
              <a:rPr lang="vi-VN" sz="3000" b="1" dirty="0" smtClean="0">
                <a:latin typeface="Arial" pitchFamily="34" charset="0"/>
                <a:cs typeface="Arial" pitchFamily="34" charset="0"/>
              </a:rPr>
              <a:t>Incluziune și diversitate</a:t>
            </a:r>
            <a:r>
              <a:rPr lang="ro-RO" sz="3000" b="1" dirty="0" smtClean="0">
                <a:latin typeface="Arial" pitchFamily="34" charset="0"/>
                <a:cs typeface="Arial" pitchFamily="34" charset="0"/>
              </a:rPr>
              <a:t> - </a:t>
            </a:r>
            <a:r>
              <a:rPr lang="vi-VN" sz="2800" dirty="0" smtClean="0">
                <a:latin typeface="Arial" pitchFamily="34" charset="0"/>
                <a:cs typeface="Arial" pitchFamily="34" charset="0"/>
              </a:rPr>
              <a:t>Programul urmărește să promoveze</a:t>
            </a:r>
            <a:r>
              <a:rPr lang="ro-RO" sz="2800" dirty="0" smtClean="0">
                <a:latin typeface="Arial" pitchFamily="34" charset="0"/>
                <a:cs typeface="Arial" pitchFamily="34" charset="0"/>
              </a:rPr>
              <a:t> </a:t>
            </a:r>
            <a:r>
              <a:rPr lang="vi-VN" sz="2800" dirty="0" smtClean="0">
                <a:latin typeface="Arial" pitchFamily="34" charset="0"/>
                <a:cs typeface="Arial" pitchFamily="34" charset="0"/>
              </a:rPr>
              <a:t>egalitatea de șanse și de acces, incluziunea, diversitatea și echitatea. </a:t>
            </a:r>
            <a:endParaRPr lang="ro-RO" sz="2800" dirty="0" smtClean="0">
              <a:latin typeface="Arial" pitchFamily="34" charset="0"/>
              <a:cs typeface="Arial" pitchFamily="34" charset="0"/>
            </a:endParaRPr>
          </a:p>
          <a:p>
            <a:pPr lvl="1"/>
            <a:r>
              <a:rPr lang="vi-VN" sz="2800" b="1" dirty="0" smtClean="0">
                <a:latin typeface="Arial" pitchFamily="34" charset="0"/>
                <a:cs typeface="Arial" pitchFamily="34" charset="0"/>
              </a:rPr>
              <a:t>Transformarea digitală</a:t>
            </a:r>
            <a:r>
              <a:rPr lang="ro-RO" sz="2800" b="1" dirty="0" smtClean="0">
                <a:latin typeface="Arial" pitchFamily="34" charset="0"/>
                <a:cs typeface="Arial" pitchFamily="34" charset="0"/>
              </a:rPr>
              <a:t> </a:t>
            </a:r>
            <a:r>
              <a:rPr lang="ro-RO" sz="2800" dirty="0" smtClean="0">
                <a:latin typeface="Arial" pitchFamily="34" charset="0"/>
                <a:cs typeface="Arial" pitchFamily="34" charset="0"/>
              </a:rPr>
              <a:t>- </a:t>
            </a:r>
            <a:r>
              <a:rPr lang="vi-VN" sz="2800" dirty="0" smtClean="0">
                <a:latin typeface="Arial" pitchFamily="34" charset="0"/>
                <a:cs typeface="Arial" pitchFamily="34" charset="0"/>
              </a:rPr>
              <a:t>dezvoltarea unui ecosistem de educație digitală pentru predare și învățare la toate nivelurile și pentru toate sectoarele, precum și cu privire la modul de elaborare a planurilor de transformare digitală.</a:t>
            </a:r>
            <a:r>
              <a:rPr lang="ro-RO" sz="2800" dirty="0" smtClean="0">
                <a:latin typeface="Arial" pitchFamily="34" charset="0"/>
                <a:cs typeface="Arial" pitchFamily="34" charset="0"/>
              </a:rPr>
              <a:t> + </a:t>
            </a:r>
            <a:r>
              <a:rPr lang="vi-VN" sz="2800" dirty="0" smtClean="0">
                <a:latin typeface="Arial" pitchFamily="34" charset="0"/>
                <a:cs typeface="Arial" pitchFamily="34" charset="0"/>
              </a:rPr>
              <a:t>îmbunătățirea dezvoltării competențelor și aptitudinilor digitale la toate nivelurile societății și pentru toți.</a:t>
            </a:r>
            <a:endParaRPr lang="ro-RO" sz="2800" dirty="0" smtClean="0">
              <a:latin typeface="Arial" pitchFamily="34" charset="0"/>
              <a:cs typeface="Arial" pitchFamily="34" charset="0"/>
            </a:endParaRPr>
          </a:p>
          <a:p>
            <a:pPr lvl="1"/>
            <a:r>
              <a:rPr lang="vi-VN" sz="2800" b="1" dirty="0" smtClean="0">
                <a:latin typeface="Arial" pitchFamily="34" charset="0"/>
                <a:cs typeface="Arial" pitchFamily="34" charset="0"/>
              </a:rPr>
              <a:t>Mediul și combaterea schimbărilor climatice</a:t>
            </a:r>
            <a:r>
              <a:rPr lang="ro-RO" sz="2800" b="1" dirty="0" smtClean="0">
                <a:latin typeface="Arial" pitchFamily="34" charset="0"/>
                <a:cs typeface="Arial" pitchFamily="34" charset="0"/>
              </a:rPr>
              <a:t> </a:t>
            </a:r>
            <a:r>
              <a:rPr lang="ro-RO" sz="2800" dirty="0" smtClean="0">
                <a:latin typeface="Arial" pitchFamily="34" charset="0"/>
                <a:cs typeface="Arial" pitchFamily="34" charset="0"/>
              </a:rPr>
              <a:t>- </a:t>
            </a:r>
            <a:r>
              <a:rPr lang="vi-VN" sz="2800" i="1" dirty="0" smtClean="0">
                <a:latin typeface="Arial" pitchFamily="34" charset="0"/>
                <a:cs typeface="Arial" pitchFamily="34" charset="0"/>
              </a:rPr>
              <a:t>Comunicarea privind Pactul verde european</a:t>
            </a:r>
            <a:r>
              <a:rPr lang="vi-VN" sz="2800" dirty="0" smtClean="0">
                <a:latin typeface="Arial" pitchFamily="34" charset="0"/>
                <a:cs typeface="Arial" pitchFamily="34" charset="0"/>
              </a:rPr>
              <a:t>, noua strategie europeană de creștere, recunoaște </a:t>
            </a:r>
            <a:r>
              <a:rPr lang="vi-VN" sz="2800" b="1" i="1" dirty="0" smtClean="0">
                <a:latin typeface="Arial" pitchFamily="34" charset="0"/>
                <a:cs typeface="Arial" pitchFamily="34" charset="0"/>
              </a:rPr>
              <a:t>rolul esențial al școlilor, al instituțiilor de formare și al universităților</a:t>
            </a:r>
            <a:r>
              <a:rPr lang="vi-VN" sz="2800" dirty="0" smtClean="0">
                <a:latin typeface="Arial" pitchFamily="34" charset="0"/>
                <a:cs typeface="Arial" pitchFamily="34" charset="0"/>
              </a:rPr>
              <a:t> în colaborarea cu elevii, părinții și întreaga comunitate în scopul impulsionării schimbărilor necesare pentru realizarea cu succes a tranziției către neutralitatea climatică până în 2050.</a:t>
            </a:r>
            <a:endParaRPr lang="ro-RO" sz="2800" dirty="0" smtClean="0">
              <a:latin typeface="Arial" pitchFamily="34" charset="0"/>
              <a:cs typeface="Arial" pitchFamily="34" charset="0"/>
            </a:endParaRPr>
          </a:p>
          <a:p>
            <a:pPr lvl="1"/>
            <a:r>
              <a:rPr lang="vi-VN" sz="2800" b="1" dirty="0" smtClean="0">
                <a:latin typeface="Arial" pitchFamily="34" charset="0"/>
                <a:cs typeface="Arial" pitchFamily="34" charset="0"/>
              </a:rPr>
              <a:t>Participarea la viața democratică</a:t>
            </a:r>
            <a:r>
              <a:rPr lang="ro-RO" sz="2800" b="1" dirty="0" smtClean="0">
                <a:latin typeface="Arial" pitchFamily="34" charset="0"/>
                <a:cs typeface="Arial" pitchFamily="34" charset="0"/>
              </a:rPr>
              <a:t> </a:t>
            </a:r>
            <a:r>
              <a:rPr lang="ro-RO" sz="2800" dirty="0" smtClean="0">
                <a:latin typeface="Arial" pitchFamily="34" charset="0"/>
                <a:cs typeface="Arial" pitchFamily="34" charset="0"/>
              </a:rPr>
              <a:t>- </a:t>
            </a:r>
            <a:r>
              <a:rPr lang="vi-VN" sz="2800" dirty="0" smtClean="0">
                <a:latin typeface="Arial" pitchFamily="34" charset="0"/>
                <a:cs typeface="Arial" pitchFamily="34" charset="0"/>
              </a:rPr>
              <a:t>Programul sprijină cetățenia activă și etica în învățarea pe tot parcursul vieții; încurajează dezvoltarea de competențe sociale și interculturale, gândirea critică și educația în domeniul mass-mediei. </a:t>
            </a:r>
          </a:p>
          <a:p>
            <a:pPr lvl="1"/>
            <a:endParaRPr lang="vi-VN" sz="2800" dirty="0" smtClean="0">
              <a:latin typeface="Arial" pitchFamily="34" charset="0"/>
              <a:cs typeface="Arial" pitchFamily="34" charset="0"/>
            </a:endParaRPr>
          </a:p>
          <a:p>
            <a:pPr lvl="1"/>
            <a:endParaRPr lang="vi-VN" sz="2800" dirty="0">
              <a:latin typeface="Arial" pitchFamily="34" charset="0"/>
              <a:cs typeface="Arial" pitchFamily="34" charset="0"/>
            </a:endParaRPr>
          </a:p>
        </p:txBody>
      </p:sp>
    </p:spTree>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2933700"/>
            <a:ext cx="16459200" cy="6301740"/>
          </a:xfrm>
        </p:spPr>
        <p:txBody>
          <a:bodyPr>
            <a:normAutofit/>
          </a:bodyPr>
          <a:lstStyle/>
          <a:p>
            <a:r>
              <a:rPr lang="vi-VN" sz="3600" b="1" dirty="0" smtClean="0"/>
              <a:t>Acțiunea-cheie 1</a:t>
            </a:r>
            <a:r>
              <a:rPr lang="vi-VN" sz="3600" dirty="0" smtClean="0"/>
              <a:t>:</a:t>
            </a:r>
          </a:p>
          <a:p>
            <a:pPr lvl="1"/>
            <a:r>
              <a:rPr lang="vi-VN" sz="3200" b="1" i="1" dirty="0" smtClean="0">
                <a:solidFill>
                  <a:schemeClr val="tx1"/>
                </a:solidFill>
              </a:rPr>
              <a:t>Proiecte de mobilitate </a:t>
            </a:r>
            <a:r>
              <a:rPr lang="vi-VN" sz="3200" dirty="0" smtClean="0">
                <a:solidFill>
                  <a:schemeClr val="tx1"/>
                </a:solidFill>
              </a:rPr>
              <a:t>pentru cursanții și personalul din învățământul superior, din domeniul educației și formării profesionale (EFP), din învățământul școlar, din învățământul pentru adulți și din domeniul tineretului;</a:t>
            </a:r>
          </a:p>
          <a:p>
            <a:pPr lvl="1"/>
            <a:r>
              <a:rPr lang="vi-VN" sz="3200" dirty="0" smtClean="0">
                <a:solidFill>
                  <a:schemeClr val="tx1"/>
                </a:solidFill>
              </a:rPr>
              <a:t>Activități de participare a tinerilor.</a:t>
            </a:r>
          </a:p>
          <a:p>
            <a:endParaRPr lang="en-US" sz="3600" dirty="0"/>
          </a:p>
        </p:txBody>
      </p:sp>
      <p:sp>
        <p:nvSpPr>
          <p:cNvPr id="4" name="Rectangle 26"/>
          <p:cNvSpPr>
            <a:spLocks noGrp="1" noChangeArrowheads="1"/>
          </p:cNvSpPr>
          <p:nvPr>
            <p:ph type="title"/>
          </p:nvPr>
        </p:nvSpPr>
        <p:spPr>
          <a:xfrm>
            <a:off x="914400" y="723900"/>
            <a:ext cx="16459200" cy="914400"/>
          </a:xfrm>
          <a:solidFill>
            <a:schemeClr val="accent2"/>
          </a:solidFill>
        </p:spPr>
        <p:txBody>
          <a:bodyPr rIns="54426">
            <a:normAutofit/>
          </a:bodyPr>
          <a:lstStyle/>
          <a:p>
            <a:pPr eaLnBrk="1" hangingPunct="1"/>
            <a:r>
              <a:rPr lang="ro-RO" altLang="en-US" sz="3600" b="1" dirty="0" smtClean="0">
                <a:solidFill>
                  <a:schemeClr val="bg1"/>
                </a:solidFill>
                <a:latin typeface="Arial" pitchFamily="34" charset="0"/>
                <a:cs typeface="Arial" pitchFamily="34" charset="0"/>
              </a:rPr>
              <a:t>2. ERASMUS+: </a:t>
            </a:r>
            <a:r>
              <a:rPr lang="ro-RO" altLang="en-US" sz="3600" b="1" dirty="0" smtClean="0">
                <a:solidFill>
                  <a:schemeClr val="bg1"/>
                </a:solidFill>
                <a:latin typeface="Arial" pitchFamily="34" charset="0"/>
                <a:cs typeface="Arial" pitchFamily="34" charset="0"/>
              </a:rPr>
              <a:t>ACȚIUNI CHEIE</a:t>
            </a:r>
            <a:endParaRPr lang="en-US" altLang="en-US" sz="3600" dirty="0" smtClean="0">
              <a:solidFill>
                <a:schemeClr val="bg1"/>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2476500"/>
            <a:ext cx="16459200" cy="7162800"/>
          </a:xfrm>
        </p:spPr>
        <p:txBody>
          <a:bodyPr>
            <a:noAutofit/>
          </a:bodyPr>
          <a:lstStyle/>
          <a:p>
            <a:r>
              <a:rPr lang="vi-VN" sz="3600" b="1" dirty="0" smtClean="0"/>
              <a:t>Acțiunea-cheie 2:</a:t>
            </a:r>
          </a:p>
          <a:p>
            <a:pPr lvl="1"/>
            <a:r>
              <a:rPr lang="vi-VN" sz="3100" dirty="0" smtClean="0"/>
              <a:t>Parteneriate pentru cooperare, care cuprind:</a:t>
            </a:r>
          </a:p>
          <a:p>
            <a:pPr lvl="2"/>
            <a:r>
              <a:rPr lang="vi-VN" sz="2700" dirty="0" smtClean="0"/>
              <a:t>Parteneriate de cooperare</a:t>
            </a:r>
          </a:p>
          <a:p>
            <a:pPr lvl="2"/>
            <a:r>
              <a:rPr lang="vi-VN" sz="2700" dirty="0" smtClean="0"/>
              <a:t>Parteneriate la scară mică</a:t>
            </a:r>
          </a:p>
          <a:p>
            <a:pPr lvl="1"/>
            <a:r>
              <a:rPr lang="vi-VN" sz="3100" dirty="0" smtClean="0"/>
              <a:t>Parteneriate pentru excelență, inclusiv:</a:t>
            </a:r>
          </a:p>
          <a:p>
            <a:pPr lvl="2"/>
            <a:r>
              <a:rPr lang="vi-VN" sz="2700" dirty="0" smtClean="0"/>
              <a:t>Centre de excelență profesională</a:t>
            </a:r>
          </a:p>
          <a:p>
            <a:pPr lvl="2"/>
            <a:r>
              <a:rPr lang="vi-VN" sz="2700" dirty="0" smtClean="0"/>
              <a:t>Academii Erasmus+ pentru cadrele didactice</a:t>
            </a:r>
          </a:p>
          <a:p>
            <a:pPr lvl="2"/>
            <a:r>
              <a:rPr lang="vi-VN" sz="2700" dirty="0" smtClean="0"/>
              <a:t>Acțiunea Erasmus Mundus</a:t>
            </a:r>
          </a:p>
          <a:p>
            <a:pPr lvl="1"/>
            <a:r>
              <a:rPr lang="vi-VN" sz="3100" dirty="0" smtClean="0"/>
              <a:t>Parteneriate pentru inovare – Alianțe pentru inovare.</a:t>
            </a:r>
          </a:p>
          <a:p>
            <a:pPr lvl="1"/>
            <a:r>
              <a:rPr lang="vi-VN" sz="3100" dirty="0" smtClean="0"/>
              <a:t>Consolidarea capacităților în domeniul tineretului</a:t>
            </a:r>
          </a:p>
          <a:p>
            <a:pPr lvl="1"/>
            <a:r>
              <a:rPr lang="vi-VN" sz="3100" dirty="0" smtClean="0"/>
              <a:t>Evenimente sportive europene non-profit</a:t>
            </a:r>
          </a:p>
          <a:p>
            <a:endParaRPr lang="en-US" sz="3600" dirty="0"/>
          </a:p>
        </p:txBody>
      </p:sp>
      <p:sp>
        <p:nvSpPr>
          <p:cNvPr id="4" name="Rectangle 26"/>
          <p:cNvSpPr>
            <a:spLocks noGrp="1" noChangeArrowheads="1"/>
          </p:cNvSpPr>
          <p:nvPr>
            <p:ph type="title"/>
          </p:nvPr>
        </p:nvSpPr>
        <p:spPr>
          <a:xfrm>
            <a:off x="914400" y="571500"/>
            <a:ext cx="16459200" cy="990600"/>
          </a:xfrm>
          <a:solidFill>
            <a:schemeClr val="accent2"/>
          </a:solidFill>
        </p:spPr>
        <p:txBody>
          <a:bodyPr rIns="54426">
            <a:normAutofit/>
          </a:bodyPr>
          <a:lstStyle/>
          <a:p>
            <a:pPr eaLnBrk="1" hangingPunct="1"/>
            <a:r>
              <a:rPr lang="ro-RO" altLang="en-US" sz="3600" b="1" dirty="0" smtClean="0">
                <a:solidFill>
                  <a:schemeClr val="bg1"/>
                </a:solidFill>
                <a:latin typeface="Arial" pitchFamily="34" charset="0"/>
                <a:cs typeface="Arial" pitchFamily="34" charset="0"/>
              </a:rPr>
              <a:t>2. ERASMUS+: </a:t>
            </a:r>
            <a:r>
              <a:rPr lang="ro-RO" altLang="en-US" sz="3600" b="1" dirty="0" smtClean="0">
                <a:solidFill>
                  <a:schemeClr val="bg1"/>
                </a:solidFill>
                <a:latin typeface="Arial" pitchFamily="34" charset="0"/>
                <a:cs typeface="Arial" pitchFamily="34" charset="0"/>
              </a:rPr>
              <a:t>ACȚIUNI CHEIE</a:t>
            </a:r>
            <a:endParaRPr lang="en-US" altLang="en-US" sz="3600" dirty="0" smtClean="0">
              <a:solidFill>
                <a:schemeClr val="bg1"/>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2857500"/>
            <a:ext cx="16459200" cy="6377940"/>
          </a:xfrm>
        </p:spPr>
        <p:txBody>
          <a:bodyPr>
            <a:normAutofit/>
          </a:bodyPr>
          <a:lstStyle/>
          <a:p>
            <a:r>
              <a:rPr lang="vi-VN" sz="3600" b="1" dirty="0" smtClean="0"/>
              <a:t>Acțiunea-cheie 3:</a:t>
            </a:r>
          </a:p>
          <a:p>
            <a:pPr lvl="1"/>
            <a:r>
              <a:rPr lang="vi-VN" sz="3200" dirty="0" smtClean="0">
                <a:solidFill>
                  <a:schemeClr val="tx1"/>
                </a:solidFill>
              </a:rPr>
              <a:t>Tineretul european împreună</a:t>
            </a:r>
          </a:p>
          <a:p>
            <a:r>
              <a:rPr lang="vi-VN" sz="3600" b="1" dirty="0" smtClean="0"/>
              <a:t>Acțiunea Jean Monnet:</a:t>
            </a:r>
          </a:p>
          <a:p>
            <a:pPr lvl="1"/>
            <a:r>
              <a:rPr lang="vi-VN" sz="3200" dirty="0" smtClean="0">
                <a:solidFill>
                  <a:schemeClr val="tx1"/>
                </a:solidFill>
              </a:rPr>
              <a:t>Acțiunea Jean Monnet în domeniul învățământului superior</a:t>
            </a:r>
          </a:p>
          <a:p>
            <a:pPr lvl="1"/>
            <a:r>
              <a:rPr lang="vi-VN" sz="3200" dirty="0" smtClean="0">
                <a:solidFill>
                  <a:schemeClr val="tx1"/>
                </a:solidFill>
              </a:rPr>
              <a:t>Acțiunea Jean Monnet în alte domenii ale educației și formării</a:t>
            </a:r>
          </a:p>
          <a:p>
            <a:endParaRPr lang="en-US" sz="3600" dirty="0"/>
          </a:p>
        </p:txBody>
      </p:sp>
      <p:sp>
        <p:nvSpPr>
          <p:cNvPr id="4" name="Rectangle 26"/>
          <p:cNvSpPr>
            <a:spLocks noGrp="1" noChangeArrowheads="1"/>
          </p:cNvSpPr>
          <p:nvPr>
            <p:ph type="title"/>
          </p:nvPr>
        </p:nvSpPr>
        <p:spPr>
          <a:xfrm>
            <a:off x="914400" y="723900"/>
            <a:ext cx="16459200" cy="914400"/>
          </a:xfrm>
          <a:solidFill>
            <a:schemeClr val="accent2"/>
          </a:solidFill>
        </p:spPr>
        <p:txBody>
          <a:bodyPr rIns="54426">
            <a:normAutofit/>
          </a:bodyPr>
          <a:lstStyle/>
          <a:p>
            <a:pPr eaLnBrk="1" hangingPunct="1"/>
            <a:r>
              <a:rPr lang="ro-RO" altLang="en-US" sz="3600" b="1" dirty="0" smtClean="0">
                <a:solidFill>
                  <a:schemeClr val="bg1"/>
                </a:solidFill>
                <a:latin typeface="Arial" pitchFamily="34" charset="0"/>
                <a:cs typeface="Arial" pitchFamily="34" charset="0"/>
              </a:rPr>
              <a:t>2. ERASMUS+: </a:t>
            </a:r>
            <a:r>
              <a:rPr lang="ro-RO" altLang="en-US" sz="3600" b="1" dirty="0" smtClean="0">
                <a:solidFill>
                  <a:schemeClr val="bg1"/>
                </a:solidFill>
                <a:latin typeface="Arial" pitchFamily="34" charset="0"/>
                <a:cs typeface="Arial" pitchFamily="34" charset="0"/>
              </a:rPr>
              <a:t>ACȚIUNI CHEIE</a:t>
            </a:r>
            <a:endParaRPr lang="en-US" altLang="en-US" sz="3600" dirty="0" smtClean="0">
              <a:solidFill>
                <a:schemeClr val="bg1"/>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extShape 1"/>
          <p:cNvSpPr txBox="1"/>
          <p:nvPr/>
        </p:nvSpPr>
        <p:spPr>
          <a:xfrm>
            <a:off x="914400" y="571500"/>
            <a:ext cx="16459200" cy="1073945"/>
          </a:xfrm>
          <a:prstGeom prst="rect">
            <a:avLst/>
          </a:prstGeom>
          <a:solidFill>
            <a:schemeClr val="accent2"/>
          </a:solidFill>
          <a:ln>
            <a:noFill/>
          </a:ln>
        </p:spPr>
        <p:txBody>
          <a:bodyPr lIns="163284" tIns="81642" rIns="163284" bIns="81642" anchor="b">
            <a:normAutofit/>
          </a:bodyPr>
          <a:lstStyle/>
          <a:p>
            <a:pPr>
              <a:lnSpc>
                <a:spcPct val="85000"/>
              </a:lnSpc>
              <a:defRPr/>
            </a:pPr>
            <a:r>
              <a:rPr lang="ro-RO" sz="4000" b="1" dirty="0" smtClean="0">
                <a:solidFill>
                  <a:schemeClr val="bg1"/>
                </a:solidFill>
                <a:latin typeface="Arial" pitchFamily="34" charset="0"/>
                <a:ea typeface="+mj-ea"/>
                <a:cs typeface="Arial" pitchFamily="34" charset="0"/>
              </a:rPr>
              <a:t>3. </a:t>
            </a:r>
            <a:r>
              <a:rPr lang="en-US" sz="4000" b="1" dirty="0" smtClean="0">
                <a:solidFill>
                  <a:schemeClr val="bg1"/>
                </a:solidFill>
                <a:latin typeface="Arial" pitchFamily="34" charset="0"/>
                <a:ea typeface="+mj-ea"/>
                <a:cs typeface="Arial" pitchFamily="34" charset="0"/>
              </a:rPr>
              <a:t>ORIZONT </a:t>
            </a:r>
            <a:r>
              <a:rPr lang="ro-RO" sz="4000" b="1" dirty="0" smtClean="0">
                <a:solidFill>
                  <a:schemeClr val="bg1"/>
                </a:solidFill>
                <a:latin typeface="Arial" pitchFamily="34" charset="0"/>
                <a:ea typeface="+mj-ea"/>
                <a:cs typeface="Arial" pitchFamily="34" charset="0"/>
              </a:rPr>
              <a:t>EUROPA</a:t>
            </a:r>
            <a:endParaRPr lang="en-US" sz="4000" b="1" dirty="0">
              <a:solidFill>
                <a:schemeClr val="bg1"/>
              </a:solidFill>
              <a:latin typeface="Arial" pitchFamily="34" charset="0"/>
              <a:ea typeface="+mj-ea"/>
              <a:cs typeface="Arial" pitchFamily="34" charset="0"/>
            </a:endParaRPr>
          </a:p>
        </p:txBody>
      </p:sp>
      <p:sp>
        <p:nvSpPr>
          <p:cNvPr id="143" name="TextShape 2"/>
          <p:cNvSpPr txBox="1"/>
          <p:nvPr/>
        </p:nvSpPr>
        <p:spPr>
          <a:xfrm>
            <a:off x="14849476" y="9689308"/>
            <a:ext cx="1968500" cy="547688"/>
          </a:xfrm>
          <a:prstGeom prst="rect">
            <a:avLst/>
          </a:prstGeom>
          <a:noFill/>
          <a:ln>
            <a:noFill/>
          </a:ln>
        </p:spPr>
        <p:txBody>
          <a:bodyPr lIns="163284" tIns="81642" rIns="163284" bIns="81642" anchor="ctr"/>
          <a:lstStyle/>
          <a:p>
            <a:pPr algn="r"/>
            <a:fld id="{BF85A06F-BF76-4AF6-88B4-8900175D7A08}" type="slidenum">
              <a:rPr lang="en-GB">
                <a:solidFill>
                  <a:srgbClr val="FFFFFF"/>
                </a:solidFill>
                <a:ea typeface="ヒラギノ角ゴ ProN W3" pitchFamily="1" charset="-128"/>
              </a:rPr>
              <a:pPr algn="r"/>
              <a:t>27</a:t>
            </a:fld>
            <a:endParaRPr lang="en-GB" dirty="0">
              <a:latin typeface="Times New Roman" pitchFamily="18" charset="0"/>
            </a:endParaRPr>
          </a:p>
        </p:txBody>
      </p:sp>
      <p:sp>
        <p:nvSpPr>
          <p:cNvPr id="144" name="TextShape 3"/>
          <p:cNvSpPr txBox="1"/>
          <p:nvPr/>
        </p:nvSpPr>
        <p:spPr>
          <a:xfrm>
            <a:off x="1295400" y="2781300"/>
            <a:ext cx="16154400" cy="4274345"/>
          </a:xfrm>
          <a:prstGeom prst="rect">
            <a:avLst/>
          </a:prstGeom>
          <a:noFill/>
          <a:ln>
            <a:noFill/>
          </a:ln>
        </p:spPr>
        <p:txBody>
          <a:bodyPr lIns="0" tIns="0" rIns="0" bIns="0" anchor="ctr"/>
          <a:lstStyle/>
          <a:p>
            <a:pPr marL="161584" indent="-161584">
              <a:spcBef>
                <a:spcPts val="2143"/>
              </a:spcBef>
              <a:spcAft>
                <a:spcPts val="357"/>
              </a:spcAft>
              <a:buClr>
                <a:srgbClr val="E48312"/>
              </a:buClr>
              <a:buFont typeface="Wingdings" pitchFamily="2" charset="2"/>
              <a:buChar char=""/>
            </a:pPr>
            <a:r>
              <a:rPr lang="en-GB" sz="3600" dirty="0">
                <a:solidFill>
                  <a:srgbClr val="404040"/>
                </a:solidFill>
                <a:latin typeface="Calibri" pitchFamily="34" charset="0"/>
              </a:rPr>
              <a:t> </a:t>
            </a:r>
            <a:r>
              <a:rPr lang="en-GB" sz="3600" dirty="0" err="1">
                <a:solidFill>
                  <a:srgbClr val="404040"/>
                </a:solidFill>
                <a:latin typeface="Calibri" pitchFamily="34" charset="0"/>
              </a:rPr>
              <a:t>Programul-cadru</a:t>
            </a:r>
            <a:r>
              <a:rPr lang="en-GB" sz="3600" dirty="0">
                <a:solidFill>
                  <a:srgbClr val="404040"/>
                </a:solidFill>
                <a:latin typeface="Calibri" pitchFamily="34" charset="0"/>
              </a:rPr>
              <a:t> </a:t>
            </a:r>
            <a:r>
              <a:rPr lang="en-GB" sz="3600" dirty="0" err="1">
                <a:solidFill>
                  <a:srgbClr val="404040"/>
                </a:solidFill>
                <a:latin typeface="Calibri" pitchFamily="34" charset="0"/>
              </a:rPr>
              <a:t>european</a:t>
            </a:r>
            <a:r>
              <a:rPr lang="en-GB" sz="3600" dirty="0">
                <a:solidFill>
                  <a:srgbClr val="404040"/>
                </a:solidFill>
                <a:latin typeface="Calibri" pitchFamily="34" charset="0"/>
              </a:rPr>
              <a:t> „</a:t>
            </a:r>
            <a:r>
              <a:rPr lang="en-GB" sz="3600" dirty="0" err="1">
                <a:solidFill>
                  <a:srgbClr val="404040"/>
                </a:solidFill>
                <a:latin typeface="Calibri" pitchFamily="34" charset="0"/>
              </a:rPr>
              <a:t>Orizont</a:t>
            </a:r>
            <a:r>
              <a:rPr lang="en-GB" sz="3600" dirty="0">
                <a:solidFill>
                  <a:srgbClr val="404040"/>
                </a:solidFill>
                <a:latin typeface="Calibri" pitchFamily="34" charset="0"/>
              </a:rPr>
              <a:t> </a:t>
            </a:r>
            <a:r>
              <a:rPr lang="ro-RO" sz="3600" dirty="0" smtClean="0">
                <a:solidFill>
                  <a:srgbClr val="404040"/>
                </a:solidFill>
                <a:latin typeface="Calibri" pitchFamily="34" charset="0"/>
              </a:rPr>
              <a:t>Europa</a:t>
            </a:r>
            <a:r>
              <a:rPr lang="en-GB" sz="3600" dirty="0" smtClean="0">
                <a:solidFill>
                  <a:srgbClr val="404040"/>
                </a:solidFill>
                <a:latin typeface="Calibri" pitchFamily="34" charset="0"/>
              </a:rPr>
              <a:t>" </a:t>
            </a:r>
            <a:r>
              <a:rPr lang="en-GB" sz="3600" dirty="0" err="1">
                <a:solidFill>
                  <a:srgbClr val="404040"/>
                </a:solidFill>
                <a:latin typeface="Calibri" pitchFamily="34" charset="0"/>
              </a:rPr>
              <a:t>dispune</a:t>
            </a:r>
            <a:r>
              <a:rPr lang="en-GB" sz="3600" dirty="0">
                <a:solidFill>
                  <a:srgbClr val="404040"/>
                </a:solidFill>
                <a:latin typeface="Calibri" pitchFamily="34" charset="0"/>
              </a:rPr>
              <a:t> de un </a:t>
            </a:r>
            <a:r>
              <a:rPr lang="en-GB" sz="3600" dirty="0" err="1">
                <a:solidFill>
                  <a:srgbClr val="404040"/>
                </a:solidFill>
                <a:latin typeface="Calibri" pitchFamily="34" charset="0"/>
              </a:rPr>
              <a:t>buget</a:t>
            </a:r>
            <a:r>
              <a:rPr lang="en-GB" sz="3600" dirty="0">
                <a:solidFill>
                  <a:srgbClr val="404040"/>
                </a:solidFill>
                <a:latin typeface="Calibri" pitchFamily="34" charset="0"/>
              </a:rPr>
              <a:t> de </a:t>
            </a:r>
            <a:r>
              <a:rPr lang="ro-RO" sz="3600" dirty="0" smtClean="0">
                <a:solidFill>
                  <a:srgbClr val="404040"/>
                </a:solidFill>
                <a:latin typeface="Calibri" pitchFamily="34" charset="0"/>
              </a:rPr>
              <a:t>95,5</a:t>
            </a:r>
            <a:r>
              <a:rPr lang="en-GB" sz="3600" dirty="0" smtClean="0">
                <a:solidFill>
                  <a:srgbClr val="404040"/>
                </a:solidFill>
                <a:latin typeface="Calibri" pitchFamily="34" charset="0"/>
              </a:rPr>
              <a:t> </a:t>
            </a:r>
            <a:r>
              <a:rPr lang="en-GB" sz="3600" dirty="0" err="1">
                <a:solidFill>
                  <a:srgbClr val="404040"/>
                </a:solidFill>
                <a:latin typeface="Calibri" pitchFamily="34" charset="0"/>
              </a:rPr>
              <a:t>miliarde</a:t>
            </a:r>
            <a:r>
              <a:rPr lang="en-GB" sz="3600" dirty="0">
                <a:solidFill>
                  <a:srgbClr val="404040"/>
                </a:solidFill>
                <a:latin typeface="Calibri" pitchFamily="34" charset="0"/>
              </a:rPr>
              <a:t> de euro </a:t>
            </a:r>
            <a:r>
              <a:rPr lang="en-GB" sz="3600" dirty="0" err="1">
                <a:solidFill>
                  <a:srgbClr val="404040"/>
                </a:solidFill>
                <a:latin typeface="Calibri" pitchFamily="34" charset="0"/>
              </a:rPr>
              <a:t>şi</a:t>
            </a:r>
            <a:r>
              <a:rPr lang="en-GB" sz="3600" dirty="0">
                <a:solidFill>
                  <a:srgbClr val="404040"/>
                </a:solidFill>
                <a:latin typeface="Calibri" pitchFamily="34" charset="0"/>
              </a:rPr>
              <a:t> </a:t>
            </a:r>
            <a:r>
              <a:rPr lang="en-GB" sz="3600" dirty="0" err="1">
                <a:solidFill>
                  <a:srgbClr val="404040"/>
                </a:solidFill>
                <a:latin typeface="Calibri" pitchFamily="34" charset="0"/>
              </a:rPr>
              <a:t>urmăreşte</a:t>
            </a:r>
            <a:r>
              <a:rPr lang="en-GB" sz="3600" dirty="0">
                <a:solidFill>
                  <a:srgbClr val="404040"/>
                </a:solidFill>
                <a:latin typeface="Calibri" pitchFamily="34" charset="0"/>
              </a:rPr>
              <a:t> </a:t>
            </a:r>
            <a:r>
              <a:rPr lang="en-GB" sz="3600" dirty="0" err="1">
                <a:solidFill>
                  <a:srgbClr val="404040"/>
                </a:solidFill>
                <a:latin typeface="Calibri" pitchFamily="34" charset="0"/>
              </a:rPr>
              <a:t>în</a:t>
            </a:r>
            <a:r>
              <a:rPr lang="en-GB" sz="3600" dirty="0">
                <a:solidFill>
                  <a:srgbClr val="404040"/>
                </a:solidFill>
                <a:latin typeface="Calibri" pitchFamily="34" charset="0"/>
              </a:rPr>
              <a:t> mod </a:t>
            </a:r>
            <a:r>
              <a:rPr lang="en-GB" sz="3600" dirty="0" err="1">
                <a:solidFill>
                  <a:srgbClr val="404040"/>
                </a:solidFill>
                <a:latin typeface="Calibri" pitchFamily="34" charset="0"/>
              </a:rPr>
              <a:t>sistematic</a:t>
            </a:r>
            <a:r>
              <a:rPr lang="en-GB" sz="3600" dirty="0">
                <a:solidFill>
                  <a:srgbClr val="404040"/>
                </a:solidFill>
                <a:latin typeface="Calibri" pitchFamily="34" charset="0"/>
              </a:rPr>
              <a:t> </a:t>
            </a:r>
            <a:r>
              <a:rPr lang="en-GB" sz="3600" dirty="0" err="1">
                <a:solidFill>
                  <a:srgbClr val="404040"/>
                </a:solidFill>
                <a:latin typeface="Calibri" pitchFamily="34" charset="0"/>
              </a:rPr>
              <a:t>finanţarea</a:t>
            </a:r>
            <a:r>
              <a:rPr lang="en-GB" sz="3600" dirty="0">
                <a:solidFill>
                  <a:srgbClr val="404040"/>
                </a:solidFill>
                <a:latin typeface="Calibri" pitchFamily="34" charset="0"/>
              </a:rPr>
              <a:t> </a:t>
            </a:r>
            <a:r>
              <a:rPr lang="en-GB" sz="3600" dirty="0" err="1">
                <a:solidFill>
                  <a:srgbClr val="404040"/>
                </a:solidFill>
                <a:latin typeface="Calibri" pitchFamily="34" charset="0"/>
              </a:rPr>
              <a:t>proiectelor</a:t>
            </a:r>
            <a:r>
              <a:rPr lang="en-GB" sz="3600" dirty="0">
                <a:solidFill>
                  <a:srgbClr val="404040"/>
                </a:solidFill>
                <a:latin typeface="Calibri" pitchFamily="34" charset="0"/>
              </a:rPr>
              <a:t> </a:t>
            </a:r>
            <a:r>
              <a:rPr lang="en-GB" sz="3600" dirty="0" err="1">
                <a:solidFill>
                  <a:srgbClr val="404040"/>
                </a:solidFill>
                <a:latin typeface="Calibri" pitchFamily="34" charset="0"/>
              </a:rPr>
              <a:t>capabile</a:t>
            </a:r>
            <a:r>
              <a:rPr lang="en-GB" sz="3600" dirty="0">
                <a:solidFill>
                  <a:srgbClr val="404040"/>
                </a:solidFill>
                <a:latin typeface="Calibri" pitchFamily="34" charset="0"/>
              </a:rPr>
              <a:t> </a:t>
            </a:r>
            <a:r>
              <a:rPr lang="en-GB" sz="3600" dirty="0" err="1">
                <a:solidFill>
                  <a:srgbClr val="404040"/>
                </a:solidFill>
                <a:latin typeface="Calibri" pitchFamily="34" charset="0"/>
              </a:rPr>
              <a:t>să</a:t>
            </a:r>
            <a:r>
              <a:rPr lang="en-GB" sz="3600" dirty="0">
                <a:solidFill>
                  <a:srgbClr val="404040"/>
                </a:solidFill>
                <a:latin typeface="Calibri" pitchFamily="34" charset="0"/>
              </a:rPr>
              <a:t> </a:t>
            </a:r>
            <a:r>
              <a:rPr lang="en-GB" sz="3600" dirty="0" err="1">
                <a:solidFill>
                  <a:srgbClr val="404040"/>
                </a:solidFill>
                <a:latin typeface="Calibri" pitchFamily="34" charset="0"/>
              </a:rPr>
              <a:t>ducă</a:t>
            </a:r>
            <a:r>
              <a:rPr lang="en-GB" sz="3600" dirty="0">
                <a:solidFill>
                  <a:srgbClr val="404040"/>
                </a:solidFill>
                <a:latin typeface="Calibri" pitchFamily="34" charset="0"/>
              </a:rPr>
              <a:t> la </a:t>
            </a:r>
            <a:r>
              <a:rPr lang="en-GB" sz="3600" dirty="0" err="1">
                <a:solidFill>
                  <a:srgbClr val="404040"/>
                </a:solidFill>
                <a:latin typeface="Calibri" pitchFamily="34" charset="0"/>
              </a:rPr>
              <a:t>îndeplinire</a:t>
            </a:r>
            <a:r>
              <a:rPr lang="en-GB" sz="3600" dirty="0">
                <a:solidFill>
                  <a:srgbClr val="404040"/>
                </a:solidFill>
                <a:latin typeface="Calibri" pitchFamily="34" charset="0"/>
              </a:rPr>
              <a:t> </a:t>
            </a:r>
            <a:r>
              <a:rPr lang="en-GB" sz="3600" dirty="0" err="1">
                <a:solidFill>
                  <a:srgbClr val="404040"/>
                </a:solidFill>
                <a:latin typeface="Calibri" pitchFamily="34" charset="0"/>
              </a:rPr>
              <a:t>obiectivele</a:t>
            </a:r>
            <a:r>
              <a:rPr lang="en-GB" sz="3600" dirty="0">
                <a:solidFill>
                  <a:srgbClr val="404040"/>
                </a:solidFill>
                <a:latin typeface="Calibri" pitchFamily="34" charset="0"/>
              </a:rPr>
              <a:t> </a:t>
            </a:r>
            <a:r>
              <a:rPr lang="en-GB" sz="3600" dirty="0" err="1">
                <a:solidFill>
                  <a:srgbClr val="404040"/>
                </a:solidFill>
                <a:latin typeface="Calibri" pitchFamily="34" charset="0"/>
              </a:rPr>
              <a:t>tehnice</a:t>
            </a:r>
            <a:r>
              <a:rPr lang="en-GB" sz="3600" dirty="0">
                <a:solidFill>
                  <a:srgbClr val="404040"/>
                </a:solidFill>
                <a:latin typeface="Calibri" pitchFamily="34" charset="0"/>
              </a:rPr>
              <a:t>, </a:t>
            </a:r>
            <a:r>
              <a:rPr lang="en-GB" sz="3600" dirty="0" err="1">
                <a:solidFill>
                  <a:srgbClr val="404040"/>
                </a:solidFill>
                <a:latin typeface="Calibri" pitchFamily="34" charset="0"/>
              </a:rPr>
              <a:t>ştiinţifice</a:t>
            </a:r>
            <a:r>
              <a:rPr lang="en-GB" sz="3600" dirty="0">
                <a:solidFill>
                  <a:srgbClr val="404040"/>
                </a:solidFill>
                <a:latin typeface="Calibri" pitchFamily="34" charset="0"/>
              </a:rPr>
              <a:t>, </a:t>
            </a:r>
            <a:r>
              <a:rPr lang="en-GB" sz="3600" dirty="0" err="1">
                <a:solidFill>
                  <a:srgbClr val="404040"/>
                </a:solidFill>
                <a:latin typeface="Calibri" pitchFamily="34" charset="0"/>
              </a:rPr>
              <a:t>educaţionale</a:t>
            </a:r>
            <a:r>
              <a:rPr lang="en-GB" sz="3600" dirty="0">
                <a:solidFill>
                  <a:srgbClr val="404040"/>
                </a:solidFill>
                <a:latin typeface="Calibri" pitchFamily="34" charset="0"/>
              </a:rPr>
              <a:t> </a:t>
            </a:r>
            <a:r>
              <a:rPr lang="en-GB" sz="3600" dirty="0" err="1">
                <a:solidFill>
                  <a:srgbClr val="404040"/>
                </a:solidFill>
                <a:latin typeface="Calibri" pitchFamily="34" charset="0"/>
              </a:rPr>
              <a:t>şi</a:t>
            </a:r>
            <a:r>
              <a:rPr lang="en-GB" sz="3600" dirty="0">
                <a:solidFill>
                  <a:srgbClr val="404040"/>
                </a:solidFill>
                <a:latin typeface="Calibri" pitchFamily="34" charset="0"/>
              </a:rPr>
              <a:t> </a:t>
            </a:r>
            <a:r>
              <a:rPr lang="en-GB" sz="3600" dirty="0" err="1">
                <a:solidFill>
                  <a:srgbClr val="404040"/>
                </a:solidFill>
                <a:latin typeface="Calibri" pitchFamily="34" charset="0"/>
              </a:rPr>
              <a:t>sociale</a:t>
            </a:r>
            <a:r>
              <a:rPr lang="en-GB" sz="3600" dirty="0">
                <a:solidFill>
                  <a:srgbClr val="404040"/>
                </a:solidFill>
                <a:latin typeface="Calibri" pitchFamily="34" charset="0"/>
              </a:rPr>
              <a:t> </a:t>
            </a:r>
            <a:r>
              <a:rPr lang="en-GB" sz="3600" dirty="0" err="1">
                <a:solidFill>
                  <a:srgbClr val="404040"/>
                </a:solidFill>
                <a:latin typeface="Calibri" pitchFamily="34" charset="0"/>
              </a:rPr>
              <a:t>asumate</a:t>
            </a:r>
            <a:r>
              <a:rPr lang="en-GB" sz="3600" dirty="0">
                <a:solidFill>
                  <a:srgbClr val="404040"/>
                </a:solidFill>
                <a:latin typeface="Calibri" pitchFamily="34" charset="0"/>
              </a:rPr>
              <a:t> de </a:t>
            </a:r>
            <a:r>
              <a:rPr lang="en-GB" sz="3600" dirty="0" err="1">
                <a:solidFill>
                  <a:srgbClr val="404040"/>
                </a:solidFill>
                <a:latin typeface="Calibri" pitchFamily="34" charset="0"/>
              </a:rPr>
              <a:t>statele</a:t>
            </a:r>
            <a:r>
              <a:rPr lang="en-GB" sz="3600" dirty="0">
                <a:solidFill>
                  <a:srgbClr val="404040"/>
                </a:solidFill>
                <a:latin typeface="Calibri" pitchFamily="34" charset="0"/>
              </a:rPr>
              <a:t> </a:t>
            </a:r>
            <a:r>
              <a:rPr lang="en-GB" sz="3600" dirty="0" err="1" smtClean="0">
                <a:solidFill>
                  <a:srgbClr val="404040"/>
                </a:solidFill>
                <a:latin typeface="Calibri" pitchFamily="34" charset="0"/>
              </a:rPr>
              <a:t>membre</a:t>
            </a:r>
            <a:r>
              <a:rPr lang="ro-RO" sz="3600" dirty="0" smtClean="0">
                <a:solidFill>
                  <a:srgbClr val="404040"/>
                </a:solidFill>
                <a:latin typeface="Calibri" pitchFamily="34" charset="0"/>
              </a:rPr>
              <a:t>.</a:t>
            </a:r>
          </a:p>
          <a:p>
            <a:pPr marL="161584" indent="-161584">
              <a:spcBef>
                <a:spcPts val="2143"/>
              </a:spcBef>
              <a:spcAft>
                <a:spcPts val="357"/>
              </a:spcAft>
              <a:buClr>
                <a:srgbClr val="E48312"/>
              </a:buClr>
              <a:buFont typeface="Wingdings" pitchFamily="2" charset="2"/>
              <a:buChar char=""/>
            </a:pPr>
            <a:r>
              <a:rPr lang="ro-RO" sz="3600" dirty="0" smtClean="0">
                <a:solidFill>
                  <a:srgbClr val="404040"/>
                </a:solidFill>
                <a:latin typeface="Calibri" pitchFamily="34" charset="0"/>
              </a:rPr>
              <a:t>Punct Național de Contact: </a:t>
            </a:r>
            <a:r>
              <a:rPr lang="vi-VN" sz="3600" dirty="0" smtClean="0">
                <a:solidFill>
                  <a:srgbClr val="404040"/>
                </a:solidFill>
                <a:latin typeface="Calibri" pitchFamily="34" charset="0"/>
              </a:rPr>
              <a:t>Ministerul Cercetării, Inovării și Digitalizării</a:t>
            </a:r>
            <a:endParaRPr lang="ro-RO" sz="3600" dirty="0" smtClean="0">
              <a:solidFill>
                <a:srgbClr val="404040"/>
              </a:solidFill>
              <a:latin typeface="Calibri" pitchFamily="34" charset="0"/>
            </a:endParaRPr>
          </a:p>
          <a:p>
            <a:pPr marL="161584" indent="-161584">
              <a:spcBef>
                <a:spcPts val="2143"/>
              </a:spcBef>
              <a:spcAft>
                <a:spcPts val="357"/>
              </a:spcAft>
              <a:buClr>
                <a:srgbClr val="E48312"/>
              </a:buClr>
            </a:pPr>
            <a:endParaRPr lang="en-GB" sz="3600" dirty="0">
              <a:latin typeface="Calibri" pitchFamily="34"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p:nvPr>
        </p:nvSpPr>
        <p:spPr>
          <a:xfrm>
            <a:off x="1066800" y="2171700"/>
            <a:ext cx="16459200" cy="7202340"/>
          </a:xfrm>
        </p:spPr>
        <p:txBody>
          <a:bodyPr>
            <a:normAutofit/>
          </a:bodyPr>
          <a:lstStyle/>
          <a:p>
            <a:pPr fontAlgn="base"/>
            <a:r>
              <a:rPr lang="vi-VN" sz="2800" dirty="0" smtClean="0"/>
              <a:t>Dezvoltarea, promovarea și favorizarea excelenței științifice, să sprijinirea crearea și difuzarea unor noi cunoștințe, competențe, tehnologii și soluții fundamentale și aplicate de înaltă calitate, sprijinirea, formarea și mobilitatea cercetătorilor, atragerea de talente la toate nivelurile.</a:t>
            </a:r>
          </a:p>
          <a:p>
            <a:pPr fontAlgn="base"/>
            <a:r>
              <a:rPr lang="vi-VN" sz="2800" dirty="0" smtClean="0"/>
              <a:t>Programul urmărește să genereze cunoaștere, să consolideze impactul C&amp;I</a:t>
            </a:r>
            <a:r>
              <a:rPr lang="ro-RO" sz="2800" dirty="0" smtClean="0"/>
              <a:t> (</a:t>
            </a:r>
            <a:r>
              <a:rPr lang="ro-RO" sz="2800" dirty="0" smtClean="0">
                <a:latin typeface="Arial" pitchFamily="34" charset="0"/>
                <a:cs typeface="Arial" pitchFamily="34" charset="0"/>
              </a:rPr>
              <a:t>cercetare și inovare</a:t>
            </a:r>
            <a:r>
              <a:rPr lang="ro-RO" sz="2800" dirty="0" smtClean="0"/>
              <a:t>)</a:t>
            </a:r>
            <a:r>
              <a:rPr lang="vi-VN" sz="2800" dirty="0" smtClean="0"/>
              <a:t> în ceea ce privește elaborarea, sprijinirea și implementarea politicilor Uniunii și să sprijine accesul la soluții inovatoare și recurgerea la acestea în cadrul mediului de afaceri european, mai ales în IMM-uri și în societate pentru a aborda provocările globale, inclusiv schimbările climatice și ODD</a:t>
            </a:r>
            <a:r>
              <a:rPr lang="ro-RO" sz="2800" dirty="0" smtClean="0"/>
              <a:t> (</a:t>
            </a:r>
            <a:r>
              <a:rPr lang="ro-RO" sz="2800" dirty="0" smtClean="0">
                <a:latin typeface="Arial" pitchFamily="34" charset="0"/>
                <a:cs typeface="Arial" pitchFamily="34" charset="0"/>
              </a:rPr>
              <a:t>obiective de dezvoltare durabilă</a:t>
            </a:r>
            <a:r>
              <a:rPr lang="ro-RO" sz="2800" dirty="0" smtClean="0"/>
              <a:t>)</a:t>
            </a:r>
            <a:r>
              <a:rPr lang="vi-VN" sz="2800" dirty="0" smtClean="0"/>
              <a:t>.</a:t>
            </a:r>
          </a:p>
          <a:p>
            <a:pPr fontAlgn="base"/>
            <a:r>
              <a:rPr lang="vi-VN" sz="2800" dirty="0" smtClean="0"/>
              <a:t>Să stimuleze toate formele de inovare, să faciliteze dezvoltarea tehnologică, activitățile demonstrative și transferul de cunoștințe și de tehnologie, să consolideze implementarea și exploatarea unor soluții inovatoare.</a:t>
            </a:r>
          </a:p>
          <a:p>
            <a:pPr fontAlgn="base"/>
            <a:r>
              <a:rPr lang="vi-VN" sz="2800" dirty="0" smtClean="0"/>
              <a:t>Să optimizeze rezultatele programului în vederea accentuării și creșterii impactului și atractivității SEC</a:t>
            </a:r>
            <a:r>
              <a:rPr lang="ro-RO" sz="2800" dirty="0" smtClean="0"/>
              <a:t> (</a:t>
            </a:r>
            <a:r>
              <a:rPr lang="ro-RO" sz="2800" dirty="0" smtClean="0">
                <a:latin typeface="Arial" pitchFamily="34" charset="0"/>
                <a:cs typeface="Arial" pitchFamily="34" charset="0"/>
              </a:rPr>
              <a:t>spațiul european de cercetare</a:t>
            </a:r>
            <a:r>
              <a:rPr lang="ro-RO" sz="2800" dirty="0" smtClean="0"/>
              <a:t>)</a:t>
            </a:r>
            <a:r>
              <a:rPr lang="vi-VN" sz="2800" dirty="0" smtClean="0"/>
              <a:t>, să promoveze participarea pe bază de excelență a tuturor statelor membre la program, inclusiv a țărilor cu performanțe scăzute în domeniul C&amp;I, și să faciliteze legături de colaborare în domeniul C&amp;I europene.</a:t>
            </a:r>
          </a:p>
          <a:p>
            <a:endParaRPr lang="en-US" sz="2800" dirty="0"/>
          </a:p>
        </p:txBody>
      </p:sp>
      <p:sp>
        <p:nvSpPr>
          <p:cNvPr id="3" name="TextShape 1"/>
          <p:cNvSpPr txBox="1"/>
          <p:nvPr/>
        </p:nvSpPr>
        <p:spPr>
          <a:xfrm>
            <a:off x="914400" y="571500"/>
            <a:ext cx="16459200" cy="1073945"/>
          </a:xfrm>
          <a:prstGeom prst="rect">
            <a:avLst/>
          </a:prstGeom>
          <a:solidFill>
            <a:schemeClr val="accent2"/>
          </a:solidFill>
          <a:ln>
            <a:noFill/>
          </a:ln>
        </p:spPr>
        <p:txBody>
          <a:bodyPr lIns="163284" tIns="81642" rIns="163284" bIns="81642" anchor="b">
            <a:normAutofit/>
          </a:bodyPr>
          <a:lstStyle/>
          <a:p>
            <a:pPr>
              <a:lnSpc>
                <a:spcPct val="85000"/>
              </a:lnSpc>
              <a:defRPr/>
            </a:pPr>
            <a:r>
              <a:rPr lang="ro-RO" sz="4000" b="1" dirty="0" smtClean="0">
                <a:solidFill>
                  <a:schemeClr val="bg1"/>
                </a:solidFill>
                <a:latin typeface="Arial" pitchFamily="34" charset="0"/>
                <a:ea typeface="+mj-ea"/>
                <a:cs typeface="Arial" pitchFamily="34" charset="0"/>
              </a:rPr>
              <a:t>3. </a:t>
            </a:r>
            <a:r>
              <a:rPr lang="en-US" sz="4000" b="1" dirty="0" smtClean="0">
                <a:solidFill>
                  <a:schemeClr val="bg1"/>
                </a:solidFill>
                <a:latin typeface="Arial" pitchFamily="34" charset="0"/>
                <a:ea typeface="+mj-ea"/>
                <a:cs typeface="Arial" pitchFamily="34" charset="0"/>
              </a:rPr>
              <a:t>ORIZONT </a:t>
            </a:r>
            <a:r>
              <a:rPr lang="ro-RO" sz="4000" b="1" dirty="0" smtClean="0">
                <a:solidFill>
                  <a:schemeClr val="bg1"/>
                </a:solidFill>
                <a:latin typeface="Arial" pitchFamily="34" charset="0"/>
                <a:ea typeface="+mj-ea"/>
                <a:cs typeface="Arial" pitchFamily="34" charset="0"/>
              </a:rPr>
              <a:t>EUROPA - OBIECTIVE</a:t>
            </a:r>
            <a:endParaRPr lang="en-US" sz="4000" b="1" dirty="0">
              <a:solidFill>
                <a:schemeClr val="bg1"/>
              </a:solidFill>
              <a:latin typeface="Arial" pitchFamily="34" charset="0"/>
              <a:ea typeface="+mj-ea"/>
              <a:cs typeface="Arial"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3200" y="4229100"/>
            <a:ext cx="13716000" cy="2133600"/>
          </a:xfrm>
        </p:spPr>
        <p:txBody>
          <a:bodyPr>
            <a:normAutofit/>
          </a:bodyPr>
          <a:lstStyle/>
          <a:p>
            <a:pPr eaLnBrk="1" hangingPunct="1"/>
            <a:r>
              <a:rPr lang="ro-RO" sz="5400" dirty="0" smtClean="0">
                <a:latin typeface="Arial" pitchFamily="34" charset="0"/>
                <a:cs typeface="Arial" pitchFamily="34" charset="0"/>
              </a:rPr>
              <a:t>P</a:t>
            </a:r>
            <a:r>
              <a:rPr lang="en-GB" sz="5400" dirty="0" err="1" smtClean="0">
                <a:latin typeface="Arial" pitchFamily="34" charset="0"/>
                <a:cs typeface="Arial" pitchFamily="34" charset="0"/>
              </a:rPr>
              <a:t>rograme</a:t>
            </a:r>
            <a:r>
              <a:rPr lang="en-GB" sz="5400" dirty="0" smtClean="0">
                <a:latin typeface="Arial" pitchFamily="34" charset="0"/>
                <a:cs typeface="Arial" pitchFamily="34" charset="0"/>
              </a:rPr>
              <a:t> </a:t>
            </a:r>
            <a:r>
              <a:rPr lang="en-GB" sz="5400" dirty="0" err="1" smtClean="0">
                <a:latin typeface="Arial" pitchFamily="34" charset="0"/>
                <a:cs typeface="Arial" pitchFamily="34" charset="0"/>
              </a:rPr>
              <a:t>naționale</a:t>
            </a:r>
            <a:r>
              <a:rPr lang="en-GB" sz="5400" dirty="0" smtClean="0">
                <a:latin typeface="Arial" pitchFamily="34" charset="0"/>
                <a:cs typeface="Arial" pitchFamily="34" charset="0"/>
              </a:rPr>
              <a:t> cu </a:t>
            </a:r>
            <a:r>
              <a:rPr lang="en-GB" sz="5400" dirty="0" err="1" smtClean="0">
                <a:latin typeface="Arial" pitchFamily="34" charset="0"/>
                <a:cs typeface="Arial" pitchFamily="34" charset="0"/>
              </a:rPr>
              <a:t>componentă</a:t>
            </a:r>
            <a:r>
              <a:rPr lang="en-GB" sz="5400" dirty="0" smtClean="0">
                <a:latin typeface="Arial" pitchFamily="34" charset="0"/>
                <a:cs typeface="Arial" pitchFamily="34" charset="0"/>
              </a:rPr>
              <a:t> </a:t>
            </a:r>
            <a:r>
              <a:rPr lang="en-GB" sz="5400" dirty="0" err="1" smtClean="0">
                <a:latin typeface="Arial" pitchFamily="34" charset="0"/>
                <a:cs typeface="Arial" pitchFamily="34" charset="0"/>
              </a:rPr>
              <a:t>educațională</a:t>
            </a:r>
            <a:endParaRPr lang="ro-RO" sz="54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r>
              <a:rPr lang="ro-RO" sz="4400" b="1" dirty="0" smtClean="0">
                <a:latin typeface="Arial" pitchFamily="34" charset="0"/>
                <a:cs typeface="Arial" pitchFamily="34" charset="0"/>
              </a:rPr>
              <a:t>Fazele/ ciclul de viață al proiectului</a:t>
            </a:r>
            <a:endParaRPr lang="en-GB" sz="4400" b="1" dirty="0">
              <a:latin typeface="Arial" pitchFamily="34" charset="0"/>
              <a:cs typeface="Arial" pitchFamily="34" charset="0"/>
            </a:endParaRPr>
          </a:p>
        </p:txBody>
      </p:sp>
      <p:sp>
        <p:nvSpPr>
          <p:cNvPr id="7" name="Text Placeholder 6"/>
          <p:cNvSpPr>
            <a:spLocks noGrp="1"/>
          </p:cNvSpPr>
          <p:nvPr>
            <p:ph type="body" idx="1"/>
          </p:nvPr>
        </p:nvSpPr>
        <p:spPr/>
        <p:txBody>
          <a:bodyPr/>
          <a:lstStyle/>
          <a:p>
            <a:r>
              <a:rPr lang="ro-RO" b="1" dirty="0" smtClean="0">
                <a:latin typeface="Arial" pitchFamily="34" charset="0"/>
                <a:cs typeface="Arial" pitchFamily="34" charset="0"/>
              </a:rPr>
              <a:t>CURS 2</a:t>
            </a:r>
            <a:endParaRPr lang="en-US" b="1" dirty="0" smtClean="0">
              <a:latin typeface="Arial" pitchFamily="34" charset="0"/>
              <a:cs typeface="Arial" pitchFamily="34" charset="0"/>
            </a:endParaRPr>
          </a:p>
          <a:p>
            <a:endParaRPr lang="en-GB" b="1" dirty="0">
              <a:latin typeface="Arial" pitchFamily="34" charset="0"/>
              <a:cs typeface="Arial" pitchFamily="34" charset="0"/>
            </a:endParaRPr>
          </a:p>
        </p:txBody>
      </p:sp>
    </p:spTree>
    <p:extLst>
      <p:ext uri="{BB962C8B-B14F-4D97-AF65-F5344CB8AC3E}">
        <p14:creationId xmlns="" xmlns:p14="http://schemas.microsoft.com/office/powerpoint/2010/main" val="30425476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9351" y="931070"/>
            <a:ext cx="17281526" cy="1728788"/>
          </a:xfrm>
        </p:spPr>
        <p:txBody>
          <a:bodyPr rtlCol="0">
            <a:normAutofit/>
          </a:bodyPr>
          <a:lstStyle/>
          <a:p>
            <a:pPr>
              <a:defRPr/>
            </a:pPr>
            <a:r>
              <a:rPr lang="en-US" sz="5000" b="1" dirty="0" smtClean="0">
                <a:solidFill>
                  <a:srgbClr val="7F6000"/>
                </a:solidFill>
                <a:effectLst>
                  <a:outerShdw blurRad="38100" dist="38100" dir="2700000" algn="tl">
                    <a:srgbClr val="C0C0C0"/>
                  </a:outerShdw>
                </a:effectLst>
                <a:latin typeface="Calibri" pitchFamily="34" charset="0"/>
              </a:rPr>
              <a:t/>
            </a:r>
            <a:br>
              <a:rPr lang="en-US" sz="5000" b="1" dirty="0" smtClean="0">
                <a:solidFill>
                  <a:srgbClr val="7F6000"/>
                </a:solidFill>
                <a:effectLst>
                  <a:outerShdw blurRad="38100" dist="38100" dir="2700000" algn="tl">
                    <a:srgbClr val="C0C0C0"/>
                  </a:outerShdw>
                </a:effectLst>
                <a:latin typeface="Calibri" pitchFamily="34" charset="0"/>
              </a:rPr>
            </a:br>
            <a:endParaRPr lang="en-US" sz="5000" b="1" dirty="0" smtClean="0">
              <a:solidFill>
                <a:srgbClr val="7F6000"/>
              </a:solidFill>
              <a:effectLst>
                <a:outerShdw blurRad="38100" dist="38100" dir="2700000" algn="tl">
                  <a:srgbClr val="C0C0C0"/>
                </a:outerShdw>
              </a:effectLst>
              <a:latin typeface="Calibri" pitchFamily="34" charset="0"/>
            </a:endParaRPr>
          </a:p>
        </p:txBody>
      </p:sp>
      <p:sp>
        <p:nvSpPr>
          <p:cNvPr id="32771" name="Content Placeholder 2"/>
          <p:cNvSpPr>
            <a:spLocks noGrp="1"/>
          </p:cNvSpPr>
          <p:nvPr>
            <p:ph idx="1"/>
          </p:nvPr>
        </p:nvSpPr>
        <p:spPr>
          <a:xfrm>
            <a:off x="914400" y="2247900"/>
            <a:ext cx="17068800" cy="6548438"/>
          </a:xfrm>
        </p:spPr>
        <p:txBody>
          <a:bodyPr>
            <a:normAutofit/>
          </a:bodyPr>
          <a:lstStyle/>
          <a:p>
            <a:pPr lvl="1" eaLnBrk="1" hangingPunct="1"/>
            <a:r>
              <a:rPr lang="ro-RO" altLang="en-US" sz="3600" dirty="0" smtClean="0">
                <a:latin typeface="Calibri" pitchFamily="34" charset="0"/>
                <a:cs typeface="Calibri" pitchFamily="34" charset="0"/>
              </a:rPr>
              <a:t>Fonduri publice naționale (</a:t>
            </a:r>
            <a:r>
              <a:rPr lang="en-GB" altLang="en-US" sz="3600" dirty="0" smtClean="0">
                <a:latin typeface="Calibri" pitchFamily="34" charset="0"/>
                <a:cs typeface="Calibri" pitchFamily="34" charset="0"/>
              </a:rPr>
              <a:t>ex. </a:t>
            </a:r>
            <a:r>
              <a:rPr lang="ro-RO" altLang="en-US" sz="3600" dirty="0" smtClean="0">
                <a:latin typeface="Calibri" pitchFamily="34" charset="0"/>
                <a:cs typeface="Calibri" pitchFamily="34" charset="0"/>
              </a:rPr>
              <a:t>Guvernul României – bugetul de stat, MEN și MCI – cf. Strategiei naționale de Cercetare-Dezvoltare-Inovare: Finanțare CDI, </a:t>
            </a:r>
            <a:r>
              <a:rPr lang="ro-RO" altLang="en-US" sz="3600" dirty="0" smtClean="0">
                <a:latin typeface="Calibri" pitchFamily="34" charset="0"/>
                <a:cs typeface="Calibri" pitchFamily="34" charset="0"/>
              </a:rPr>
              <a:t>FIS; Min. Sportului)</a:t>
            </a:r>
            <a:endParaRPr lang="ro-RO" altLang="en-US" sz="3600" dirty="0" smtClean="0">
              <a:latin typeface="Calibri" pitchFamily="34" charset="0"/>
              <a:cs typeface="Calibri" pitchFamily="34" charset="0"/>
            </a:endParaRPr>
          </a:p>
          <a:p>
            <a:pPr marL="2358553" lvl="2" indent="-578299">
              <a:spcBef>
                <a:spcPts val="2032"/>
              </a:spcBef>
              <a:buClr>
                <a:srgbClr val="000000"/>
              </a:buClr>
              <a:buSzPct val="75000"/>
              <a:buNone/>
            </a:pPr>
            <a:endParaRPr lang="ro-RO" altLang="en-US" sz="1500" dirty="0" smtClean="0">
              <a:latin typeface="Calibri" pitchFamily="34" charset="0"/>
              <a:cs typeface="Calibri" pitchFamily="34" charset="0"/>
            </a:endParaRPr>
          </a:p>
          <a:p>
            <a:pPr lvl="1" eaLnBrk="1" hangingPunct="1"/>
            <a:r>
              <a:rPr lang="ro-RO" altLang="en-US" sz="3600" dirty="0" smtClean="0">
                <a:latin typeface="Calibri" pitchFamily="34" charset="0"/>
                <a:cs typeface="Calibri" pitchFamily="34" charset="0"/>
              </a:rPr>
              <a:t>Fonduri instituționale (ex. UB)</a:t>
            </a:r>
          </a:p>
          <a:p>
            <a:pPr lvl="1" eaLnBrk="1" hangingPunct="1"/>
            <a:endParaRPr lang="ro-RO" altLang="en-US" sz="1900" dirty="0" smtClean="0">
              <a:latin typeface="Calibri" pitchFamily="34" charset="0"/>
              <a:cs typeface="Calibri" pitchFamily="34" charset="0"/>
            </a:endParaRPr>
          </a:p>
          <a:p>
            <a:pPr lvl="1" eaLnBrk="1" hangingPunct="1"/>
            <a:r>
              <a:rPr lang="ro-RO" altLang="en-US" sz="3600" dirty="0" smtClean="0">
                <a:latin typeface="Calibri" pitchFamily="34" charset="0"/>
                <a:cs typeface="Calibri" pitchFamily="34" charset="0"/>
              </a:rPr>
              <a:t>Fonduri comunitare (ex. Fundația comunitară București și rețeaua sa)</a:t>
            </a:r>
          </a:p>
          <a:p>
            <a:pPr lvl="1" eaLnBrk="1" hangingPunct="1"/>
            <a:endParaRPr lang="ro-RO" altLang="en-US" sz="1700" dirty="0" smtClean="0">
              <a:latin typeface="Calibri" pitchFamily="34" charset="0"/>
              <a:cs typeface="Calibri" pitchFamily="34" charset="0"/>
            </a:endParaRPr>
          </a:p>
          <a:p>
            <a:pPr lvl="1" eaLnBrk="1" hangingPunct="1"/>
            <a:r>
              <a:rPr lang="ro-RO" altLang="en-US" sz="3600" dirty="0" smtClean="0">
                <a:latin typeface="Calibri" pitchFamily="34" charset="0"/>
                <a:cs typeface="Calibri" pitchFamily="34" charset="0"/>
              </a:rPr>
              <a:t>Fonduri </a:t>
            </a:r>
            <a:r>
              <a:rPr lang="en-GB" altLang="en-US" sz="3600" dirty="0" smtClean="0">
                <a:latin typeface="Calibri" pitchFamily="34" charset="0"/>
                <a:cs typeface="Calibri" pitchFamily="34" charset="0"/>
              </a:rPr>
              <a:t>private (</a:t>
            </a:r>
            <a:r>
              <a:rPr lang="ro-RO" altLang="en-US" sz="3600" dirty="0" smtClean="0">
                <a:latin typeface="Calibri" pitchFamily="34" charset="0"/>
                <a:cs typeface="Calibri" pitchFamily="34" charset="0"/>
              </a:rPr>
              <a:t>pe linia de responsabilitate socială)</a:t>
            </a:r>
          </a:p>
          <a:p>
            <a:pPr marL="0" indent="0">
              <a:buNone/>
            </a:pPr>
            <a:endParaRPr lang="en-US" altLang="en-US" dirty="0" smtClean="0">
              <a:latin typeface="Calibri" pitchFamily="34" charset="0"/>
              <a:cs typeface="Calibri" pitchFamily="34" charset="0"/>
            </a:endParaRPr>
          </a:p>
          <a:p>
            <a:pPr marL="0" indent="0"/>
            <a:endParaRPr lang="en-US" altLang="en-US" dirty="0" smtClean="0">
              <a:latin typeface="Calibri" pitchFamily="34" charset="0"/>
              <a:cs typeface="Calibri" pitchFamily="34" charset="0"/>
            </a:endParaRPr>
          </a:p>
        </p:txBody>
      </p:sp>
      <p:sp>
        <p:nvSpPr>
          <p:cNvPr id="4" name="Rectangle 7"/>
          <p:cNvSpPr txBox="1">
            <a:spLocks noChangeArrowheads="1"/>
          </p:cNvSpPr>
          <p:nvPr/>
        </p:nvSpPr>
        <p:spPr>
          <a:xfrm>
            <a:off x="914400" y="495300"/>
            <a:ext cx="16687800" cy="1071563"/>
          </a:xfrm>
          <a:prstGeom prst="rect">
            <a:avLst/>
          </a:prstGeom>
          <a:solidFill>
            <a:schemeClr val="accent2"/>
          </a:solidFill>
        </p:spPr>
        <p:txBody>
          <a:bodyPr vert="horz" lIns="163284" tIns="81642" rIns="54426" bIns="81642" rtlCol="0" anchor="b" anchorCtr="0">
            <a:normAutofit/>
          </a:bodyPr>
          <a:lstStyle/>
          <a:p>
            <a:pPr lvl="0">
              <a:spcBef>
                <a:spcPct val="0"/>
              </a:spcBef>
              <a:defRPr/>
            </a:pPr>
            <a:r>
              <a:rPr lang="ro-RO" sz="4100" b="1" dirty="0" smtClean="0">
                <a:solidFill>
                  <a:schemeClr val="bg1"/>
                </a:solidFill>
                <a:latin typeface="Calibri" pitchFamily="34" charset="0"/>
                <a:ea typeface="+mj-ea"/>
                <a:cs typeface="+mj-cs"/>
              </a:rPr>
              <a:t>FONDURI LA NIVEL NAȚIONAL</a:t>
            </a:r>
            <a:endParaRPr lang="en-US" sz="4100" b="1" dirty="0">
              <a:solidFill>
                <a:schemeClr val="bg1"/>
              </a:solidFill>
              <a:latin typeface="Calibri" pitchFamily="34" charset="0"/>
              <a:ea typeface="+mj-ea"/>
              <a:cs typeface="+mj-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2" name="Rectangle 8"/>
          <p:cNvSpPr>
            <a:spLocks noGrp="1" noChangeArrowheads="1"/>
          </p:cNvSpPr>
          <p:nvPr>
            <p:ph sz="quarter" idx="1"/>
          </p:nvPr>
        </p:nvSpPr>
        <p:spPr>
          <a:xfrm>
            <a:off x="990600" y="2552700"/>
            <a:ext cx="16383000" cy="6541296"/>
          </a:xfrm>
        </p:spPr>
        <p:txBody>
          <a:bodyPr rIns="54426">
            <a:noAutofit/>
          </a:bodyPr>
          <a:lstStyle/>
          <a:p>
            <a:pPr eaLnBrk="1" hangingPunct="1">
              <a:buClr>
                <a:srgbClr val="624139"/>
              </a:buClr>
              <a:defRPr/>
            </a:pPr>
            <a:r>
              <a:rPr lang="en-US" sz="2800" b="1" dirty="0" err="1">
                <a:latin typeface="Arial" pitchFamily="34" charset="0"/>
                <a:cs typeface="Arial" pitchFamily="34" charset="0"/>
              </a:rPr>
              <a:t>Bunele</a:t>
            </a:r>
            <a:r>
              <a:rPr lang="en-US" sz="2800" b="1" dirty="0">
                <a:latin typeface="Arial" pitchFamily="34" charset="0"/>
                <a:cs typeface="Arial" pitchFamily="34" charset="0"/>
              </a:rPr>
              <a:t> </a:t>
            </a:r>
            <a:r>
              <a:rPr lang="en-US" sz="2800" b="1" dirty="0" err="1">
                <a:latin typeface="Arial" pitchFamily="34" charset="0"/>
                <a:cs typeface="Arial" pitchFamily="34" charset="0"/>
              </a:rPr>
              <a:t>practici</a:t>
            </a:r>
            <a:r>
              <a:rPr lang="en-US" sz="2800" b="1" dirty="0">
                <a:latin typeface="Arial" pitchFamily="34" charset="0"/>
                <a:cs typeface="Arial" pitchFamily="34" charset="0"/>
              </a:rPr>
              <a:t> </a:t>
            </a:r>
            <a:r>
              <a:rPr lang="en-US" sz="2800" b="1" dirty="0" err="1">
                <a:latin typeface="Arial" pitchFamily="34" charset="0"/>
                <a:cs typeface="Arial" pitchFamily="34" charset="0"/>
              </a:rPr>
              <a:t>privind</a:t>
            </a:r>
            <a:r>
              <a:rPr lang="en-US" sz="2800" b="1" dirty="0">
                <a:latin typeface="Arial" pitchFamily="34" charset="0"/>
                <a:cs typeface="Arial" pitchFamily="34" charset="0"/>
              </a:rPr>
              <a:t> </a:t>
            </a:r>
            <a:r>
              <a:rPr lang="en-US" sz="2800" b="1" dirty="0" err="1">
                <a:latin typeface="Arial" pitchFamily="34" charset="0"/>
                <a:cs typeface="Arial" pitchFamily="34" charset="0"/>
              </a:rPr>
              <a:t>managementul</a:t>
            </a:r>
            <a:r>
              <a:rPr lang="en-US" sz="2800" b="1" dirty="0">
                <a:latin typeface="Arial" pitchFamily="34" charset="0"/>
                <a:cs typeface="Arial" pitchFamily="34" charset="0"/>
              </a:rPr>
              <a:t> </a:t>
            </a:r>
            <a:r>
              <a:rPr lang="en-US" sz="2800" b="1" dirty="0" err="1">
                <a:latin typeface="Arial" pitchFamily="34" charset="0"/>
                <a:cs typeface="Arial" pitchFamily="34" charset="0"/>
              </a:rPr>
              <a:t>proiectelor</a:t>
            </a:r>
            <a:r>
              <a:rPr lang="en-US" sz="2800" b="1" dirty="0">
                <a:latin typeface="Arial" pitchFamily="34" charset="0"/>
                <a:cs typeface="Arial" pitchFamily="34" charset="0"/>
              </a:rPr>
              <a:t> </a:t>
            </a:r>
            <a:r>
              <a:rPr lang="en-US" sz="2800" b="1" dirty="0" err="1">
                <a:latin typeface="Arial" pitchFamily="34" charset="0"/>
                <a:cs typeface="Arial" pitchFamily="34" charset="0"/>
              </a:rPr>
              <a:t>susțin</a:t>
            </a:r>
            <a:r>
              <a:rPr lang="en-US" sz="2800" b="1" dirty="0">
                <a:latin typeface="Arial" pitchFamily="34" charset="0"/>
                <a:cs typeface="Arial" pitchFamily="34" charset="0"/>
              </a:rPr>
              <a:t> </a:t>
            </a:r>
            <a:r>
              <a:rPr lang="en-US" sz="2800" b="1" dirty="0" err="1">
                <a:latin typeface="Arial" pitchFamily="34" charset="0"/>
                <a:cs typeface="Arial" pitchFamily="34" charset="0"/>
              </a:rPr>
              <a:t>diviziunea</a:t>
            </a:r>
            <a:r>
              <a:rPr lang="en-US" sz="2800" b="1" dirty="0">
                <a:latin typeface="Arial" pitchFamily="34" charset="0"/>
                <a:cs typeface="Arial" pitchFamily="34" charset="0"/>
              </a:rPr>
              <a:t> </a:t>
            </a:r>
            <a:r>
              <a:rPr lang="en-US" sz="2800" b="1" dirty="0" err="1">
                <a:latin typeface="Arial" pitchFamily="34" charset="0"/>
                <a:cs typeface="Arial" pitchFamily="34" charset="0"/>
              </a:rPr>
              <a:t>proiectului</a:t>
            </a:r>
            <a:r>
              <a:rPr lang="en-US" sz="2800" b="1" dirty="0">
                <a:latin typeface="Arial" pitchFamily="34" charset="0"/>
                <a:cs typeface="Arial" pitchFamily="34" charset="0"/>
              </a:rPr>
              <a:t> </a:t>
            </a:r>
            <a:r>
              <a:rPr lang="en-US" sz="2800" b="1" dirty="0" err="1">
                <a:latin typeface="Arial" pitchFamily="34" charset="0"/>
                <a:cs typeface="Arial" pitchFamily="34" charset="0"/>
              </a:rPr>
              <a:t>în</a:t>
            </a:r>
            <a:r>
              <a:rPr lang="en-US" sz="2800" b="1" dirty="0">
                <a:latin typeface="Arial" pitchFamily="34" charset="0"/>
                <a:cs typeface="Arial" pitchFamily="34" charset="0"/>
              </a:rPr>
              <a:t> faze </a:t>
            </a:r>
            <a:r>
              <a:rPr lang="en-US" sz="2800" b="1" dirty="0" err="1">
                <a:latin typeface="Arial" pitchFamily="34" charset="0"/>
                <a:cs typeface="Arial" pitchFamily="34" charset="0"/>
              </a:rPr>
              <a:t>distincte</a:t>
            </a:r>
            <a:r>
              <a:rPr lang="en-US" sz="2800" b="1" dirty="0">
                <a:latin typeface="Arial" pitchFamily="34" charset="0"/>
                <a:cs typeface="Arial" pitchFamily="34" charset="0"/>
              </a:rPr>
              <a:t>: </a:t>
            </a:r>
            <a:endParaRPr lang="en-US" sz="2800" b="1" dirty="0">
              <a:latin typeface="Arial" pitchFamily="34" charset="0"/>
              <a:ea typeface="ヒラギノ角ゴ ProN W6" charset="0"/>
              <a:cs typeface="Arial" pitchFamily="34" charset="0"/>
            </a:endParaRPr>
          </a:p>
          <a:p>
            <a:pPr marL="1397557" lvl="1">
              <a:buFont typeface="Wingdings" charset="0"/>
              <a:buChar char="q"/>
              <a:defRPr/>
            </a:pPr>
            <a:r>
              <a:rPr lang="en-US" sz="2800" dirty="0" err="1">
                <a:solidFill>
                  <a:schemeClr val="tx1"/>
                </a:solidFill>
                <a:latin typeface="Arial" pitchFamily="34" charset="0"/>
                <a:cs typeface="Arial" pitchFamily="34" charset="0"/>
              </a:rPr>
              <a:t>Pentru</a:t>
            </a:r>
            <a:r>
              <a:rPr lang="en-US" sz="2800" dirty="0">
                <a:solidFill>
                  <a:schemeClr val="tx1"/>
                </a:solidFill>
                <a:latin typeface="Arial" pitchFamily="34" charset="0"/>
                <a:cs typeface="Arial" pitchFamily="34" charset="0"/>
              </a:rPr>
              <a:t> a </a:t>
            </a:r>
            <a:r>
              <a:rPr lang="en-US" sz="2800" dirty="0" err="1">
                <a:solidFill>
                  <a:schemeClr val="tx1"/>
                </a:solidFill>
                <a:latin typeface="Arial" pitchFamily="34" charset="0"/>
                <a:cs typeface="Arial" pitchFamily="34" charset="0"/>
              </a:rPr>
              <a:t>oferi</a:t>
            </a:r>
            <a:r>
              <a:rPr lang="en-US" sz="2800" dirty="0">
                <a:solidFill>
                  <a:schemeClr val="tx1"/>
                </a:solidFill>
                <a:latin typeface="Arial" pitchFamily="34" charset="0"/>
                <a:cs typeface="Arial" pitchFamily="34" charset="0"/>
              </a:rPr>
              <a:t> un control managerial </a:t>
            </a:r>
            <a:r>
              <a:rPr lang="en-US" sz="2800" dirty="0" err="1">
                <a:solidFill>
                  <a:schemeClr val="tx1"/>
                </a:solidFill>
                <a:latin typeface="Arial" pitchFamily="34" charset="0"/>
                <a:cs typeface="Arial" pitchFamily="34" charset="0"/>
              </a:rPr>
              <a:t>optim</a:t>
            </a:r>
            <a:r>
              <a:rPr lang="en-US" sz="2800" dirty="0">
                <a:solidFill>
                  <a:schemeClr val="tx1"/>
                </a:solidFill>
                <a:latin typeface="Arial" pitchFamily="34" charset="0"/>
                <a:cs typeface="Arial" pitchFamily="34" charset="0"/>
              </a:rPr>
              <a:t>; </a:t>
            </a:r>
            <a:endParaRPr lang="en-US" sz="2800" dirty="0">
              <a:solidFill>
                <a:schemeClr val="tx1"/>
              </a:solidFill>
              <a:latin typeface="Arial" pitchFamily="34" charset="0"/>
              <a:ea typeface="ヒラギノ角ゴ ProN W6" charset="0"/>
              <a:cs typeface="Arial" pitchFamily="34" charset="0"/>
            </a:endParaRPr>
          </a:p>
          <a:p>
            <a:pPr marL="1397557" lvl="1">
              <a:buFont typeface="Wingdings" charset="0"/>
              <a:buChar char="q"/>
              <a:defRPr/>
            </a:pPr>
            <a:r>
              <a:rPr lang="en-US" sz="2800" dirty="0" err="1">
                <a:solidFill>
                  <a:schemeClr val="tx1"/>
                </a:solidFill>
                <a:latin typeface="Arial" pitchFamily="34" charset="0"/>
                <a:cs typeface="Arial" pitchFamily="34" charset="0"/>
              </a:rPr>
              <a:t>Pentru</a:t>
            </a:r>
            <a:r>
              <a:rPr lang="en-US" sz="2800" dirty="0">
                <a:solidFill>
                  <a:schemeClr val="tx1"/>
                </a:solidFill>
                <a:latin typeface="Arial" pitchFamily="34" charset="0"/>
                <a:cs typeface="Arial" pitchFamily="34" charset="0"/>
              </a:rPr>
              <a:t> a </a:t>
            </a:r>
            <a:r>
              <a:rPr lang="en-US" sz="2800" dirty="0" err="1">
                <a:solidFill>
                  <a:schemeClr val="tx1"/>
                </a:solidFill>
                <a:latin typeface="Arial" pitchFamily="34" charset="0"/>
                <a:cs typeface="Arial" pitchFamily="34" charset="0"/>
              </a:rPr>
              <a:t>stabili</a:t>
            </a:r>
            <a:r>
              <a:rPr lang="en-US" sz="2800" dirty="0">
                <a:solidFill>
                  <a:schemeClr val="tx1"/>
                </a:solidFill>
                <a:latin typeface="Arial" pitchFamily="34" charset="0"/>
                <a:cs typeface="Arial" pitchFamily="34" charset="0"/>
              </a:rPr>
              <a:t> </a:t>
            </a:r>
            <a:r>
              <a:rPr lang="en-US" sz="2800" dirty="0" err="1">
                <a:solidFill>
                  <a:schemeClr val="tx1"/>
                </a:solidFill>
                <a:latin typeface="Arial" pitchFamily="34" charset="0"/>
                <a:cs typeface="Arial" pitchFamily="34" charset="0"/>
              </a:rPr>
              <a:t>legături</a:t>
            </a:r>
            <a:r>
              <a:rPr lang="en-US" sz="2800" dirty="0">
                <a:solidFill>
                  <a:schemeClr val="tx1"/>
                </a:solidFill>
                <a:latin typeface="Arial" pitchFamily="34" charset="0"/>
                <a:cs typeface="Arial" pitchFamily="34" charset="0"/>
              </a:rPr>
              <a:t> </a:t>
            </a:r>
            <a:r>
              <a:rPr lang="en-US" sz="2800" dirty="0" err="1">
                <a:solidFill>
                  <a:schemeClr val="tx1"/>
                </a:solidFill>
                <a:latin typeface="Arial" pitchFamily="34" charset="0"/>
                <a:cs typeface="Arial" pitchFamily="34" charset="0"/>
              </a:rPr>
              <a:t>adecvate</a:t>
            </a:r>
            <a:r>
              <a:rPr lang="en-US" sz="2800" dirty="0">
                <a:solidFill>
                  <a:schemeClr val="tx1"/>
                </a:solidFill>
                <a:latin typeface="Arial" pitchFamily="34" charset="0"/>
                <a:cs typeface="Arial" pitchFamily="34" charset="0"/>
              </a:rPr>
              <a:t> </a:t>
            </a:r>
            <a:r>
              <a:rPr lang="en-US" sz="2800" dirty="0" err="1">
                <a:solidFill>
                  <a:schemeClr val="tx1"/>
                </a:solidFill>
                <a:latin typeface="Arial" pitchFamily="34" charset="0"/>
                <a:cs typeface="Arial" pitchFamily="34" charset="0"/>
              </a:rPr>
              <a:t>între</a:t>
            </a:r>
            <a:r>
              <a:rPr lang="en-US" sz="2800" dirty="0">
                <a:solidFill>
                  <a:schemeClr val="tx1"/>
                </a:solidFill>
                <a:latin typeface="Arial" pitchFamily="34" charset="0"/>
                <a:cs typeface="Arial" pitchFamily="34" charset="0"/>
              </a:rPr>
              <a:t> </a:t>
            </a:r>
            <a:r>
              <a:rPr lang="en-US" sz="2800" dirty="0" err="1">
                <a:solidFill>
                  <a:schemeClr val="tx1"/>
                </a:solidFill>
                <a:latin typeface="Arial" pitchFamily="34" charset="0"/>
                <a:cs typeface="Arial" pitchFamily="34" charset="0"/>
              </a:rPr>
              <a:t>parteneri</a:t>
            </a:r>
            <a:r>
              <a:rPr lang="ro-RO" sz="2800" dirty="0">
                <a:solidFill>
                  <a:schemeClr val="tx1"/>
                </a:solidFill>
                <a:latin typeface="Arial" pitchFamily="34" charset="0"/>
                <a:cs typeface="Arial" pitchFamily="34" charset="0"/>
              </a:rPr>
              <a:t>/echipa de proiect</a:t>
            </a:r>
            <a:r>
              <a:rPr lang="en-US" sz="2800" dirty="0">
                <a:solidFill>
                  <a:schemeClr val="tx1"/>
                </a:solidFill>
                <a:latin typeface="Arial" pitchFamily="34" charset="0"/>
                <a:cs typeface="Arial" pitchFamily="34" charset="0"/>
              </a:rPr>
              <a:t> </a:t>
            </a:r>
            <a:r>
              <a:rPr lang="en-US" sz="2800" dirty="0" err="1">
                <a:solidFill>
                  <a:schemeClr val="tx1"/>
                </a:solidFill>
                <a:latin typeface="Arial" pitchFamily="34" charset="0"/>
                <a:cs typeface="Arial" pitchFamily="34" charset="0"/>
              </a:rPr>
              <a:t>și</a:t>
            </a:r>
            <a:r>
              <a:rPr lang="en-US" sz="2800" dirty="0">
                <a:solidFill>
                  <a:schemeClr val="tx1"/>
                </a:solidFill>
                <a:latin typeface="Arial" pitchFamily="34" charset="0"/>
                <a:cs typeface="Arial" pitchFamily="34" charset="0"/>
              </a:rPr>
              <a:t> </a:t>
            </a:r>
            <a:r>
              <a:rPr lang="en-US" sz="2800" dirty="0" err="1">
                <a:solidFill>
                  <a:schemeClr val="tx1"/>
                </a:solidFill>
                <a:latin typeface="Arial" pitchFamily="34" charset="0"/>
                <a:cs typeface="Arial" pitchFamily="34" charset="0"/>
              </a:rPr>
              <a:t>beneficiari</a:t>
            </a:r>
            <a:r>
              <a:rPr lang="en-US" sz="2800" dirty="0">
                <a:solidFill>
                  <a:schemeClr val="tx1"/>
                </a:solidFill>
                <a:latin typeface="Arial" pitchFamily="34" charset="0"/>
                <a:cs typeface="Arial" pitchFamily="34" charset="0"/>
              </a:rPr>
              <a:t>. </a:t>
            </a:r>
            <a:endParaRPr lang="en-US" sz="2800" dirty="0">
              <a:solidFill>
                <a:schemeClr val="tx1"/>
              </a:solidFill>
              <a:latin typeface="Arial" pitchFamily="34" charset="0"/>
              <a:ea typeface="ヒラギノ角ゴ ProN W6" charset="0"/>
              <a:cs typeface="Arial" pitchFamily="34" charset="0"/>
            </a:endParaRPr>
          </a:p>
          <a:p>
            <a:pPr algn="ctr" eaLnBrk="1" hangingPunct="1">
              <a:buFont typeface="Wingdings 2" charset="0"/>
              <a:buNone/>
              <a:defRPr/>
            </a:pPr>
            <a:r>
              <a:rPr lang="en-US" sz="2800" b="1" dirty="0" err="1">
                <a:solidFill>
                  <a:srgbClr val="C00000"/>
                </a:solidFill>
                <a:latin typeface="Arial" pitchFamily="34" charset="0"/>
                <a:cs typeface="Arial" pitchFamily="34" charset="0"/>
              </a:rPr>
              <a:t>Împreună</a:t>
            </a:r>
            <a:r>
              <a:rPr lang="en-US" sz="2800" b="1" dirty="0">
                <a:solidFill>
                  <a:srgbClr val="C00000"/>
                </a:solidFill>
                <a:latin typeface="Arial" pitchFamily="34" charset="0"/>
                <a:cs typeface="Arial" pitchFamily="34" charset="0"/>
              </a:rPr>
              <a:t>, </a:t>
            </a:r>
            <a:r>
              <a:rPr lang="en-US" sz="2800" b="1" dirty="0" err="1">
                <a:solidFill>
                  <a:srgbClr val="C00000"/>
                </a:solidFill>
                <a:latin typeface="Arial" pitchFamily="34" charset="0"/>
                <a:cs typeface="Arial" pitchFamily="34" charset="0"/>
              </a:rPr>
              <a:t>toate</a:t>
            </a:r>
            <a:r>
              <a:rPr lang="en-US" sz="2800" b="1" dirty="0">
                <a:solidFill>
                  <a:srgbClr val="C00000"/>
                </a:solidFill>
                <a:latin typeface="Arial" pitchFamily="34" charset="0"/>
                <a:cs typeface="Arial" pitchFamily="34" charset="0"/>
              </a:rPr>
              <a:t> </a:t>
            </a:r>
            <a:r>
              <a:rPr lang="en-US" sz="2800" b="1" dirty="0" err="1">
                <a:solidFill>
                  <a:srgbClr val="C00000"/>
                </a:solidFill>
                <a:latin typeface="Arial" pitchFamily="34" charset="0"/>
                <a:cs typeface="Arial" pitchFamily="34" charset="0"/>
              </a:rPr>
              <a:t>fazele</a:t>
            </a:r>
            <a:r>
              <a:rPr lang="en-US" sz="2800" b="1" dirty="0">
                <a:solidFill>
                  <a:srgbClr val="C00000"/>
                </a:solidFill>
                <a:latin typeface="Arial" pitchFamily="34" charset="0"/>
                <a:cs typeface="Arial" pitchFamily="34" charset="0"/>
              </a:rPr>
              <a:t> </a:t>
            </a:r>
            <a:r>
              <a:rPr lang="en-US" sz="2800" b="1" dirty="0" err="1">
                <a:solidFill>
                  <a:srgbClr val="C00000"/>
                </a:solidFill>
                <a:latin typeface="Arial" pitchFamily="34" charset="0"/>
                <a:cs typeface="Arial" pitchFamily="34" charset="0"/>
              </a:rPr>
              <a:t>proiectului</a:t>
            </a:r>
            <a:r>
              <a:rPr lang="en-US" sz="2800" b="1" dirty="0">
                <a:solidFill>
                  <a:srgbClr val="C00000"/>
                </a:solidFill>
                <a:latin typeface="Arial" pitchFamily="34" charset="0"/>
                <a:cs typeface="Arial" pitchFamily="34" charset="0"/>
              </a:rPr>
              <a:t> </a:t>
            </a:r>
            <a:r>
              <a:rPr lang="en-US" sz="2800" b="1" dirty="0" err="1">
                <a:solidFill>
                  <a:srgbClr val="C00000"/>
                </a:solidFill>
                <a:latin typeface="Arial" pitchFamily="34" charset="0"/>
                <a:cs typeface="Arial" pitchFamily="34" charset="0"/>
              </a:rPr>
              <a:t>formează</a:t>
            </a:r>
            <a:r>
              <a:rPr lang="en-US" sz="2800" b="1" dirty="0">
                <a:solidFill>
                  <a:srgbClr val="C00000"/>
                </a:solidFill>
                <a:latin typeface="Arial" pitchFamily="34" charset="0"/>
                <a:cs typeface="Arial" pitchFamily="34" charset="0"/>
              </a:rPr>
              <a:t> </a:t>
            </a:r>
            <a:r>
              <a:rPr lang="en-US" sz="2800" b="1" dirty="0" err="1">
                <a:solidFill>
                  <a:srgbClr val="C00000"/>
                </a:solidFill>
                <a:effectLst>
                  <a:outerShdw blurRad="38100" dist="38100" dir="2700000" algn="tl">
                    <a:srgbClr val="DDDDDD"/>
                  </a:outerShdw>
                </a:effectLst>
                <a:latin typeface="Arial" pitchFamily="34" charset="0"/>
                <a:cs typeface="Arial" pitchFamily="34" charset="0"/>
              </a:rPr>
              <a:t>ciclul</a:t>
            </a:r>
            <a:r>
              <a:rPr lang="en-US" sz="2800" b="1" dirty="0">
                <a:solidFill>
                  <a:srgbClr val="C00000"/>
                </a:solidFill>
                <a:effectLst>
                  <a:outerShdw blurRad="38100" dist="38100" dir="2700000" algn="tl">
                    <a:srgbClr val="DDDDDD"/>
                  </a:outerShdw>
                </a:effectLst>
                <a:latin typeface="Arial" pitchFamily="34" charset="0"/>
                <a:cs typeface="Arial" pitchFamily="34" charset="0"/>
              </a:rPr>
              <a:t> de </a:t>
            </a:r>
            <a:r>
              <a:rPr lang="en-US" sz="2800" b="1" dirty="0" err="1">
                <a:solidFill>
                  <a:srgbClr val="C00000"/>
                </a:solidFill>
                <a:effectLst>
                  <a:outerShdw blurRad="38100" dist="38100" dir="2700000" algn="tl">
                    <a:srgbClr val="DDDDDD"/>
                  </a:outerShdw>
                </a:effectLst>
                <a:latin typeface="Arial" pitchFamily="34" charset="0"/>
                <a:cs typeface="Arial" pitchFamily="34" charset="0"/>
              </a:rPr>
              <a:t>viață</a:t>
            </a:r>
            <a:r>
              <a:rPr lang="en-US" sz="2800" b="1" dirty="0">
                <a:solidFill>
                  <a:srgbClr val="C00000"/>
                </a:solidFill>
                <a:effectLst>
                  <a:outerShdw blurRad="38100" dist="38100" dir="2700000" algn="tl">
                    <a:srgbClr val="DDDDDD"/>
                  </a:outerShdw>
                </a:effectLst>
                <a:latin typeface="Arial" pitchFamily="34" charset="0"/>
                <a:cs typeface="Arial" pitchFamily="34" charset="0"/>
              </a:rPr>
              <a:t> al </a:t>
            </a:r>
            <a:r>
              <a:rPr lang="en-US" sz="2800" b="1" dirty="0" err="1">
                <a:solidFill>
                  <a:srgbClr val="C00000"/>
                </a:solidFill>
                <a:effectLst>
                  <a:outerShdw blurRad="38100" dist="38100" dir="2700000" algn="tl">
                    <a:srgbClr val="DDDDDD"/>
                  </a:outerShdw>
                </a:effectLst>
                <a:latin typeface="Arial" pitchFamily="34" charset="0"/>
                <a:cs typeface="Arial" pitchFamily="34" charset="0"/>
              </a:rPr>
              <a:t>proiectului</a:t>
            </a:r>
            <a:r>
              <a:rPr lang="en-US" sz="2800" b="1" dirty="0">
                <a:solidFill>
                  <a:srgbClr val="C00000"/>
                </a:solidFill>
                <a:latin typeface="Arial" pitchFamily="34" charset="0"/>
                <a:cs typeface="Arial" pitchFamily="34" charset="0"/>
              </a:rPr>
              <a:t>.  </a:t>
            </a:r>
            <a:endParaRPr lang="en-US" sz="2800" b="1" dirty="0">
              <a:solidFill>
                <a:srgbClr val="C00000"/>
              </a:solidFill>
              <a:latin typeface="Arial" pitchFamily="34" charset="0"/>
              <a:ea typeface="ヒラギノ角ゴ ProN W6" charset="0"/>
              <a:cs typeface="Arial" pitchFamily="34" charset="0"/>
            </a:endParaRPr>
          </a:p>
          <a:p>
            <a:pPr algn="ctr" eaLnBrk="1" hangingPunct="1">
              <a:buFont typeface="Wingdings 2" charset="0"/>
              <a:buNone/>
              <a:defRPr/>
            </a:pPr>
            <a:endParaRPr lang="en-US" sz="2800" b="1" dirty="0">
              <a:solidFill>
                <a:srgbClr val="C00000"/>
              </a:solidFill>
              <a:latin typeface="Arial" pitchFamily="34" charset="0"/>
              <a:ea typeface="ヒラギノ角ゴ ProN W6" charset="0"/>
              <a:cs typeface="Arial" pitchFamily="34" charset="0"/>
            </a:endParaRPr>
          </a:p>
          <a:p>
            <a:pPr eaLnBrk="1" hangingPunct="1">
              <a:buClr>
                <a:srgbClr val="624139"/>
              </a:buClr>
              <a:defRPr/>
            </a:pPr>
            <a:r>
              <a:rPr lang="en-US" sz="2800" b="1" dirty="0" err="1">
                <a:latin typeface="Arial" pitchFamily="34" charset="0"/>
                <a:cs typeface="Arial" pitchFamily="34" charset="0"/>
              </a:rPr>
              <a:t>În</a:t>
            </a:r>
            <a:r>
              <a:rPr lang="en-US" sz="2800" b="1" dirty="0">
                <a:latin typeface="Arial" pitchFamily="34" charset="0"/>
                <a:cs typeface="Arial" pitchFamily="34" charset="0"/>
              </a:rPr>
              <a:t> general, </a:t>
            </a:r>
            <a:r>
              <a:rPr lang="en-US" sz="2800" b="1" dirty="0" err="1">
                <a:latin typeface="Arial" pitchFamily="34" charset="0"/>
                <a:cs typeface="Arial" pitchFamily="34" charset="0"/>
              </a:rPr>
              <a:t>considerăm</a:t>
            </a:r>
            <a:r>
              <a:rPr lang="en-US" sz="2800" b="1" dirty="0">
                <a:latin typeface="Arial" pitchFamily="34" charset="0"/>
                <a:cs typeface="Arial" pitchFamily="34" charset="0"/>
              </a:rPr>
              <a:t> </a:t>
            </a:r>
            <a:r>
              <a:rPr lang="en-US" sz="2800" b="1" dirty="0" err="1">
                <a:latin typeface="Arial" pitchFamily="34" charset="0"/>
                <a:cs typeface="Arial" pitchFamily="34" charset="0"/>
              </a:rPr>
              <a:t>că</a:t>
            </a:r>
            <a:r>
              <a:rPr lang="en-US" sz="2800" b="1" dirty="0">
                <a:latin typeface="Arial" pitchFamily="34" charset="0"/>
                <a:cs typeface="Arial" pitchFamily="34" charset="0"/>
              </a:rPr>
              <a:t> </a:t>
            </a:r>
            <a:r>
              <a:rPr lang="en-US" sz="2800" b="1" dirty="0" err="1">
                <a:latin typeface="Arial" pitchFamily="34" charset="0"/>
                <a:cs typeface="Arial" pitchFamily="34" charset="0"/>
              </a:rPr>
              <a:t>proiectele</a:t>
            </a:r>
            <a:r>
              <a:rPr lang="en-US" sz="2800" b="1" dirty="0">
                <a:latin typeface="Arial" pitchFamily="34" charset="0"/>
                <a:cs typeface="Arial" pitchFamily="34" charset="0"/>
              </a:rPr>
              <a:t> au</a:t>
            </a:r>
            <a:r>
              <a:rPr lang="ro-RO" sz="2800" b="1" dirty="0">
                <a:latin typeface="Arial" pitchFamily="34" charset="0"/>
                <a:cs typeface="Arial" pitchFamily="34" charset="0"/>
              </a:rPr>
              <a:t> </a:t>
            </a:r>
            <a:r>
              <a:rPr lang="en-US" sz="2800" b="1" dirty="0">
                <a:latin typeface="Arial" pitchFamily="34" charset="0"/>
                <a:cs typeface="Arial" pitchFamily="34" charset="0"/>
              </a:rPr>
              <a:t>4 faze:</a:t>
            </a:r>
            <a:endParaRPr lang="en-US" sz="2800" b="1" dirty="0">
              <a:latin typeface="Arial" pitchFamily="34" charset="0"/>
              <a:ea typeface="ヒラギノ角ゴ ProN W6" charset="0"/>
              <a:cs typeface="Arial" pitchFamily="34" charset="0"/>
            </a:endParaRPr>
          </a:p>
          <a:p>
            <a:pPr marL="1397557" lvl="1">
              <a:buClr>
                <a:srgbClr val="624139"/>
              </a:buClr>
              <a:buFont typeface="Wingdings" charset="0"/>
              <a:buChar char="q"/>
              <a:defRPr/>
            </a:pPr>
            <a:r>
              <a:rPr lang="en-US" sz="2800" b="1" dirty="0" err="1">
                <a:solidFill>
                  <a:srgbClr val="C00000"/>
                </a:solidFill>
                <a:latin typeface="Arial" pitchFamily="34" charset="0"/>
                <a:cs typeface="Arial" pitchFamily="34" charset="0"/>
              </a:rPr>
              <a:t>Inițierea</a:t>
            </a:r>
            <a:r>
              <a:rPr lang="en-US" sz="2800" b="1" dirty="0">
                <a:solidFill>
                  <a:srgbClr val="C00000"/>
                </a:solidFill>
                <a:latin typeface="Arial" pitchFamily="34" charset="0"/>
                <a:cs typeface="Arial" pitchFamily="34" charset="0"/>
              </a:rPr>
              <a:t> </a:t>
            </a:r>
            <a:r>
              <a:rPr lang="en-US" sz="2800" b="1" dirty="0" err="1">
                <a:solidFill>
                  <a:srgbClr val="C00000"/>
                </a:solidFill>
                <a:latin typeface="Arial" pitchFamily="34" charset="0"/>
                <a:cs typeface="Arial" pitchFamily="34" charset="0"/>
              </a:rPr>
              <a:t>proiectului</a:t>
            </a:r>
            <a:r>
              <a:rPr lang="en-US" sz="2800" b="1" dirty="0">
                <a:solidFill>
                  <a:srgbClr val="C00000"/>
                </a:solidFill>
                <a:latin typeface="Arial" pitchFamily="34" charset="0"/>
                <a:cs typeface="Arial" pitchFamily="34" charset="0"/>
              </a:rPr>
              <a:t> </a:t>
            </a:r>
            <a:endParaRPr lang="en-US" sz="2800" b="1" dirty="0">
              <a:solidFill>
                <a:srgbClr val="C00000"/>
              </a:solidFill>
              <a:latin typeface="Arial" pitchFamily="34" charset="0"/>
              <a:ea typeface="ヒラギノ角ゴ ProN W6" charset="0"/>
              <a:cs typeface="Arial" pitchFamily="34" charset="0"/>
            </a:endParaRPr>
          </a:p>
          <a:p>
            <a:pPr marL="1397557" lvl="1">
              <a:buClr>
                <a:srgbClr val="624139"/>
              </a:buClr>
              <a:buFont typeface="Wingdings" charset="0"/>
              <a:buChar char="q"/>
              <a:defRPr/>
            </a:pPr>
            <a:r>
              <a:rPr lang="en-US" sz="2800" b="1" dirty="0" err="1" smtClean="0">
                <a:solidFill>
                  <a:srgbClr val="C00000"/>
                </a:solidFill>
                <a:latin typeface="Arial" pitchFamily="34" charset="0"/>
                <a:cs typeface="Arial" pitchFamily="34" charset="0"/>
              </a:rPr>
              <a:t>Planificarea</a:t>
            </a:r>
            <a:r>
              <a:rPr lang="ro-RO" sz="2800" b="1" dirty="0" smtClean="0">
                <a:solidFill>
                  <a:srgbClr val="C00000"/>
                </a:solidFill>
                <a:latin typeface="Arial" pitchFamily="34" charset="0"/>
                <a:cs typeface="Arial" pitchFamily="34" charset="0"/>
              </a:rPr>
              <a:t>/scrierea</a:t>
            </a:r>
            <a:r>
              <a:rPr lang="en-US" sz="2800" b="1" dirty="0" smtClean="0">
                <a:solidFill>
                  <a:srgbClr val="C00000"/>
                </a:solidFill>
                <a:latin typeface="Arial" pitchFamily="34" charset="0"/>
                <a:cs typeface="Arial" pitchFamily="34" charset="0"/>
              </a:rPr>
              <a:t> </a:t>
            </a:r>
            <a:r>
              <a:rPr lang="en-US" sz="2800" b="1" dirty="0" err="1">
                <a:solidFill>
                  <a:srgbClr val="C00000"/>
                </a:solidFill>
                <a:latin typeface="Arial" pitchFamily="34" charset="0"/>
                <a:cs typeface="Arial" pitchFamily="34" charset="0"/>
              </a:rPr>
              <a:t>proiectului</a:t>
            </a:r>
            <a:r>
              <a:rPr lang="en-US" sz="2800" b="1" dirty="0">
                <a:solidFill>
                  <a:srgbClr val="C00000"/>
                </a:solidFill>
                <a:latin typeface="Arial" pitchFamily="34" charset="0"/>
                <a:cs typeface="Arial" pitchFamily="34" charset="0"/>
              </a:rPr>
              <a:t> </a:t>
            </a:r>
            <a:endParaRPr lang="en-US" sz="2800" b="1" dirty="0">
              <a:solidFill>
                <a:srgbClr val="C00000"/>
              </a:solidFill>
              <a:latin typeface="Arial" pitchFamily="34" charset="0"/>
              <a:ea typeface="ヒラギノ角ゴ ProN W6" charset="0"/>
              <a:cs typeface="Arial" pitchFamily="34" charset="0"/>
            </a:endParaRPr>
          </a:p>
          <a:p>
            <a:pPr marL="1397557" lvl="1">
              <a:buClr>
                <a:srgbClr val="624139"/>
              </a:buClr>
              <a:buFont typeface="Wingdings" charset="0"/>
              <a:buChar char="q"/>
              <a:defRPr/>
            </a:pPr>
            <a:r>
              <a:rPr lang="en-US" sz="2800" b="1" dirty="0" err="1">
                <a:solidFill>
                  <a:srgbClr val="C00000"/>
                </a:solidFill>
                <a:latin typeface="Arial" pitchFamily="34" charset="0"/>
                <a:cs typeface="Arial" pitchFamily="34" charset="0"/>
              </a:rPr>
              <a:t>Implementarea</a:t>
            </a:r>
            <a:r>
              <a:rPr lang="en-US" sz="2800" b="1" dirty="0">
                <a:solidFill>
                  <a:srgbClr val="C00000"/>
                </a:solidFill>
                <a:latin typeface="Arial" pitchFamily="34" charset="0"/>
                <a:cs typeface="Arial" pitchFamily="34" charset="0"/>
              </a:rPr>
              <a:t> </a:t>
            </a:r>
            <a:r>
              <a:rPr lang="en-US" sz="2800" b="1" dirty="0" err="1">
                <a:solidFill>
                  <a:srgbClr val="C00000"/>
                </a:solidFill>
                <a:latin typeface="Arial" pitchFamily="34" charset="0"/>
                <a:cs typeface="Arial" pitchFamily="34" charset="0"/>
              </a:rPr>
              <a:t>proiectului</a:t>
            </a:r>
            <a:r>
              <a:rPr lang="en-US" sz="2800" b="1" dirty="0">
                <a:solidFill>
                  <a:srgbClr val="C00000"/>
                </a:solidFill>
                <a:latin typeface="Arial" pitchFamily="34" charset="0"/>
                <a:cs typeface="Arial" pitchFamily="34" charset="0"/>
              </a:rPr>
              <a:t> </a:t>
            </a:r>
            <a:r>
              <a:rPr lang="en-US" sz="2800" b="1" dirty="0" err="1">
                <a:solidFill>
                  <a:srgbClr val="C00000"/>
                </a:solidFill>
                <a:latin typeface="Arial" pitchFamily="34" charset="0"/>
                <a:cs typeface="Arial" pitchFamily="34" charset="0"/>
              </a:rPr>
              <a:t>însoțită</a:t>
            </a:r>
            <a:r>
              <a:rPr lang="en-US" sz="2800" b="1" dirty="0">
                <a:solidFill>
                  <a:srgbClr val="C00000"/>
                </a:solidFill>
                <a:latin typeface="Arial" pitchFamily="34" charset="0"/>
                <a:cs typeface="Arial" pitchFamily="34" charset="0"/>
              </a:rPr>
              <a:t> de </a:t>
            </a:r>
            <a:r>
              <a:rPr lang="en-US" sz="2800" b="1" dirty="0" err="1">
                <a:solidFill>
                  <a:srgbClr val="C00000"/>
                </a:solidFill>
                <a:latin typeface="Arial" pitchFamily="34" charset="0"/>
                <a:cs typeface="Arial" pitchFamily="34" charset="0"/>
              </a:rPr>
              <a:t>procese</a:t>
            </a:r>
            <a:r>
              <a:rPr lang="en-US" sz="2800" b="1" dirty="0">
                <a:solidFill>
                  <a:srgbClr val="C00000"/>
                </a:solidFill>
                <a:latin typeface="Arial" pitchFamily="34" charset="0"/>
                <a:cs typeface="Arial" pitchFamily="34" charset="0"/>
              </a:rPr>
              <a:t> </a:t>
            </a:r>
            <a:r>
              <a:rPr lang="en-US" sz="2800" b="1" dirty="0" err="1">
                <a:solidFill>
                  <a:srgbClr val="C00000"/>
                </a:solidFill>
                <a:latin typeface="Arial" pitchFamily="34" charset="0"/>
                <a:cs typeface="Arial" pitchFamily="34" charset="0"/>
              </a:rPr>
              <a:t>adecvate</a:t>
            </a:r>
            <a:r>
              <a:rPr lang="en-US" sz="2800" b="1" dirty="0">
                <a:solidFill>
                  <a:srgbClr val="C00000"/>
                </a:solidFill>
                <a:latin typeface="Arial" pitchFamily="34" charset="0"/>
                <a:cs typeface="Arial" pitchFamily="34" charset="0"/>
              </a:rPr>
              <a:t> de </a:t>
            </a:r>
            <a:r>
              <a:rPr lang="en-US" sz="2800" b="1" dirty="0" err="1">
                <a:solidFill>
                  <a:srgbClr val="C00000"/>
                </a:solidFill>
                <a:latin typeface="Arial" pitchFamily="34" charset="0"/>
                <a:cs typeface="Arial" pitchFamily="34" charset="0"/>
              </a:rPr>
              <a:t>monitorizare</a:t>
            </a:r>
            <a:r>
              <a:rPr lang="en-US" sz="2800" b="1" dirty="0">
                <a:solidFill>
                  <a:srgbClr val="C00000"/>
                </a:solidFill>
                <a:latin typeface="Arial" pitchFamily="34" charset="0"/>
                <a:cs typeface="Arial" pitchFamily="34" charset="0"/>
              </a:rPr>
              <a:t> </a:t>
            </a:r>
            <a:r>
              <a:rPr lang="en-US" sz="2800" b="1" dirty="0" err="1">
                <a:solidFill>
                  <a:srgbClr val="C00000"/>
                </a:solidFill>
                <a:latin typeface="Arial" pitchFamily="34" charset="0"/>
                <a:cs typeface="Arial" pitchFamily="34" charset="0"/>
              </a:rPr>
              <a:t>și</a:t>
            </a:r>
            <a:r>
              <a:rPr lang="en-US" sz="2800" b="1" dirty="0">
                <a:solidFill>
                  <a:srgbClr val="C00000"/>
                </a:solidFill>
                <a:latin typeface="Arial" pitchFamily="34" charset="0"/>
                <a:cs typeface="Arial" pitchFamily="34" charset="0"/>
              </a:rPr>
              <a:t> control</a:t>
            </a:r>
            <a:endParaRPr lang="en-US" sz="2800" b="1" dirty="0">
              <a:solidFill>
                <a:srgbClr val="C00000"/>
              </a:solidFill>
              <a:latin typeface="Arial" pitchFamily="34" charset="0"/>
              <a:ea typeface="ヒラギノ角ゴ ProN W6" charset="0"/>
              <a:cs typeface="Arial" pitchFamily="34" charset="0"/>
            </a:endParaRPr>
          </a:p>
          <a:p>
            <a:pPr marL="1397557" lvl="1">
              <a:buClr>
                <a:srgbClr val="624139"/>
              </a:buClr>
              <a:buFont typeface="Wingdings" charset="0"/>
              <a:buChar char="q"/>
              <a:defRPr/>
            </a:pPr>
            <a:r>
              <a:rPr lang="en-US" sz="2800" b="1" dirty="0" err="1">
                <a:solidFill>
                  <a:srgbClr val="C00000"/>
                </a:solidFill>
                <a:latin typeface="Arial" pitchFamily="34" charset="0"/>
                <a:cs typeface="Arial" pitchFamily="34" charset="0"/>
              </a:rPr>
              <a:t>Încheierea</a:t>
            </a:r>
            <a:r>
              <a:rPr lang="en-US" sz="2800" b="1" dirty="0">
                <a:solidFill>
                  <a:srgbClr val="C00000"/>
                </a:solidFill>
                <a:latin typeface="Arial" pitchFamily="34" charset="0"/>
                <a:cs typeface="Arial" pitchFamily="34" charset="0"/>
              </a:rPr>
              <a:t> </a:t>
            </a:r>
            <a:r>
              <a:rPr lang="en-US" sz="2800" b="1" dirty="0" err="1">
                <a:solidFill>
                  <a:srgbClr val="C00000"/>
                </a:solidFill>
                <a:latin typeface="Arial" pitchFamily="34" charset="0"/>
                <a:cs typeface="Arial" pitchFamily="34" charset="0"/>
              </a:rPr>
              <a:t>proiectului</a:t>
            </a:r>
            <a:r>
              <a:rPr lang="en-US" sz="2800" b="1" dirty="0">
                <a:solidFill>
                  <a:srgbClr val="C00000"/>
                </a:solidFill>
                <a:latin typeface="Arial" pitchFamily="34" charset="0"/>
                <a:cs typeface="Arial" pitchFamily="34" charset="0"/>
              </a:rPr>
              <a:t> </a:t>
            </a:r>
            <a:endParaRPr lang="en-US" sz="2800" b="1" dirty="0">
              <a:solidFill>
                <a:srgbClr val="C00000"/>
              </a:solidFill>
              <a:latin typeface="Arial" pitchFamily="34" charset="0"/>
              <a:ea typeface="ヒラギノ角ゴ ProN W6" charset="0"/>
              <a:cs typeface="Arial" pitchFamily="34" charset="0"/>
            </a:endParaRPr>
          </a:p>
        </p:txBody>
      </p:sp>
      <p:sp>
        <p:nvSpPr>
          <p:cNvPr id="12" name="Title 1"/>
          <p:cNvSpPr>
            <a:spLocks noGrp="1"/>
          </p:cNvSpPr>
          <p:nvPr>
            <p:ph type="title"/>
          </p:nvPr>
        </p:nvSpPr>
        <p:spPr>
          <a:xfrm>
            <a:off x="914400" y="647700"/>
            <a:ext cx="16535400" cy="1005111"/>
          </a:xfrm>
          <a:solidFill>
            <a:schemeClr val="accent2"/>
          </a:solidFill>
        </p:spPr>
        <p:txBody>
          <a:bodyPr>
            <a:normAutofit/>
          </a:bodyPr>
          <a:lstStyle/>
          <a:p>
            <a:pPr eaLnBrk="1" hangingPunct="1">
              <a:defRPr/>
            </a:pPr>
            <a:r>
              <a:rPr lang="ro-RO" sz="4000" b="1" dirty="0" smtClean="0">
                <a:solidFill>
                  <a:schemeClr val="bg1"/>
                </a:solidFill>
                <a:latin typeface="Arial" pitchFamily="34" charset="0"/>
                <a:cs typeface="Arial" pitchFamily="34" charset="0"/>
              </a:rPr>
              <a:t>FAZELE / CICLUL </a:t>
            </a:r>
            <a:r>
              <a:rPr lang="ro-RO" sz="4000" b="1" dirty="0">
                <a:solidFill>
                  <a:schemeClr val="bg1"/>
                </a:solidFill>
                <a:latin typeface="Arial" pitchFamily="34" charset="0"/>
                <a:cs typeface="Arial" pitchFamily="34" charset="0"/>
              </a:rPr>
              <a:t>DE </a:t>
            </a:r>
            <a:r>
              <a:rPr lang="ro-RO" sz="4000" b="1" dirty="0" smtClean="0">
                <a:solidFill>
                  <a:schemeClr val="bg1"/>
                </a:solidFill>
                <a:latin typeface="Arial" pitchFamily="34" charset="0"/>
                <a:cs typeface="Arial" pitchFamily="34" charset="0"/>
              </a:rPr>
              <a:t>VIAȚĂ </a:t>
            </a:r>
            <a:r>
              <a:rPr lang="ro-RO" sz="4000" b="1" dirty="0">
                <a:solidFill>
                  <a:schemeClr val="bg1"/>
                </a:solidFill>
                <a:latin typeface="Arial" pitchFamily="34" charset="0"/>
                <a:cs typeface="Arial" pitchFamily="34" charset="0"/>
              </a:rPr>
              <a:t>AL PROIECTULUI</a:t>
            </a:r>
            <a:endParaRPr lang="en-US" sz="4000" b="1" dirty="0">
              <a:solidFill>
                <a:schemeClr val="bg1"/>
              </a:solidFill>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Rectangle 8"/>
          <p:cNvSpPr>
            <a:spLocks noGrp="1" noChangeArrowheads="1"/>
          </p:cNvSpPr>
          <p:nvPr>
            <p:ph sz="quarter" idx="1"/>
          </p:nvPr>
        </p:nvSpPr>
        <p:spPr>
          <a:xfrm>
            <a:off x="935088" y="2875248"/>
            <a:ext cx="16506080" cy="5977644"/>
          </a:xfrm>
        </p:spPr>
        <p:txBody>
          <a:bodyPr rIns="54426">
            <a:normAutofit/>
          </a:bodyPr>
          <a:lstStyle/>
          <a:p>
            <a:pPr eaLnBrk="1" hangingPunct="1"/>
            <a:r>
              <a:rPr lang="en-US" sz="2800" dirty="0" err="1">
                <a:solidFill>
                  <a:srgbClr val="603B14"/>
                </a:solidFill>
                <a:latin typeface="Arial" pitchFamily="34" charset="0"/>
                <a:cs typeface="Arial" pitchFamily="34" charset="0"/>
              </a:rPr>
              <a:t>Fiecare</a:t>
            </a:r>
            <a:r>
              <a:rPr lang="en-US" sz="2800" dirty="0">
                <a:solidFill>
                  <a:srgbClr val="603B14"/>
                </a:solidFill>
                <a:latin typeface="Arial" pitchFamily="34" charset="0"/>
                <a:cs typeface="Arial" pitchFamily="34" charset="0"/>
              </a:rPr>
              <a:t> </a:t>
            </a:r>
            <a:r>
              <a:rPr lang="en-US" sz="2800" dirty="0" err="1">
                <a:solidFill>
                  <a:srgbClr val="603B14"/>
                </a:solidFill>
                <a:latin typeface="Arial" pitchFamily="34" charset="0"/>
                <a:cs typeface="Arial" pitchFamily="34" charset="0"/>
              </a:rPr>
              <a:t>fază</a:t>
            </a:r>
            <a:r>
              <a:rPr lang="en-US" sz="2800" dirty="0">
                <a:solidFill>
                  <a:srgbClr val="603B14"/>
                </a:solidFill>
                <a:latin typeface="Arial" pitchFamily="34" charset="0"/>
                <a:cs typeface="Arial" pitchFamily="34" charset="0"/>
              </a:rPr>
              <a:t> a </a:t>
            </a:r>
            <a:r>
              <a:rPr lang="en-US" sz="2800" dirty="0" err="1">
                <a:solidFill>
                  <a:srgbClr val="603B14"/>
                </a:solidFill>
                <a:latin typeface="Arial" pitchFamily="34" charset="0"/>
                <a:cs typeface="Arial" pitchFamily="34" charset="0"/>
              </a:rPr>
              <a:t>proiectelor</a:t>
            </a:r>
            <a:r>
              <a:rPr lang="en-US" sz="2800" dirty="0">
                <a:solidFill>
                  <a:srgbClr val="603B14"/>
                </a:solidFill>
                <a:latin typeface="Arial" pitchFamily="34" charset="0"/>
                <a:cs typeface="Arial" pitchFamily="34" charset="0"/>
              </a:rPr>
              <a:t> se </a:t>
            </a:r>
            <a:r>
              <a:rPr lang="en-US" sz="2800" dirty="0" err="1">
                <a:solidFill>
                  <a:srgbClr val="603B14"/>
                </a:solidFill>
                <a:latin typeface="Arial" pitchFamily="34" charset="0"/>
                <a:cs typeface="Arial" pitchFamily="34" charset="0"/>
              </a:rPr>
              <a:t>caracterizează</a:t>
            </a:r>
            <a:r>
              <a:rPr lang="en-US" sz="2800" dirty="0">
                <a:solidFill>
                  <a:srgbClr val="603B14"/>
                </a:solidFill>
                <a:latin typeface="Arial" pitchFamily="34" charset="0"/>
                <a:cs typeface="Arial" pitchFamily="34" charset="0"/>
              </a:rPr>
              <a:t> </a:t>
            </a:r>
            <a:r>
              <a:rPr lang="en-US" sz="2800" dirty="0" err="1">
                <a:solidFill>
                  <a:srgbClr val="603B14"/>
                </a:solidFill>
                <a:latin typeface="Arial" pitchFamily="34" charset="0"/>
                <a:cs typeface="Arial" pitchFamily="34" charset="0"/>
              </a:rPr>
              <a:t>prin</a:t>
            </a:r>
            <a:r>
              <a:rPr lang="en-US" sz="2800" dirty="0">
                <a:solidFill>
                  <a:srgbClr val="603B14"/>
                </a:solidFill>
                <a:latin typeface="Arial" pitchFamily="34" charset="0"/>
                <a:cs typeface="Arial" pitchFamily="34" charset="0"/>
              </a:rPr>
              <a:t> </a:t>
            </a:r>
            <a:r>
              <a:rPr lang="en-US" sz="2800" dirty="0" err="1">
                <a:solidFill>
                  <a:srgbClr val="603B14"/>
                </a:solidFill>
                <a:latin typeface="Arial" pitchFamily="34" charset="0"/>
                <a:cs typeface="Arial" pitchFamily="34" charset="0"/>
              </a:rPr>
              <a:t>realizarea</a:t>
            </a:r>
            <a:r>
              <a:rPr lang="en-US" sz="2800" dirty="0">
                <a:solidFill>
                  <a:srgbClr val="603B14"/>
                </a:solidFill>
                <a:latin typeface="Arial" pitchFamily="34" charset="0"/>
                <a:cs typeface="Arial" pitchFamily="34" charset="0"/>
              </a:rPr>
              <a:t> </a:t>
            </a:r>
            <a:r>
              <a:rPr lang="en-US" sz="2800" dirty="0" err="1">
                <a:solidFill>
                  <a:srgbClr val="603B14"/>
                </a:solidFill>
                <a:latin typeface="Arial" pitchFamily="34" charset="0"/>
                <a:cs typeface="Arial" pitchFamily="34" charset="0"/>
              </a:rPr>
              <a:t>uneia</a:t>
            </a:r>
            <a:r>
              <a:rPr lang="en-US" sz="2800" dirty="0">
                <a:solidFill>
                  <a:srgbClr val="603B14"/>
                </a:solidFill>
                <a:latin typeface="Arial" pitchFamily="34" charset="0"/>
                <a:cs typeface="Arial" pitchFamily="34" charset="0"/>
              </a:rPr>
              <a:t> </a:t>
            </a:r>
            <a:r>
              <a:rPr lang="en-US" sz="2800" dirty="0" err="1">
                <a:solidFill>
                  <a:srgbClr val="603B14"/>
                </a:solidFill>
                <a:latin typeface="Arial" pitchFamily="34" charset="0"/>
                <a:cs typeface="Arial" pitchFamily="34" charset="0"/>
              </a:rPr>
              <a:t>sau</a:t>
            </a:r>
            <a:r>
              <a:rPr lang="en-US" sz="2800" dirty="0">
                <a:solidFill>
                  <a:srgbClr val="603B14"/>
                </a:solidFill>
                <a:latin typeface="Arial" pitchFamily="34" charset="0"/>
                <a:cs typeface="Arial" pitchFamily="34" charset="0"/>
              </a:rPr>
              <a:t> </a:t>
            </a:r>
            <a:r>
              <a:rPr lang="en-US" sz="2800" dirty="0" err="1">
                <a:solidFill>
                  <a:srgbClr val="603B14"/>
                </a:solidFill>
                <a:latin typeface="Arial" pitchFamily="34" charset="0"/>
                <a:cs typeface="Arial" pitchFamily="34" charset="0"/>
              </a:rPr>
              <a:t>mai</a:t>
            </a:r>
            <a:r>
              <a:rPr lang="en-US" sz="2800" dirty="0">
                <a:solidFill>
                  <a:srgbClr val="603B14"/>
                </a:solidFill>
                <a:latin typeface="Arial" pitchFamily="34" charset="0"/>
                <a:cs typeface="Arial" pitchFamily="34" charset="0"/>
              </a:rPr>
              <a:t> </a:t>
            </a:r>
            <a:r>
              <a:rPr lang="en-US" sz="2800" dirty="0" err="1">
                <a:solidFill>
                  <a:srgbClr val="603B14"/>
                </a:solidFill>
                <a:latin typeface="Arial" pitchFamily="34" charset="0"/>
                <a:cs typeface="Arial" pitchFamily="34" charset="0"/>
              </a:rPr>
              <a:t>multor</a:t>
            </a:r>
            <a:r>
              <a:rPr lang="en-US" sz="2800" dirty="0">
                <a:solidFill>
                  <a:srgbClr val="603B14"/>
                </a:solidFill>
                <a:latin typeface="Arial" pitchFamily="34" charset="0"/>
                <a:cs typeface="Arial" pitchFamily="34" charset="0"/>
              </a:rPr>
              <a:t> </a:t>
            </a:r>
            <a:r>
              <a:rPr lang="en-US" sz="2800" b="1" dirty="0" err="1">
                <a:solidFill>
                  <a:srgbClr val="C00000"/>
                </a:solidFill>
                <a:latin typeface="Arial" pitchFamily="34" charset="0"/>
                <a:cs typeface="Arial" pitchFamily="34" charset="0"/>
              </a:rPr>
              <a:t>livrabile</a:t>
            </a:r>
            <a:r>
              <a:rPr lang="en-US" sz="2800" dirty="0">
                <a:solidFill>
                  <a:srgbClr val="FBEEC9"/>
                </a:solidFill>
                <a:latin typeface="Arial" pitchFamily="34" charset="0"/>
                <a:cs typeface="Arial" pitchFamily="34" charset="0"/>
              </a:rPr>
              <a:t>:</a:t>
            </a:r>
          </a:p>
          <a:p>
            <a:pPr marL="1397557" lvl="1">
              <a:buClr>
                <a:srgbClr val="624139"/>
              </a:buClr>
              <a:buFont typeface="Wingdings" charset="0"/>
              <a:buChar char="q"/>
            </a:pPr>
            <a:r>
              <a:rPr lang="en-US" sz="2800" dirty="0">
                <a:solidFill>
                  <a:srgbClr val="C00000"/>
                </a:solidFill>
                <a:latin typeface="Arial" pitchFamily="34" charset="0"/>
                <a:cs typeface="Arial" pitchFamily="34" charset="0"/>
              </a:rPr>
              <a:t>Un </a:t>
            </a:r>
            <a:r>
              <a:rPr lang="en-US" sz="2800" dirty="0" err="1">
                <a:solidFill>
                  <a:srgbClr val="C00000"/>
                </a:solidFill>
                <a:latin typeface="Arial" pitchFamily="34" charset="0"/>
                <a:cs typeface="Arial" pitchFamily="34" charset="0"/>
              </a:rPr>
              <a:t>livrabil</a:t>
            </a:r>
            <a:r>
              <a:rPr lang="en-US" sz="2800" dirty="0">
                <a:solidFill>
                  <a:srgbClr val="C00000"/>
                </a:solidFill>
                <a:latin typeface="Arial" pitchFamily="34" charset="0"/>
                <a:cs typeface="Arial" pitchFamily="34" charset="0"/>
              </a:rPr>
              <a:t> al </a:t>
            </a:r>
            <a:r>
              <a:rPr lang="en-US" sz="2800" dirty="0" err="1">
                <a:solidFill>
                  <a:srgbClr val="C00000"/>
                </a:solidFill>
                <a:latin typeface="Arial" pitchFamily="34" charset="0"/>
                <a:cs typeface="Arial" pitchFamily="34" charset="0"/>
              </a:rPr>
              <a:t>proiectului</a:t>
            </a:r>
            <a:r>
              <a:rPr lang="en-US" sz="2800" dirty="0">
                <a:solidFill>
                  <a:srgbClr val="C00000"/>
                </a:solidFill>
                <a:latin typeface="Arial" pitchFamily="34" charset="0"/>
                <a:cs typeface="Arial" pitchFamily="34" charset="0"/>
              </a:rPr>
              <a:t> </a:t>
            </a:r>
            <a:r>
              <a:rPr lang="en-US" sz="2800" dirty="0" err="1">
                <a:solidFill>
                  <a:srgbClr val="C00000"/>
                </a:solidFill>
                <a:latin typeface="Arial" pitchFamily="34" charset="0"/>
                <a:cs typeface="Arial" pitchFamily="34" charset="0"/>
              </a:rPr>
              <a:t>reprezintă</a:t>
            </a:r>
            <a:r>
              <a:rPr lang="en-US" sz="2800" dirty="0">
                <a:solidFill>
                  <a:srgbClr val="C00000"/>
                </a:solidFill>
                <a:latin typeface="Arial" pitchFamily="34" charset="0"/>
                <a:cs typeface="Arial" pitchFamily="34" charset="0"/>
              </a:rPr>
              <a:t> o </a:t>
            </a:r>
            <a:r>
              <a:rPr lang="en-US" sz="2800" dirty="0" err="1">
                <a:solidFill>
                  <a:srgbClr val="C00000"/>
                </a:solidFill>
                <a:latin typeface="Arial" pitchFamily="34" charset="0"/>
                <a:cs typeface="Arial" pitchFamily="34" charset="0"/>
              </a:rPr>
              <a:t>acțiune</a:t>
            </a:r>
            <a:r>
              <a:rPr lang="en-US" sz="2800" dirty="0">
                <a:solidFill>
                  <a:srgbClr val="C00000"/>
                </a:solidFill>
                <a:latin typeface="Arial" pitchFamily="34" charset="0"/>
                <a:cs typeface="Arial" pitchFamily="34" charset="0"/>
              </a:rPr>
              <a:t> a </a:t>
            </a:r>
            <a:r>
              <a:rPr lang="en-US" sz="2800" dirty="0" err="1">
                <a:solidFill>
                  <a:srgbClr val="C00000"/>
                </a:solidFill>
                <a:latin typeface="Arial" pitchFamily="34" charset="0"/>
                <a:cs typeface="Arial" pitchFamily="34" charset="0"/>
              </a:rPr>
              <a:t>proiectului</a:t>
            </a:r>
            <a:r>
              <a:rPr lang="en-US" sz="2800" dirty="0">
                <a:solidFill>
                  <a:srgbClr val="C00000"/>
                </a:solidFill>
                <a:latin typeface="Arial" pitchFamily="34" charset="0"/>
                <a:cs typeface="Arial" pitchFamily="34" charset="0"/>
              </a:rPr>
              <a:t> </a:t>
            </a:r>
            <a:r>
              <a:rPr lang="en-US" sz="2800" dirty="0" err="1">
                <a:solidFill>
                  <a:srgbClr val="C00000"/>
                </a:solidFill>
                <a:latin typeface="Arial" pitchFamily="34" charset="0"/>
                <a:cs typeface="Arial" pitchFamily="34" charset="0"/>
              </a:rPr>
              <a:t>tangibilă</a:t>
            </a:r>
            <a:r>
              <a:rPr lang="en-US" sz="2800" dirty="0">
                <a:solidFill>
                  <a:srgbClr val="C00000"/>
                </a:solidFill>
                <a:latin typeface="Arial" pitchFamily="34" charset="0"/>
                <a:cs typeface="Arial" pitchFamily="34" charset="0"/>
              </a:rPr>
              <a:t>, </a:t>
            </a:r>
            <a:r>
              <a:rPr lang="en-US" sz="2800" dirty="0" err="1">
                <a:solidFill>
                  <a:srgbClr val="C00000"/>
                </a:solidFill>
                <a:latin typeface="Arial" pitchFamily="34" charset="0"/>
                <a:cs typeface="Arial" pitchFamily="34" charset="0"/>
              </a:rPr>
              <a:t>măsurabilă</a:t>
            </a:r>
            <a:r>
              <a:rPr lang="en-US" sz="2800" dirty="0">
                <a:solidFill>
                  <a:srgbClr val="C00000"/>
                </a:solidFill>
                <a:latin typeface="Arial" pitchFamily="34" charset="0"/>
                <a:cs typeface="Arial" pitchFamily="34" charset="0"/>
              </a:rPr>
              <a:t>; </a:t>
            </a:r>
          </a:p>
          <a:p>
            <a:pPr marL="1397557" lvl="1">
              <a:buClr>
                <a:srgbClr val="624139"/>
              </a:buClr>
              <a:buFont typeface="Wingdings" charset="0"/>
              <a:buChar char="q"/>
            </a:pPr>
            <a:r>
              <a:rPr lang="en-US" sz="2800" dirty="0">
                <a:solidFill>
                  <a:srgbClr val="C00000"/>
                </a:solidFill>
                <a:latin typeface="Arial" pitchFamily="34" charset="0"/>
                <a:cs typeface="Arial" pitchFamily="34" charset="0"/>
              </a:rPr>
              <a:t>Parte a </a:t>
            </a:r>
            <a:r>
              <a:rPr lang="en-US" sz="2800" dirty="0" err="1">
                <a:solidFill>
                  <a:srgbClr val="C00000"/>
                </a:solidFill>
                <a:latin typeface="Arial" pitchFamily="34" charset="0"/>
                <a:cs typeface="Arial" pitchFamily="34" charset="0"/>
              </a:rPr>
              <a:t>unei</a:t>
            </a:r>
            <a:r>
              <a:rPr lang="en-US" sz="2800" dirty="0">
                <a:solidFill>
                  <a:srgbClr val="C00000"/>
                </a:solidFill>
                <a:latin typeface="Arial" pitchFamily="34" charset="0"/>
                <a:cs typeface="Arial" pitchFamily="34" charset="0"/>
              </a:rPr>
              <a:t> </a:t>
            </a:r>
            <a:r>
              <a:rPr lang="en-US" sz="2800" dirty="0" err="1">
                <a:solidFill>
                  <a:srgbClr val="C00000"/>
                </a:solidFill>
                <a:latin typeface="Arial" pitchFamily="34" charset="0"/>
                <a:cs typeface="Arial" pitchFamily="34" charset="0"/>
              </a:rPr>
              <a:t>abordări</a:t>
            </a:r>
            <a:r>
              <a:rPr lang="en-US" sz="2800" dirty="0">
                <a:solidFill>
                  <a:srgbClr val="C00000"/>
                </a:solidFill>
                <a:latin typeface="Arial" pitchFamily="34" charset="0"/>
                <a:cs typeface="Arial" pitchFamily="34" charset="0"/>
              </a:rPr>
              <a:t> </a:t>
            </a:r>
            <a:r>
              <a:rPr lang="en-US" sz="2800" dirty="0" err="1">
                <a:solidFill>
                  <a:srgbClr val="C00000"/>
                </a:solidFill>
                <a:latin typeface="Arial" pitchFamily="34" charset="0"/>
                <a:cs typeface="Arial" pitchFamily="34" charset="0"/>
              </a:rPr>
              <a:t>logică</a:t>
            </a:r>
            <a:r>
              <a:rPr lang="en-US" sz="2800" dirty="0">
                <a:solidFill>
                  <a:srgbClr val="C00000"/>
                </a:solidFill>
                <a:latin typeface="Arial" pitchFamily="34" charset="0"/>
                <a:cs typeface="Arial" pitchFamily="34" charset="0"/>
              </a:rPr>
              <a:t> </a:t>
            </a:r>
            <a:r>
              <a:rPr lang="en-US" sz="2800" dirty="0" err="1">
                <a:solidFill>
                  <a:srgbClr val="C00000"/>
                </a:solidFill>
                <a:latin typeface="Arial" pitchFamily="34" charset="0"/>
                <a:cs typeface="Arial" pitchFamily="34" charset="0"/>
              </a:rPr>
              <a:t>secvențială</a:t>
            </a:r>
            <a:r>
              <a:rPr lang="en-US" sz="2800" dirty="0">
                <a:solidFill>
                  <a:srgbClr val="C00000"/>
                </a:solidFill>
                <a:latin typeface="Arial" pitchFamily="34" charset="0"/>
                <a:cs typeface="Arial" pitchFamily="34" charset="0"/>
              </a:rPr>
              <a:t>, de tip pas cu pas </a:t>
            </a:r>
            <a:r>
              <a:rPr lang="en-US" sz="2800" dirty="0" err="1">
                <a:solidFill>
                  <a:srgbClr val="C00000"/>
                </a:solidFill>
                <a:latin typeface="Arial" pitchFamily="34" charset="0"/>
                <a:cs typeface="Arial" pitchFamily="34" charset="0"/>
              </a:rPr>
              <a:t>în</a:t>
            </a:r>
            <a:r>
              <a:rPr lang="en-US" sz="2800" dirty="0">
                <a:solidFill>
                  <a:srgbClr val="C00000"/>
                </a:solidFill>
                <a:latin typeface="Arial" pitchFamily="34" charset="0"/>
                <a:cs typeface="Arial" pitchFamily="34" charset="0"/>
              </a:rPr>
              <a:t> </a:t>
            </a:r>
            <a:r>
              <a:rPr lang="en-US" sz="2800" dirty="0" err="1">
                <a:solidFill>
                  <a:srgbClr val="C00000"/>
                </a:solidFill>
                <a:latin typeface="Arial" pitchFamily="34" charset="0"/>
                <a:cs typeface="Arial" pitchFamily="34" charset="0"/>
              </a:rPr>
              <a:t>vederea</a:t>
            </a:r>
            <a:r>
              <a:rPr lang="en-US" sz="2800" dirty="0">
                <a:solidFill>
                  <a:srgbClr val="C00000"/>
                </a:solidFill>
                <a:latin typeface="Arial" pitchFamily="34" charset="0"/>
                <a:cs typeface="Arial" pitchFamily="34" charset="0"/>
              </a:rPr>
              <a:t> </a:t>
            </a:r>
            <a:r>
              <a:rPr lang="en-US" sz="2800" dirty="0" err="1">
                <a:solidFill>
                  <a:srgbClr val="C00000"/>
                </a:solidFill>
                <a:latin typeface="Arial" pitchFamily="34" charset="0"/>
                <a:cs typeface="Arial" pitchFamily="34" charset="0"/>
              </a:rPr>
              <a:t>finalizării</a:t>
            </a:r>
            <a:r>
              <a:rPr lang="en-US" sz="2800" dirty="0">
                <a:solidFill>
                  <a:srgbClr val="C00000"/>
                </a:solidFill>
                <a:latin typeface="Arial" pitchFamily="34" charset="0"/>
                <a:cs typeface="Arial" pitchFamily="34" charset="0"/>
              </a:rPr>
              <a:t> cu </a:t>
            </a:r>
            <a:r>
              <a:rPr lang="en-US" sz="2800" dirty="0" err="1">
                <a:solidFill>
                  <a:srgbClr val="C00000"/>
                </a:solidFill>
                <a:latin typeface="Arial" pitchFamily="34" charset="0"/>
                <a:cs typeface="Arial" pitchFamily="34" charset="0"/>
              </a:rPr>
              <a:t>succes</a:t>
            </a:r>
            <a:r>
              <a:rPr lang="en-US" sz="2800" dirty="0">
                <a:solidFill>
                  <a:srgbClr val="C00000"/>
                </a:solidFill>
                <a:latin typeface="Arial" pitchFamily="34" charset="0"/>
                <a:cs typeface="Arial" pitchFamily="34" charset="0"/>
              </a:rPr>
              <a:t> a </a:t>
            </a:r>
            <a:r>
              <a:rPr lang="en-US" sz="2800" dirty="0" err="1">
                <a:solidFill>
                  <a:srgbClr val="C00000"/>
                </a:solidFill>
                <a:latin typeface="Arial" pitchFamily="34" charset="0"/>
                <a:cs typeface="Arial" pitchFamily="34" charset="0"/>
              </a:rPr>
              <a:t>proiectului</a:t>
            </a:r>
            <a:endParaRPr lang="en-US" sz="2800" dirty="0">
              <a:solidFill>
                <a:srgbClr val="C00000"/>
              </a:solidFill>
              <a:latin typeface="Arial" pitchFamily="34" charset="0"/>
              <a:cs typeface="Arial" pitchFamily="34" charset="0"/>
            </a:endParaRPr>
          </a:p>
          <a:p>
            <a:pPr eaLnBrk="1" hangingPunct="1">
              <a:buFont typeface="Wingdings" charset="0"/>
              <a:buChar char="q"/>
            </a:pPr>
            <a:endParaRPr lang="en-US" sz="2800" dirty="0">
              <a:latin typeface="Arial" pitchFamily="34" charset="0"/>
              <a:cs typeface="Arial" pitchFamily="34" charset="0"/>
            </a:endParaRPr>
          </a:p>
          <a:p>
            <a:pPr algn="ctr" eaLnBrk="1" hangingPunct="1">
              <a:buFont typeface="Wingdings 2" charset="0"/>
              <a:buNone/>
            </a:pPr>
            <a:r>
              <a:rPr lang="en-US" sz="2800" dirty="0">
                <a:solidFill>
                  <a:srgbClr val="430A1F"/>
                </a:solidFill>
                <a:latin typeface="Arial" pitchFamily="34" charset="0"/>
                <a:cs typeface="Arial" pitchFamily="34" charset="0"/>
              </a:rPr>
              <a:t>	</a:t>
            </a:r>
            <a:r>
              <a:rPr lang="en-US" sz="2800" b="1" dirty="0">
                <a:solidFill>
                  <a:srgbClr val="430A1F"/>
                </a:solidFill>
                <a:latin typeface="Arial" pitchFamily="34" charset="0"/>
                <a:cs typeface="Arial" pitchFamily="34" charset="0"/>
              </a:rPr>
              <a:t>la </a:t>
            </a:r>
            <a:r>
              <a:rPr lang="en-US" sz="2800" b="1" dirty="0" err="1">
                <a:solidFill>
                  <a:srgbClr val="430A1F"/>
                </a:solidFill>
                <a:latin typeface="Arial" pitchFamily="34" charset="0"/>
                <a:cs typeface="Arial" pitchFamily="34" charset="0"/>
              </a:rPr>
              <a:t>timp</a:t>
            </a:r>
            <a:r>
              <a:rPr lang="en-US" sz="2800" b="1" dirty="0">
                <a:solidFill>
                  <a:srgbClr val="430A1F"/>
                </a:solidFill>
                <a:latin typeface="Arial" pitchFamily="34" charset="0"/>
                <a:cs typeface="Arial" pitchFamily="34" charset="0"/>
              </a:rPr>
              <a:t> – </a:t>
            </a:r>
            <a:r>
              <a:rPr lang="en-US" sz="2800" b="1" dirty="0" err="1">
                <a:solidFill>
                  <a:srgbClr val="430A1F"/>
                </a:solidFill>
                <a:latin typeface="Arial" pitchFamily="34" charset="0"/>
                <a:cs typeface="Arial" pitchFamily="34" charset="0"/>
              </a:rPr>
              <a:t>respectând</a:t>
            </a:r>
            <a:r>
              <a:rPr lang="en-US" sz="2800" b="1" dirty="0">
                <a:solidFill>
                  <a:srgbClr val="430A1F"/>
                </a:solidFill>
                <a:latin typeface="Arial" pitchFamily="34" charset="0"/>
                <a:cs typeface="Arial" pitchFamily="34" charset="0"/>
              </a:rPr>
              <a:t> </a:t>
            </a:r>
            <a:r>
              <a:rPr lang="en-US" sz="2800" b="1" dirty="0" err="1">
                <a:solidFill>
                  <a:srgbClr val="430A1F"/>
                </a:solidFill>
                <a:latin typeface="Arial" pitchFamily="34" charset="0"/>
                <a:cs typeface="Arial" pitchFamily="34" charset="0"/>
              </a:rPr>
              <a:t>bugetul</a:t>
            </a:r>
            <a:r>
              <a:rPr lang="en-US" sz="2800" b="1" dirty="0">
                <a:solidFill>
                  <a:srgbClr val="430A1F"/>
                </a:solidFill>
                <a:latin typeface="Arial" pitchFamily="34" charset="0"/>
                <a:cs typeface="Arial" pitchFamily="34" charset="0"/>
              </a:rPr>
              <a:t> – </a:t>
            </a:r>
            <a:r>
              <a:rPr lang="en-US" sz="2800" b="1" dirty="0" err="1">
                <a:solidFill>
                  <a:srgbClr val="430A1F"/>
                </a:solidFill>
                <a:latin typeface="Arial" pitchFamily="34" charset="0"/>
                <a:cs typeface="Arial" pitchFamily="34" charset="0"/>
              </a:rPr>
              <a:t>respectând</a:t>
            </a:r>
            <a:r>
              <a:rPr lang="en-US" sz="2800" b="1" dirty="0">
                <a:solidFill>
                  <a:srgbClr val="430A1F"/>
                </a:solidFill>
                <a:latin typeface="Arial" pitchFamily="34" charset="0"/>
                <a:cs typeface="Arial" pitchFamily="34" charset="0"/>
              </a:rPr>
              <a:t> </a:t>
            </a:r>
            <a:r>
              <a:rPr lang="en-US" sz="2800" b="1" dirty="0" err="1">
                <a:solidFill>
                  <a:srgbClr val="430A1F"/>
                </a:solidFill>
                <a:latin typeface="Arial" pitchFamily="34" charset="0"/>
                <a:cs typeface="Arial" pitchFamily="34" charset="0"/>
              </a:rPr>
              <a:t>standardele</a:t>
            </a:r>
            <a:r>
              <a:rPr lang="en-US" sz="2800" b="1" dirty="0">
                <a:solidFill>
                  <a:srgbClr val="430A1F"/>
                </a:solidFill>
                <a:latin typeface="Arial" pitchFamily="34" charset="0"/>
                <a:cs typeface="Arial" pitchFamily="34" charset="0"/>
              </a:rPr>
              <a:t> de </a:t>
            </a:r>
            <a:r>
              <a:rPr lang="en-US" sz="2800" b="1" dirty="0" err="1">
                <a:solidFill>
                  <a:srgbClr val="430A1F"/>
                </a:solidFill>
                <a:latin typeface="Arial" pitchFamily="34" charset="0"/>
                <a:cs typeface="Arial" pitchFamily="34" charset="0"/>
              </a:rPr>
              <a:t>calitate</a:t>
            </a:r>
            <a:r>
              <a:rPr lang="en-US" sz="2800" b="1" dirty="0">
                <a:solidFill>
                  <a:srgbClr val="430A1F"/>
                </a:solidFill>
                <a:latin typeface="Arial" pitchFamily="34" charset="0"/>
                <a:cs typeface="Arial" pitchFamily="34" charset="0"/>
              </a:rPr>
              <a:t> </a:t>
            </a:r>
            <a:r>
              <a:rPr lang="en-US" sz="2800" b="1" dirty="0" err="1">
                <a:solidFill>
                  <a:srgbClr val="430A1F"/>
                </a:solidFill>
                <a:latin typeface="Arial" pitchFamily="34" charset="0"/>
                <a:cs typeface="Arial" pitchFamily="34" charset="0"/>
              </a:rPr>
              <a:t>impuse</a:t>
            </a:r>
            <a:r>
              <a:rPr lang="en-US" sz="2800" b="1" dirty="0">
                <a:solidFill>
                  <a:srgbClr val="430A1F"/>
                </a:solidFill>
                <a:latin typeface="Arial" pitchFamily="34" charset="0"/>
                <a:cs typeface="Arial" pitchFamily="34" charset="0"/>
              </a:rPr>
              <a:t>.</a:t>
            </a:r>
            <a:r>
              <a:rPr lang="en-US" sz="2800" dirty="0">
                <a:solidFill>
                  <a:srgbClr val="430A1F"/>
                </a:solidFill>
                <a:latin typeface="Arial" pitchFamily="34" charset="0"/>
                <a:cs typeface="Arial" pitchFamily="34" charset="0"/>
              </a:rPr>
              <a:t> </a:t>
            </a:r>
          </a:p>
        </p:txBody>
      </p:sp>
      <p:sp>
        <p:nvSpPr>
          <p:cNvPr id="5" name="Title 1"/>
          <p:cNvSpPr txBox="1">
            <a:spLocks/>
          </p:cNvSpPr>
          <p:nvPr/>
        </p:nvSpPr>
        <p:spPr>
          <a:xfrm>
            <a:off x="914400" y="647700"/>
            <a:ext cx="16535400" cy="1005111"/>
          </a:xfrm>
          <a:prstGeom prst="rect">
            <a:avLst/>
          </a:prstGeom>
          <a:solidFill>
            <a:schemeClr val="accent2"/>
          </a:solidFill>
        </p:spPr>
        <p:txBody>
          <a:bodyPr vert="horz" lIns="163284" tIns="81642" rIns="163284" bIns="81642"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ro-RO" sz="4000" b="1" i="0" u="none" strike="noStrike" kern="1200" cap="none" spc="0" normalizeH="0" baseline="0" noProof="0" smtClean="0">
                <a:ln>
                  <a:noFill/>
                </a:ln>
                <a:solidFill>
                  <a:schemeClr val="bg1"/>
                </a:solidFill>
                <a:effectLst/>
                <a:uLnTx/>
                <a:uFillTx/>
                <a:latin typeface="Arial" pitchFamily="34" charset="0"/>
                <a:ea typeface="+mj-ea"/>
                <a:cs typeface="Arial" pitchFamily="34" charset="0"/>
              </a:rPr>
              <a:t>FAZELE / CICLUL DE VIAȚĂ AL PROIECTULUI</a:t>
            </a:r>
            <a:endParaRPr kumimoji="0" lang="en-US" sz="4000" b="1" i="0" u="none" strike="noStrike" kern="1200" cap="none" spc="0" normalizeH="0" baseline="0" noProof="0" dirty="0">
              <a:ln>
                <a:noFill/>
              </a:ln>
              <a:solidFill>
                <a:schemeClr val="bg1"/>
              </a:solidFill>
              <a:effectLst/>
              <a:uLnTx/>
              <a:uFillTx/>
              <a:latin typeface="Arial" pitchFamily="34" charset="0"/>
              <a:ea typeface="+mj-ea"/>
              <a:cs typeface="Arial" pitchFamily="34" charset="0"/>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
          <p:cNvGrpSpPr>
            <a:grpSpLocks/>
          </p:cNvGrpSpPr>
          <p:nvPr/>
        </p:nvGrpSpPr>
        <p:grpSpPr bwMode="auto">
          <a:xfrm>
            <a:off x="965201" y="2124075"/>
            <a:ext cx="16287750" cy="7286625"/>
            <a:chOff x="0" y="0"/>
            <a:chExt cx="5130" cy="3060"/>
          </a:xfrm>
        </p:grpSpPr>
        <p:sp>
          <p:nvSpPr>
            <p:cNvPr id="144389" name="Oval 9"/>
            <p:cNvSpPr>
              <a:spLocks/>
            </p:cNvSpPr>
            <p:nvPr/>
          </p:nvSpPr>
          <p:spPr bwMode="auto">
            <a:xfrm>
              <a:off x="0" y="0"/>
              <a:ext cx="5130" cy="3060"/>
            </a:xfrm>
            <a:prstGeom prst="ellipse">
              <a:avLst/>
            </a:prstGeom>
            <a:gradFill rotWithShape="0">
              <a:gsLst>
                <a:gs pos="0">
                  <a:srgbClr val="808080"/>
                </a:gs>
                <a:gs pos="50000">
                  <a:srgbClr val="5A5A5A"/>
                </a:gs>
                <a:gs pos="100000">
                  <a:srgbClr val="808080"/>
                </a:gs>
              </a:gsLst>
              <a:lin ang="5400000" scaled="1"/>
            </a:gradFill>
            <a:ln w="12700">
              <a:solidFill>
                <a:srgbClr val="666666"/>
              </a:solidFill>
              <a:round/>
              <a:headEnd/>
              <a:tailEnd/>
            </a:ln>
            <a:effectLst>
              <a:outerShdw dist="25399" dir="3806097" algn="ctr" rotWithShape="0">
                <a:srgbClr val="7F7F7F">
                  <a:alpha val="50000"/>
                </a:srgbClr>
              </a:outerShdw>
            </a:effectLst>
          </p:spPr>
          <p:txBody>
            <a:bodyPr lIns="0" tIns="0" rIns="0" bIns="0"/>
            <a:lstStyle/>
            <a:p>
              <a:endParaRPr lang="en-US"/>
            </a:p>
          </p:txBody>
        </p:sp>
        <p:sp>
          <p:nvSpPr>
            <p:cNvPr id="144390" name="Oval 10"/>
            <p:cNvSpPr>
              <a:spLocks/>
            </p:cNvSpPr>
            <p:nvPr/>
          </p:nvSpPr>
          <p:spPr bwMode="auto">
            <a:xfrm>
              <a:off x="1070" y="537"/>
              <a:ext cx="3019" cy="2031"/>
            </a:xfrm>
            <a:prstGeom prst="ellipse">
              <a:avLst/>
            </a:prstGeom>
            <a:gradFill rotWithShape="0">
              <a:gsLst>
                <a:gs pos="0">
                  <a:srgbClr val="BFBFBF"/>
                </a:gs>
                <a:gs pos="50000">
                  <a:srgbClr val="BFBFBF"/>
                </a:gs>
                <a:gs pos="100000">
                  <a:srgbClr val="BFBFBF"/>
                </a:gs>
              </a:gsLst>
              <a:lin ang="5400000" scaled="1"/>
            </a:gradFill>
            <a:ln w="12700">
              <a:solidFill>
                <a:srgbClr val="666666"/>
              </a:solidFill>
              <a:round/>
              <a:headEnd/>
              <a:tailEnd/>
            </a:ln>
            <a:effectLst>
              <a:outerShdw dist="25399" dir="3806097" algn="ctr" rotWithShape="0">
                <a:srgbClr val="7F7F7F">
                  <a:alpha val="50000"/>
                </a:srgbClr>
              </a:outerShdw>
            </a:effectLst>
          </p:spPr>
          <p:txBody>
            <a:bodyPr lIns="0" tIns="0" rIns="0" bIns="0"/>
            <a:lstStyle/>
            <a:p>
              <a:endParaRPr lang="en-US"/>
            </a:p>
          </p:txBody>
        </p:sp>
        <p:grpSp>
          <p:nvGrpSpPr>
            <p:cNvPr id="3" name="Group 11"/>
            <p:cNvGrpSpPr>
              <a:grpSpLocks/>
            </p:cNvGrpSpPr>
            <p:nvPr/>
          </p:nvGrpSpPr>
          <p:grpSpPr bwMode="auto">
            <a:xfrm>
              <a:off x="4131" y="1186"/>
              <a:ext cx="933" cy="648"/>
              <a:chOff x="0" y="0"/>
              <a:chExt cx="933" cy="648"/>
            </a:xfrm>
          </p:grpSpPr>
          <p:sp>
            <p:nvSpPr>
              <p:cNvPr id="144436" name="Oval 12"/>
              <p:cNvSpPr>
                <a:spLocks/>
              </p:cNvSpPr>
              <p:nvPr/>
            </p:nvSpPr>
            <p:spPr bwMode="auto">
              <a:xfrm>
                <a:off x="0" y="0"/>
                <a:ext cx="933" cy="648"/>
              </a:xfrm>
              <a:prstGeom prst="ellipse">
                <a:avLst/>
              </a:prstGeom>
              <a:gradFill rotWithShape="0">
                <a:gsLst>
                  <a:gs pos="0">
                    <a:srgbClr val="FABF8F"/>
                  </a:gs>
                  <a:gs pos="50000">
                    <a:srgbClr val="F79646"/>
                  </a:gs>
                  <a:gs pos="100000">
                    <a:srgbClr val="FABF8F"/>
                  </a:gs>
                </a:gsLst>
                <a:lin ang="5400000" scaled="1"/>
              </a:gradFill>
              <a:ln w="12700">
                <a:solidFill>
                  <a:srgbClr val="F79646"/>
                </a:solidFill>
                <a:round/>
                <a:headEnd/>
                <a:tailEnd/>
              </a:ln>
              <a:effectLst>
                <a:outerShdw dist="25399" dir="3806097" algn="ctr" rotWithShape="0">
                  <a:srgbClr val="974706">
                    <a:alpha val="75000"/>
                  </a:srgbClr>
                </a:outerShdw>
              </a:effectLst>
            </p:spPr>
            <p:txBody>
              <a:bodyPr lIns="0" tIns="0" rIns="0" bIns="0"/>
              <a:lstStyle/>
              <a:p>
                <a:endParaRPr lang="en-US"/>
              </a:p>
            </p:txBody>
          </p:sp>
          <p:grpSp>
            <p:nvGrpSpPr>
              <p:cNvPr id="4" name="Group 13"/>
              <p:cNvGrpSpPr>
                <a:grpSpLocks/>
              </p:cNvGrpSpPr>
              <p:nvPr/>
            </p:nvGrpSpPr>
            <p:grpSpPr bwMode="auto">
              <a:xfrm>
                <a:off x="37" y="141"/>
                <a:ext cx="888" cy="406"/>
                <a:chOff x="0" y="0"/>
                <a:chExt cx="888" cy="406"/>
              </a:xfrm>
            </p:grpSpPr>
            <p:sp>
              <p:nvSpPr>
                <p:cNvPr id="144438" name="Rectangle 14"/>
                <p:cNvSpPr>
                  <a:spLocks/>
                </p:cNvSpPr>
                <p:nvPr/>
              </p:nvSpPr>
              <p:spPr bwMode="auto">
                <a:xfrm>
                  <a:off x="0" y="0"/>
                  <a:ext cx="871" cy="406"/>
                </a:xfrm>
                <a:prstGeom prst="rect">
                  <a:avLst/>
                </a:prstGeom>
                <a:solidFill>
                  <a:srgbClr val="FFFFFF">
                    <a:alpha val="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endParaRPr lang="en-US"/>
                </a:p>
              </p:txBody>
            </p:sp>
            <p:sp>
              <p:nvSpPr>
                <p:cNvPr id="144439" name="Rectangle 15"/>
                <p:cNvSpPr>
                  <a:spLocks/>
                </p:cNvSpPr>
                <p:nvPr/>
              </p:nvSpPr>
              <p:spPr bwMode="auto">
                <a:xfrm>
                  <a:off x="0" y="0"/>
                  <a:ext cx="888" cy="2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0" tIns="0" rIns="40639" bIns="0"/>
                <a:lstStyle/>
                <a:p>
                  <a:pPr marL="70871" algn="ctr">
                    <a:spcBef>
                      <a:spcPts val="1786"/>
                    </a:spcBef>
                  </a:pPr>
                  <a:r>
                    <a:rPr lang="en-US" sz="2500" b="1" dirty="0">
                      <a:solidFill>
                        <a:srgbClr val="080605"/>
                      </a:solidFill>
                      <a:latin typeface="Lucida Grande" charset="0"/>
                      <a:cs typeface="Lucida Grande" charset="0"/>
                      <a:sym typeface="Lucida Grande" charset="0"/>
                    </a:rPr>
                    <a:t>2. </a:t>
                  </a:r>
                  <a:r>
                    <a:rPr lang="en-US" sz="2500" b="1" dirty="0" err="1">
                      <a:solidFill>
                        <a:srgbClr val="080605"/>
                      </a:solidFill>
                      <a:latin typeface="Lucida Grande" charset="0"/>
                      <a:cs typeface="Lucida Grande" charset="0"/>
                      <a:sym typeface="Lucida Grande" charset="0"/>
                    </a:rPr>
                    <a:t>Planificarea</a:t>
                  </a:r>
                  <a:r>
                    <a:rPr lang="en-US" sz="2500" b="1" dirty="0">
                      <a:solidFill>
                        <a:srgbClr val="080605"/>
                      </a:solidFill>
                      <a:latin typeface="Lucida Grande" charset="0"/>
                      <a:cs typeface="Lucida Grande" charset="0"/>
                      <a:sym typeface="Lucida Grande" charset="0"/>
                    </a:rPr>
                    <a:t> </a:t>
                  </a:r>
                  <a:r>
                    <a:rPr lang="en-US" sz="2500" b="1" dirty="0" err="1">
                      <a:solidFill>
                        <a:srgbClr val="080605"/>
                      </a:solidFill>
                      <a:latin typeface="Lucida Grande" charset="0"/>
                      <a:cs typeface="Lucida Grande" charset="0"/>
                      <a:sym typeface="Lucida Grande" charset="0"/>
                    </a:rPr>
                    <a:t>proiectului</a:t>
                  </a:r>
                  <a:endParaRPr lang="en-US" sz="2500" b="1" dirty="0">
                    <a:solidFill>
                      <a:srgbClr val="080605"/>
                    </a:solidFill>
                    <a:latin typeface="Lucida Grande" charset="0"/>
                    <a:cs typeface="Lucida Grande" charset="0"/>
                    <a:sym typeface="Lucida Grande" charset="0"/>
                  </a:endParaRPr>
                </a:p>
              </p:txBody>
            </p:sp>
          </p:grpSp>
        </p:grpSp>
        <p:grpSp>
          <p:nvGrpSpPr>
            <p:cNvPr id="5" name="Group 16"/>
            <p:cNvGrpSpPr>
              <a:grpSpLocks/>
            </p:cNvGrpSpPr>
            <p:nvPr/>
          </p:nvGrpSpPr>
          <p:grpSpPr bwMode="auto">
            <a:xfrm>
              <a:off x="77" y="1148"/>
              <a:ext cx="934" cy="647"/>
              <a:chOff x="0" y="0"/>
              <a:chExt cx="934" cy="647"/>
            </a:xfrm>
          </p:grpSpPr>
          <p:sp>
            <p:nvSpPr>
              <p:cNvPr id="144432" name="Oval 17"/>
              <p:cNvSpPr>
                <a:spLocks/>
              </p:cNvSpPr>
              <p:nvPr/>
            </p:nvSpPr>
            <p:spPr bwMode="auto">
              <a:xfrm>
                <a:off x="0" y="0"/>
                <a:ext cx="934" cy="647"/>
              </a:xfrm>
              <a:prstGeom prst="ellipse">
                <a:avLst/>
              </a:prstGeom>
              <a:gradFill rotWithShape="0">
                <a:gsLst>
                  <a:gs pos="0">
                    <a:srgbClr val="C2D69B"/>
                  </a:gs>
                  <a:gs pos="50000">
                    <a:srgbClr val="9BBB59"/>
                  </a:gs>
                  <a:gs pos="100000">
                    <a:srgbClr val="C2D69B"/>
                  </a:gs>
                </a:gsLst>
                <a:lin ang="5400000" scaled="1"/>
              </a:gradFill>
              <a:ln w="12700">
                <a:solidFill>
                  <a:srgbClr val="9BBB59"/>
                </a:solidFill>
                <a:round/>
                <a:headEnd/>
                <a:tailEnd/>
              </a:ln>
              <a:effectLst>
                <a:outerShdw dist="25399" dir="3806097" algn="ctr" rotWithShape="0">
                  <a:srgbClr val="4E6128">
                    <a:alpha val="75000"/>
                  </a:srgbClr>
                </a:outerShdw>
              </a:effectLst>
            </p:spPr>
            <p:txBody>
              <a:bodyPr lIns="0" tIns="0" rIns="0" bIns="0"/>
              <a:lstStyle/>
              <a:p>
                <a:endParaRPr lang="en-US"/>
              </a:p>
            </p:txBody>
          </p:sp>
          <p:grpSp>
            <p:nvGrpSpPr>
              <p:cNvPr id="6" name="Group 18"/>
              <p:cNvGrpSpPr>
                <a:grpSpLocks/>
              </p:cNvGrpSpPr>
              <p:nvPr/>
            </p:nvGrpSpPr>
            <p:grpSpPr bwMode="auto">
              <a:xfrm>
                <a:off x="38" y="140"/>
                <a:ext cx="888" cy="405"/>
                <a:chOff x="0" y="0"/>
                <a:chExt cx="888" cy="405"/>
              </a:xfrm>
            </p:grpSpPr>
            <p:sp>
              <p:nvSpPr>
                <p:cNvPr id="144434" name="Rectangle 19"/>
                <p:cNvSpPr>
                  <a:spLocks/>
                </p:cNvSpPr>
                <p:nvPr/>
              </p:nvSpPr>
              <p:spPr bwMode="auto">
                <a:xfrm>
                  <a:off x="0" y="0"/>
                  <a:ext cx="871" cy="405"/>
                </a:xfrm>
                <a:prstGeom prst="rect">
                  <a:avLst/>
                </a:prstGeom>
                <a:solidFill>
                  <a:srgbClr val="FFFFFF">
                    <a:alpha val="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endParaRPr lang="en-US"/>
                </a:p>
              </p:txBody>
            </p:sp>
            <p:sp>
              <p:nvSpPr>
                <p:cNvPr id="144435" name="Rectangle 20"/>
                <p:cNvSpPr>
                  <a:spLocks/>
                </p:cNvSpPr>
                <p:nvPr/>
              </p:nvSpPr>
              <p:spPr bwMode="auto">
                <a:xfrm>
                  <a:off x="0" y="0"/>
                  <a:ext cx="888" cy="2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0" tIns="0" rIns="40639" bIns="0"/>
                <a:lstStyle/>
                <a:p>
                  <a:pPr marL="70871" algn="ctr">
                    <a:spcBef>
                      <a:spcPts val="1786"/>
                    </a:spcBef>
                  </a:pPr>
                  <a:r>
                    <a:rPr lang="en-US" sz="2500" b="1" dirty="0">
                      <a:solidFill>
                        <a:srgbClr val="080605"/>
                      </a:solidFill>
                      <a:latin typeface="Lucida Grande" charset="0"/>
                      <a:cs typeface="Lucida Grande" charset="0"/>
                      <a:sym typeface="Lucida Grande" charset="0"/>
                    </a:rPr>
                    <a:t>4. </a:t>
                  </a:r>
                  <a:r>
                    <a:rPr lang="en-US" sz="2500" b="1" dirty="0" err="1">
                      <a:solidFill>
                        <a:srgbClr val="080605"/>
                      </a:solidFill>
                      <a:latin typeface="Lucida Grande" charset="0"/>
                      <a:cs typeface="Lucida Grande" charset="0"/>
                      <a:sym typeface="Lucida Grande" charset="0"/>
                    </a:rPr>
                    <a:t>Încheierea</a:t>
                  </a:r>
                  <a:r>
                    <a:rPr lang="en-US" sz="2500" b="1" dirty="0">
                      <a:solidFill>
                        <a:srgbClr val="080605"/>
                      </a:solidFill>
                      <a:latin typeface="Lucida Grande" charset="0"/>
                      <a:cs typeface="Lucida Grande" charset="0"/>
                      <a:sym typeface="Lucida Grande" charset="0"/>
                    </a:rPr>
                    <a:t> </a:t>
                  </a:r>
                  <a:r>
                    <a:rPr lang="en-US" sz="2500" b="1" dirty="0" err="1">
                      <a:solidFill>
                        <a:srgbClr val="080605"/>
                      </a:solidFill>
                      <a:latin typeface="Lucida Grande" charset="0"/>
                      <a:cs typeface="Lucida Grande" charset="0"/>
                      <a:sym typeface="Lucida Grande" charset="0"/>
                    </a:rPr>
                    <a:t>proiectului</a:t>
                  </a:r>
                  <a:endParaRPr lang="en-US" sz="2500" b="1" dirty="0">
                    <a:solidFill>
                      <a:srgbClr val="080605"/>
                    </a:solidFill>
                    <a:latin typeface="Lucida Grande" charset="0"/>
                    <a:cs typeface="Lucida Grande" charset="0"/>
                    <a:sym typeface="Lucida Grande" charset="0"/>
                  </a:endParaRPr>
                </a:p>
              </p:txBody>
            </p:sp>
          </p:grpSp>
        </p:grpSp>
        <p:grpSp>
          <p:nvGrpSpPr>
            <p:cNvPr id="7" name="Group 21"/>
            <p:cNvGrpSpPr>
              <a:grpSpLocks/>
            </p:cNvGrpSpPr>
            <p:nvPr/>
          </p:nvGrpSpPr>
          <p:grpSpPr bwMode="auto">
            <a:xfrm>
              <a:off x="497" y="265"/>
              <a:ext cx="4250" cy="820"/>
              <a:chOff x="0" y="0"/>
              <a:chExt cx="4250" cy="820"/>
            </a:xfrm>
          </p:grpSpPr>
          <p:sp>
            <p:nvSpPr>
              <p:cNvPr id="144429" name="AutoShape 22"/>
              <p:cNvSpPr>
                <a:spLocks/>
              </p:cNvSpPr>
              <p:nvPr/>
            </p:nvSpPr>
            <p:spPr bwMode="auto">
              <a:xfrm>
                <a:off x="0" y="0"/>
                <a:ext cx="4250" cy="820"/>
              </a:xfrm>
              <a:custGeom>
                <a:avLst/>
                <a:gdLst>
                  <a:gd name="T0" fmla="*/ 0 w 21600"/>
                  <a:gd name="T1" fmla="*/ 820 h 21600"/>
                  <a:gd name="T2" fmla="*/ 1926 w 21600"/>
                  <a:gd name="T3" fmla="*/ 0 h 21600"/>
                  <a:gd name="T4" fmla="*/ 2186 w 21600"/>
                  <a:gd name="T5" fmla="*/ 0 h 21600"/>
                  <a:gd name="T6" fmla="*/ 3940 w 21600"/>
                  <a:gd name="T7" fmla="*/ 481 h 21600"/>
                  <a:gd name="T8" fmla="*/ 4250 w 21600"/>
                  <a:gd name="T9" fmla="*/ 481 h 21600"/>
                  <a:gd name="T10" fmla="*/ 3982 w 21600"/>
                  <a:gd name="T11" fmla="*/ 820 h 21600"/>
                  <a:gd name="T12" fmla="*/ 3369 w 21600"/>
                  <a:gd name="T13" fmla="*/ 481 h 21600"/>
                  <a:gd name="T14" fmla="*/ 3680 w 21600"/>
                  <a:gd name="T15" fmla="*/ 481 h 21600"/>
                  <a:gd name="T16" fmla="*/ 2056 w 21600"/>
                  <a:gd name="T17" fmla="*/ 2 h 21600"/>
                  <a:gd name="T18" fmla="*/ 2056 w 21600"/>
                  <a:gd name="T19" fmla="*/ 2 h 21600"/>
                  <a:gd name="T20" fmla="*/ 260 w 21600"/>
                  <a:gd name="T21" fmla="*/ 820 h 21600"/>
                  <a:gd name="T22" fmla="*/ 0 w 21600"/>
                  <a:gd name="T23" fmla="*/ 820 h 21600"/>
                  <a:gd name="T24" fmla="*/ 0 w 21600"/>
                  <a:gd name="T25" fmla="*/ 820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600"/>
                  <a:gd name="T40" fmla="*/ 0 h 21600"/>
                  <a:gd name="T41" fmla="*/ 21600 w 21600"/>
                  <a:gd name="T42" fmla="*/ 21600 h 216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600" h="21600">
                    <a:moveTo>
                      <a:pt x="0" y="21600"/>
                    </a:moveTo>
                    <a:cubicBezTo>
                      <a:pt x="0" y="9671"/>
                      <a:pt x="4383" y="1"/>
                      <a:pt x="9789" y="0"/>
                    </a:cubicBezTo>
                    <a:lnTo>
                      <a:pt x="11110" y="0"/>
                    </a:lnTo>
                    <a:cubicBezTo>
                      <a:pt x="14950" y="0"/>
                      <a:pt x="18436" y="4955"/>
                      <a:pt x="20024" y="12671"/>
                    </a:cubicBezTo>
                    <a:lnTo>
                      <a:pt x="21600" y="12672"/>
                    </a:lnTo>
                    <a:lnTo>
                      <a:pt x="20239" y="21600"/>
                    </a:lnTo>
                    <a:lnTo>
                      <a:pt x="17124" y="12672"/>
                    </a:lnTo>
                    <a:lnTo>
                      <a:pt x="18703" y="12671"/>
                    </a:lnTo>
                    <a:cubicBezTo>
                      <a:pt x="17214" y="5433"/>
                      <a:pt x="14043" y="585"/>
                      <a:pt x="10449" y="49"/>
                    </a:cubicBezTo>
                    <a:lnTo>
                      <a:pt x="10449" y="50"/>
                    </a:lnTo>
                    <a:cubicBezTo>
                      <a:pt x="5311" y="817"/>
                      <a:pt x="1321" y="10237"/>
                      <a:pt x="1321" y="21600"/>
                    </a:cubicBezTo>
                    <a:lnTo>
                      <a:pt x="0" y="21600"/>
                    </a:lnTo>
                    <a:close/>
                    <a:moveTo>
                      <a:pt x="0" y="21600"/>
                    </a:moveTo>
                  </a:path>
                </a:pathLst>
              </a:custGeom>
              <a:solidFill>
                <a:srgbClr val="FFFFFF"/>
              </a:solidFill>
              <a:ln w="9525">
                <a:solidFill>
                  <a:schemeClr val="tx1"/>
                </a:solidFill>
                <a:round/>
                <a:headEnd/>
                <a:tailEnd/>
              </a:ln>
            </p:spPr>
            <p:txBody>
              <a:bodyPr lIns="0" tIns="0" rIns="0" bIns="0"/>
              <a:lstStyle/>
              <a:p>
                <a:endParaRPr lang="en-US"/>
              </a:p>
            </p:txBody>
          </p:sp>
          <p:sp>
            <p:nvSpPr>
              <p:cNvPr id="144430" name="AutoShape 23"/>
              <p:cNvSpPr>
                <a:spLocks/>
              </p:cNvSpPr>
              <p:nvPr/>
            </p:nvSpPr>
            <p:spPr bwMode="auto">
              <a:xfrm>
                <a:off x="0" y="0"/>
                <a:ext cx="2055" cy="820"/>
              </a:xfrm>
              <a:custGeom>
                <a:avLst/>
                <a:gdLst>
                  <a:gd name="T0" fmla="*/ 0 w 21600"/>
                  <a:gd name="T1" fmla="*/ 820 h 21600"/>
                  <a:gd name="T2" fmla="*/ 1925 w 21600"/>
                  <a:gd name="T3" fmla="*/ 0 h 21600"/>
                  <a:gd name="T4" fmla="*/ 2055 w 21600"/>
                  <a:gd name="T5" fmla="*/ 2 h 21600"/>
                  <a:gd name="T6" fmla="*/ 260 w 21600"/>
                  <a:gd name="T7" fmla="*/ 820 h 21600"/>
                  <a:gd name="T8" fmla="*/ 0 w 21600"/>
                  <a:gd name="T9" fmla="*/ 820 h 21600"/>
                  <a:gd name="T10" fmla="*/ 0 w 21600"/>
                  <a:gd name="T11" fmla="*/ 82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21600"/>
                    </a:moveTo>
                    <a:cubicBezTo>
                      <a:pt x="0" y="9671"/>
                      <a:pt x="9060" y="0"/>
                      <a:pt x="20237" y="0"/>
                    </a:cubicBezTo>
                    <a:cubicBezTo>
                      <a:pt x="20692" y="0"/>
                      <a:pt x="21146" y="16"/>
                      <a:pt x="21600" y="49"/>
                    </a:cubicBezTo>
                    <a:cubicBezTo>
                      <a:pt x="10978" y="817"/>
                      <a:pt x="2730" y="10237"/>
                      <a:pt x="2730" y="21600"/>
                    </a:cubicBezTo>
                    <a:lnTo>
                      <a:pt x="0" y="21600"/>
                    </a:lnTo>
                    <a:close/>
                    <a:moveTo>
                      <a:pt x="0" y="21600"/>
                    </a:moveTo>
                  </a:path>
                </a:pathLst>
              </a:custGeom>
              <a:solidFill>
                <a:srgbClr val="CCCC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endParaRPr lang="en-US"/>
              </a:p>
            </p:txBody>
          </p:sp>
          <p:sp>
            <p:nvSpPr>
              <p:cNvPr id="144431" name="Freeform 24"/>
              <p:cNvSpPr>
                <a:spLocks/>
              </p:cNvSpPr>
              <p:nvPr/>
            </p:nvSpPr>
            <p:spPr bwMode="auto">
              <a:xfrm>
                <a:off x="1925" y="0"/>
                <a:ext cx="130" cy="1"/>
              </a:xfrm>
              <a:custGeom>
                <a:avLst/>
                <a:gdLst>
                  <a:gd name="T0" fmla="*/ 0 w 21600"/>
                  <a:gd name="T1" fmla="*/ 0 h 21589"/>
                  <a:gd name="T2" fmla="*/ 1 w 21600"/>
                  <a:gd name="T3" fmla="*/ 0 h 21589"/>
                  <a:gd name="T4" fmla="*/ 0 60000 65536"/>
                  <a:gd name="T5" fmla="*/ 0 60000 65536"/>
                  <a:gd name="T6" fmla="*/ 0 w 21600"/>
                  <a:gd name="T7" fmla="*/ 0 h 21589"/>
                  <a:gd name="T8" fmla="*/ 21600 w 21600"/>
                  <a:gd name="T9" fmla="*/ 21589 h 21589"/>
                </a:gdLst>
                <a:ahLst/>
                <a:cxnLst>
                  <a:cxn ang="T4">
                    <a:pos x="T0" y="T1"/>
                  </a:cxn>
                  <a:cxn ang="T5">
                    <a:pos x="T2" y="T3"/>
                  </a:cxn>
                </a:cxnLst>
                <a:rect l="T6" t="T7" r="T8" b="T9"/>
                <a:pathLst>
                  <a:path w="21600" h="21589">
                    <a:moveTo>
                      <a:pt x="0" y="0"/>
                    </a:moveTo>
                    <a:cubicBezTo>
                      <a:pt x="7206" y="-11"/>
                      <a:pt x="14410" y="7189"/>
                      <a:pt x="21600" y="21589"/>
                    </a:cubicBezTo>
                  </a:path>
                </a:pathLst>
              </a:cu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0" tIns="0" rIns="0" bIns="0"/>
              <a:lstStyle/>
              <a:p>
                <a:endParaRPr lang="en-US"/>
              </a:p>
            </p:txBody>
          </p:sp>
        </p:grpSp>
        <p:grpSp>
          <p:nvGrpSpPr>
            <p:cNvPr id="8" name="Group 25"/>
            <p:cNvGrpSpPr>
              <a:grpSpLocks/>
            </p:cNvGrpSpPr>
            <p:nvPr/>
          </p:nvGrpSpPr>
          <p:grpSpPr bwMode="auto">
            <a:xfrm>
              <a:off x="2126" y="0"/>
              <a:ext cx="934" cy="647"/>
              <a:chOff x="0" y="0"/>
              <a:chExt cx="934" cy="647"/>
            </a:xfrm>
          </p:grpSpPr>
          <p:sp>
            <p:nvSpPr>
              <p:cNvPr id="144425" name="Oval 26"/>
              <p:cNvSpPr>
                <a:spLocks/>
              </p:cNvSpPr>
              <p:nvPr/>
            </p:nvSpPr>
            <p:spPr bwMode="auto">
              <a:xfrm>
                <a:off x="0" y="0"/>
                <a:ext cx="934" cy="647"/>
              </a:xfrm>
              <a:prstGeom prst="ellipse">
                <a:avLst/>
              </a:prstGeom>
              <a:gradFill rotWithShape="0">
                <a:gsLst>
                  <a:gs pos="0">
                    <a:srgbClr val="D99594"/>
                  </a:gs>
                  <a:gs pos="50000">
                    <a:srgbClr val="C0504D"/>
                  </a:gs>
                  <a:gs pos="100000">
                    <a:srgbClr val="D99594"/>
                  </a:gs>
                </a:gsLst>
                <a:lin ang="5400000" scaled="1"/>
              </a:gradFill>
              <a:ln w="12700">
                <a:solidFill>
                  <a:srgbClr val="C0504D"/>
                </a:solidFill>
                <a:round/>
                <a:headEnd/>
                <a:tailEnd/>
              </a:ln>
              <a:effectLst>
                <a:outerShdw dist="25399" dir="3806097" algn="ctr" rotWithShape="0">
                  <a:srgbClr val="622423">
                    <a:alpha val="75000"/>
                  </a:srgbClr>
                </a:outerShdw>
              </a:effectLst>
            </p:spPr>
            <p:txBody>
              <a:bodyPr lIns="0" tIns="0" rIns="0" bIns="0"/>
              <a:lstStyle/>
              <a:p>
                <a:endParaRPr lang="en-US"/>
              </a:p>
            </p:txBody>
          </p:sp>
          <p:grpSp>
            <p:nvGrpSpPr>
              <p:cNvPr id="9" name="Group 27"/>
              <p:cNvGrpSpPr>
                <a:grpSpLocks/>
              </p:cNvGrpSpPr>
              <p:nvPr/>
            </p:nvGrpSpPr>
            <p:grpSpPr bwMode="auto">
              <a:xfrm>
                <a:off x="38" y="141"/>
                <a:ext cx="889" cy="405"/>
                <a:chOff x="0" y="0"/>
                <a:chExt cx="889" cy="405"/>
              </a:xfrm>
            </p:grpSpPr>
            <p:sp>
              <p:nvSpPr>
                <p:cNvPr id="144427" name="Rectangle 28"/>
                <p:cNvSpPr>
                  <a:spLocks/>
                </p:cNvSpPr>
                <p:nvPr/>
              </p:nvSpPr>
              <p:spPr bwMode="auto">
                <a:xfrm>
                  <a:off x="0" y="0"/>
                  <a:ext cx="874" cy="405"/>
                </a:xfrm>
                <a:prstGeom prst="rect">
                  <a:avLst/>
                </a:prstGeom>
                <a:solidFill>
                  <a:srgbClr val="FFFFFF">
                    <a:alpha val="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endParaRPr lang="en-US"/>
                </a:p>
              </p:txBody>
            </p:sp>
            <p:sp>
              <p:nvSpPr>
                <p:cNvPr id="144428" name="Rectangle 29"/>
                <p:cNvSpPr>
                  <a:spLocks/>
                </p:cNvSpPr>
                <p:nvPr/>
              </p:nvSpPr>
              <p:spPr bwMode="auto">
                <a:xfrm>
                  <a:off x="0" y="0"/>
                  <a:ext cx="889" cy="2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0" tIns="0" rIns="40639" bIns="0"/>
                <a:lstStyle/>
                <a:p>
                  <a:pPr marL="70871" algn="ctr">
                    <a:spcBef>
                      <a:spcPts val="1786"/>
                    </a:spcBef>
                  </a:pPr>
                  <a:r>
                    <a:rPr lang="en-US" sz="2500" b="1" dirty="0">
                      <a:solidFill>
                        <a:srgbClr val="080605"/>
                      </a:solidFill>
                      <a:latin typeface="Lucida Grande" charset="0"/>
                      <a:cs typeface="Lucida Grande" charset="0"/>
                      <a:sym typeface="Lucida Grande" charset="0"/>
                    </a:rPr>
                    <a:t>1. </a:t>
                  </a:r>
                  <a:r>
                    <a:rPr lang="en-US" sz="2500" b="1" dirty="0" err="1">
                      <a:solidFill>
                        <a:srgbClr val="080605"/>
                      </a:solidFill>
                      <a:latin typeface="Lucida Grande" charset="0"/>
                      <a:cs typeface="Lucida Grande" charset="0"/>
                      <a:sym typeface="Lucida Grande" charset="0"/>
                    </a:rPr>
                    <a:t>Inițierea</a:t>
                  </a:r>
                  <a:r>
                    <a:rPr lang="en-US" sz="2500" b="1" dirty="0">
                      <a:solidFill>
                        <a:srgbClr val="080605"/>
                      </a:solidFill>
                      <a:latin typeface="Lucida Grande" charset="0"/>
                      <a:cs typeface="Lucida Grande" charset="0"/>
                      <a:sym typeface="Lucida Grande" charset="0"/>
                    </a:rPr>
                    <a:t> </a:t>
                  </a:r>
                  <a:r>
                    <a:rPr lang="en-US" sz="2500" b="1" dirty="0" err="1">
                      <a:solidFill>
                        <a:srgbClr val="080605"/>
                      </a:solidFill>
                      <a:latin typeface="Lucida Grande" charset="0"/>
                      <a:cs typeface="Lucida Grande" charset="0"/>
                      <a:sym typeface="Lucida Grande" charset="0"/>
                    </a:rPr>
                    <a:t>proiectului</a:t>
                  </a:r>
                  <a:endParaRPr lang="en-US" sz="2500" b="1" dirty="0">
                    <a:solidFill>
                      <a:srgbClr val="080605"/>
                    </a:solidFill>
                    <a:latin typeface="Lucida Grande" charset="0"/>
                    <a:cs typeface="Lucida Grande" charset="0"/>
                    <a:sym typeface="Lucida Grande" charset="0"/>
                  </a:endParaRPr>
                </a:p>
              </p:txBody>
            </p:sp>
          </p:grpSp>
        </p:grpSp>
        <p:grpSp>
          <p:nvGrpSpPr>
            <p:cNvPr id="10" name="Group 30"/>
            <p:cNvGrpSpPr>
              <a:grpSpLocks/>
            </p:cNvGrpSpPr>
            <p:nvPr/>
          </p:nvGrpSpPr>
          <p:grpSpPr bwMode="auto">
            <a:xfrm rot="10800000">
              <a:off x="405" y="1934"/>
              <a:ext cx="4249" cy="821"/>
              <a:chOff x="0" y="0"/>
              <a:chExt cx="4249" cy="821"/>
            </a:xfrm>
          </p:grpSpPr>
          <p:sp>
            <p:nvSpPr>
              <p:cNvPr id="144422" name="AutoShape 31"/>
              <p:cNvSpPr>
                <a:spLocks/>
              </p:cNvSpPr>
              <p:nvPr/>
            </p:nvSpPr>
            <p:spPr bwMode="auto">
              <a:xfrm>
                <a:off x="0" y="0"/>
                <a:ext cx="4249" cy="821"/>
              </a:xfrm>
              <a:custGeom>
                <a:avLst/>
                <a:gdLst>
                  <a:gd name="T0" fmla="*/ 0 w 21600"/>
                  <a:gd name="T1" fmla="*/ 821 h 21600"/>
                  <a:gd name="T2" fmla="*/ 1926 w 21600"/>
                  <a:gd name="T3" fmla="*/ 0 h 21600"/>
                  <a:gd name="T4" fmla="*/ 2185 w 21600"/>
                  <a:gd name="T5" fmla="*/ 0 h 21600"/>
                  <a:gd name="T6" fmla="*/ 3939 w 21600"/>
                  <a:gd name="T7" fmla="*/ 482 h 21600"/>
                  <a:gd name="T8" fmla="*/ 4249 w 21600"/>
                  <a:gd name="T9" fmla="*/ 482 h 21600"/>
                  <a:gd name="T10" fmla="*/ 3981 w 21600"/>
                  <a:gd name="T11" fmla="*/ 821 h 21600"/>
                  <a:gd name="T12" fmla="*/ 3369 w 21600"/>
                  <a:gd name="T13" fmla="*/ 482 h 21600"/>
                  <a:gd name="T14" fmla="*/ 3679 w 21600"/>
                  <a:gd name="T15" fmla="*/ 482 h 21600"/>
                  <a:gd name="T16" fmla="*/ 2055 w 21600"/>
                  <a:gd name="T17" fmla="*/ 2 h 21600"/>
                  <a:gd name="T18" fmla="*/ 2055 w 21600"/>
                  <a:gd name="T19" fmla="*/ 2 h 21600"/>
                  <a:gd name="T20" fmla="*/ 260 w 21600"/>
                  <a:gd name="T21" fmla="*/ 821 h 21600"/>
                  <a:gd name="T22" fmla="*/ 0 w 21600"/>
                  <a:gd name="T23" fmla="*/ 821 h 21600"/>
                  <a:gd name="T24" fmla="*/ 0 w 21600"/>
                  <a:gd name="T25" fmla="*/ 821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600"/>
                  <a:gd name="T40" fmla="*/ 0 h 21600"/>
                  <a:gd name="T41" fmla="*/ 21600 w 21600"/>
                  <a:gd name="T42" fmla="*/ 21600 h 216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600" h="21600">
                    <a:moveTo>
                      <a:pt x="0" y="21600"/>
                    </a:moveTo>
                    <a:cubicBezTo>
                      <a:pt x="0" y="9671"/>
                      <a:pt x="4383" y="1"/>
                      <a:pt x="9789" y="0"/>
                    </a:cubicBezTo>
                    <a:lnTo>
                      <a:pt x="11110" y="0"/>
                    </a:lnTo>
                    <a:cubicBezTo>
                      <a:pt x="14950" y="0"/>
                      <a:pt x="18436" y="4955"/>
                      <a:pt x="20024" y="12671"/>
                    </a:cubicBezTo>
                    <a:lnTo>
                      <a:pt x="21600" y="12672"/>
                    </a:lnTo>
                    <a:lnTo>
                      <a:pt x="20239" y="21600"/>
                    </a:lnTo>
                    <a:lnTo>
                      <a:pt x="17124" y="12672"/>
                    </a:lnTo>
                    <a:lnTo>
                      <a:pt x="18703" y="12671"/>
                    </a:lnTo>
                    <a:cubicBezTo>
                      <a:pt x="17214" y="5433"/>
                      <a:pt x="14043" y="585"/>
                      <a:pt x="10449" y="49"/>
                    </a:cubicBezTo>
                    <a:lnTo>
                      <a:pt x="10449" y="50"/>
                    </a:lnTo>
                    <a:cubicBezTo>
                      <a:pt x="5311" y="817"/>
                      <a:pt x="1321" y="10237"/>
                      <a:pt x="1321" y="21600"/>
                    </a:cubicBezTo>
                    <a:lnTo>
                      <a:pt x="0" y="21600"/>
                    </a:lnTo>
                    <a:close/>
                    <a:moveTo>
                      <a:pt x="0" y="21600"/>
                    </a:moveTo>
                  </a:path>
                </a:pathLst>
              </a:custGeom>
              <a:solidFill>
                <a:srgbClr val="FFFFFF"/>
              </a:solidFill>
              <a:ln w="9525">
                <a:solidFill>
                  <a:schemeClr val="tx1"/>
                </a:solidFill>
                <a:round/>
                <a:headEnd/>
                <a:tailEnd/>
              </a:ln>
            </p:spPr>
            <p:txBody>
              <a:bodyPr lIns="0" tIns="0" rIns="0" bIns="0"/>
              <a:lstStyle/>
              <a:p>
                <a:endParaRPr lang="en-US"/>
              </a:p>
            </p:txBody>
          </p:sp>
          <p:sp>
            <p:nvSpPr>
              <p:cNvPr id="144423" name="AutoShape 32"/>
              <p:cNvSpPr>
                <a:spLocks/>
              </p:cNvSpPr>
              <p:nvPr/>
            </p:nvSpPr>
            <p:spPr bwMode="auto">
              <a:xfrm>
                <a:off x="0" y="0"/>
                <a:ext cx="2055" cy="821"/>
              </a:xfrm>
              <a:custGeom>
                <a:avLst/>
                <a:gdLst>
                  <a:gd name="T0" fmla="*/ 0 w 21600"/>
                  <a:gd name="T1" fmla="*/ 821 h 21600"/>
                  <a:gd name="T2" fmla="*/ 1925 w 21600"/>
                  <a:gd name="T3" fmla="*/ 0 h 21600"/>
                  <a:gd name="T4" fmla="*/ 2055 w 21600"/>
                  <a:gd name="T5" fmla="*/ 2 h 21600"/>
                  <a:gd name="T6" fmla="*/ 260 w 21600"/>
                  <a:gd name="T7" fmla="*/ 821 h 21600"/>
                  <a:gd name="T8" fmla="*/ 0 w 21600"/>
                  <a:gd name="T9" fmla="*/ 821 h 21600"/>
                  <a:gd name="T10" fmla="*/ 0 w 21600"/>
                  <a:gd name="T11" fmla="*/ 821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21600"/>
                    </a:moveTo>
                    <a:cubicBezTo>
                      <a:pt x="0" y="9671"/>
                      <a:pt x="9060" y="0"/>
                      <a:pt x="20237" y="0"/>
                    </a:cubicBezTo>
                    <a:cubicBezTo>
                      <a:pt x="20692" y="0"/>
                      <a:pt x="21146" y="16"/>
                      <a:pt x="21600" y="49"/>
                    </a:cubicBezTo>
                    <a:cubicBezTo>
                      <a:pt x="10978" y="817"/>
                      <a:pt x="2730" y="10237"/>
                      <a:pt x="2730" y="21600"/>
                    </a:cubicBezTo>
                    <a:lnTo>
                      <a:pt x="0" y="21600"/>
                    </a:lnTo>
                    <a:close/>
                    <a:moveTo>
                      <a:pt x="0" y="21600"/>
                    </a:moveTo>
                  </a:path>
                </a:pathLst>
              </a:custGeom>
              <a:solidFill>
                <a:srgbClr val="CCCC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endParaRPr lang="en-US"/>
              </a:p>
            </p:txBody>
          </p:sp>
          <p:sp>
            <p:nvSpPr>
              <p:cNvPr id="144424" name="Freeform 33"/>
              <p:cNvSpPr>
                <a:spLocks/>
              </p:cNvSpPr>
              <p:nvPr/>
            </p:nvSpPr>
            <p:spPr bwMode="auto">
              <a:xfrm>
                <a:off x="1923" y="0"/>
                <a:ext cx="130" cy="1"/>
              </a:xfrm>
              <a:custGeom>
                <a:avLst/>
                <a:gdLst>
                  <a:gd name="T0" fmla="*/ 0 w 21600"/>
                  <a:gd name="T1" fmla="*/ 0 h 21589"/>
                  <a:gd name="T2" fmla="*/ 1 w 21600"/>
                  <a:gd name="T3" fmla="*/ 0 h 21589"/>
                  <a:gd name="T4" fmla="*/ 0 60000 65536"/>
                  <a:gd name="T5" fmla="*/ 0 60000 65536"/>
                  <a:gd name="T6" fmla="*/ 0 w 21600"/>
                  <a:gd name="T7" fmla="*/ 0 h 21589"/>
                  <a:gd name="T8" fmla="*/ 21600 w 21600"/>
                  <a:gd name="T9" fmla="*/ 21589 h 21589"/>
                </a:gdLst>
                <a:ahLst/>
                <a:cxnLst>
                  <a:cxn ang="T4">
                    <a:pos x="T0" y="T1"/>
                  </a:cxn>
                  <a:cxn ang="T5">
                    <a:pos x="T2" y="T3"/>
                  </a:cxn>
                </a:cxnLst>
                <a:rect l="T6" t="T7" r="T8" b="T9"/>
                <a:pathLst>
                  <a:path w="21600" h="21589">
                    <a:moveTo>
                      <a:pt x="0" y="0"/>
                    </a:moveTo>
                    <a:cubicBezTo>
                      <a:pt x="7206" y="-11"/>
                      <a:pt x="14410" y="7189"/>
                      <a:pt x="21600" y="21589"/>
                    </a:cubicBezTo>
                  </a:path>
                </a:pathLst>
              </a:cu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0" tIns="0" rIns="0" bIns="0"/>
              <a:lstStyle/>
              <a:p>
                <a:endParaRPr lang="en-US"/>
              </a:p>
            </p:txBody>
          </p:sp>
        </p:grpSp>
        <p:grpSp>
          <p:nvGrpSpPr>
            <p:cNvPr id="11" name="Group 34"/>
            <p:cNvGrpSpPr>
              <a:grpSpLocks/>
            </p:cNvGrpSpPr>
            <p:nvPr/>
          </p:nvGrpSpPr>
          <p:grpSpPr bwMode="auto">
            <a:xfrm>
              <a:off x="2057" y="2412"/>
              <a:ext cx="1097" cy="648"/>
              <a:chOff x="0" y="0"/>
              <a:chExt cx="1097" cy="648"/>
            </a:xfrm>
          </p:grpSpPr>
          <p:sp>
            <p:nvSpPr>
              <p:cNvPr id="144418" name="Oval 35"/>
              <p:cNvSpPr>
                <a:spLocks/>
              </p:cNvSpPr>
              <p:nvPr/>
            </p:nvSpPr>
            <p:spPr bwMode="auto">
              <a:xfrm>
                <a:off x="0" y="0"/>
                <a:ext cx="1065" cy="648"/>
              </a:xfrm>
              <a:prstGeom prst="ellipse">
                <a:avLst/>
              </a:prstGeom>
              <a:gradFill rotWithShape="0">
                <a:gsLst>
                  <a:gs pos="0">
                    <a:srgbClr val="95B3D7"/>
                  </a:gs>
                  <a:gs pos="50000">
                    <a:srgbClr val="4F81BD"/>
                  </a:gs>
                  <a:gs pos="100000">
                    <a:srgbClr val="95B3D7"/>
                  </a:gs>
                </a:gsLst>
                <a:lin ang="5400000" scaled="1"/>
              </a:gradFill>
              <a:ln w="12700">
                <a:solidFill>
                  <a:srgbClr val="4F81BD"/>
                </a:solidFill>
                <a:round/>
                <a:headEnd/>
                <a:tailEnd/>
              </a:ln>
              <a:effectLst>
                <a:outerShdw dist="25399" dir="3806097" algn="ctr" rotWithShape="0">
                  <a:srgbClr val="243F60">
                    <a:alpha val="75000"/>
                  </a:srgbClr>
                </a:outerShdw>
              </a:effectLst>
            </p:spPr>
            <p:txBody>
              <a:bodyPr lIns="0" tIns="0" rIns="0" bIns="0"/>
              <a:lstStyle/>
              <a:p>
                <a:endParaRPr lang="en-US"/>
              </a:p>
            </p:txBody>
          </p:sp>
          <p:grpSp>
            <p:nvGrpSpPr>
              <p:cNvPr id="12" name="Group 36"/>
              <p:cNvGrpSpPr>
                <a:grpSpLocks/>
              </p:cNvGrpSpPr>
              <p:nvPr/>
            </p:nvGrpSpPr>
            <p:grpSpPr bwMode="auto">
              <a:xfrm>
                <a:off x="8" y="135"/>
                <a:ext cx="1089" cy="415"/>
                <a:chOff x="0" y="0"/>
                <a:chExt cx="1089" cy="415"/>
              </a:xfrm>
            </p:grpSpPr>
            <p:pic>
              <p:nvPicPr>
                <p:cNvPr id="144420" name="Picture 37"/>
                <p:cNvPicPr>
                  <a:picLocks noChangeArrowheads="1"/>
                </p:cNvPicPr>
                <p:nvPr/>
              </p:nvPicPr>
              <p:blipFill>
                <a:blip r:embed="rId3" cstate="email">
                  <a:extLst>
                    <a:ext uri="{28A0092B-C50C-407E-A947-70E740481C1C}">
                      <a14:useLocalDpi xmlns="" xmlns:a14="http://schemas.microsoft.com/office/drawing/2010/main" val="0"/>
                    </a:ext>
                  </a:extLst>
                </a:blip>
                <a:srcRect/>
                <a:stretch>
                  <a:fillRect/>
                </a:stretch>
              </p:blipFill>
              <p:spPr bwMode="auto">
                <a:xfrm>
                  <a:off x="0" y="0"/>
                  <a:ext cx="1067" cy="4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4421" name="Rectangle 38"/>
                <p:cNvSpPr>
                  <a:spLocks/>
                </p:cNvSpPr>
                <p:nvPr/>
              </p:nvSpPr>
              <p:spPr bwMode="auto">
                <a:xfrm>
                  <a:off x="1" y="4"/>
                  <a:ext cx="1088"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0" tIns="0" rIns="40639" bIns="0"/>
                <a:lstStyle/>
                <a:p>
                  <a:pPr marL="70871" algn="ctr">
                    <a:spcBef>
                      <a:spcPts val="1786"/>
                    </a:spcBef>
                  </a:pPr>
                  <a:r>
                    <a:rPr lang="en-US" sz="2500" b="1" dirty="0">
                      <a:solidFill>
                        <a:srgbClr val="080605"/>
                      </a:solidFill>
                      <a:latin typeface="Lucida Grande" charset="0"/>
                      <a:cs typeface="Lucida Grande" charset="0"/>
                      <a:sym typeface="Lucida Grande" charset="0"/>
                    </a:rPr>
                    <a:t>3</a:t>
                  </a:r>
                  <a:r>
                    <a:rPr lang="en-US" sz="2500" dirty="0">
                      <a:solidFill>
                        <a:srgbClr val="080605"/>
                      </a:solidFill>
                      <a:latin typeface="Times New Roman Bold" charset="0"/>
                      <a:cs typeface="Times New Roman Bold" charset="0"/>
                      <a:sym typeface="Times New Roman Bold" charset="0"/>
                    </a:rPr>
                    <a:t>.</a:t>
                  </a:r>
                  <a:r>
                    <a:rPr lang="en-US" sz="2500" b="1" dirty="0">
                      <a:solidFill>
                        <a:srgbClr val="080605"/>
                      </a:solidFill>
                      <a:latin typeface="Lucida Grande" charset="0"/>
                      <a:cs typeface="Lucida Grande" charset="0"/>
                      <a:sym typeface="Lucida Grande" charset="0"/>
                    </a:rPr>
                    <a:t>Implementarea </a:t>
                  </a:r>
                  <a:r>
                    <a:rPr lang="en-US" sz="2500" b="1" dirty="0" err="1">
                      <a:solidFill>
                        <a:srgbClr val="080605"/>
                      </a:solidFill>
                      <a:latin typeface="Lucida Grande" charset="0"/>
                      <a:cs typeface="Lucida Grande" charset="0"/>
                      <a:sym typeface="Lucida Grande" charset="0"/>
                    </a:rPr>
                    <a:t>proiectului</a:t>
                  </a:r>
                  <a:endParaRPr lang="en-US" sz="2500" b="1" dirty="0">
                    <a:solidFill>
                      <a:srgbClr val="080605"/>
                    </a:solidFill>
                    <a:latin typeface="Lucida Grande" charset="0"/>
                    <a:cs typeface="Lucida Grande" charset="0"/>
                    <a:sym typeface="Lucida Grande" charset="0"/>
                  </a:endParaRPr>
                </a:p>
              </p:txBody>
            </p:sp>
          </p:grpSp>
        </p:grpSp>
        <p:grpSp>
          <p:nvGrpSpPr>
            <p:cNvPr id="13" name="Group 39"/>
            <p:cNvGrpSpPr>
              <a:grpSpLocks/>
            </p:cNvGrpSpPr>
            <p:nvPr/>
          </p:nvGrpSpPr>
          <p:grpSpPr bwMode="auto">
            <a:xfrm>
              <a:off x="2108" y="1194"/>
              <a:ext cx="934" cy="648"/>
              <a:chOff x="0" y="0"/>
              <a:chExt cx="934" cy="648"/>
            </a:xfrm>
          </p:grpSpPr>
          <p:sp>
            <p:nvSpPr>
              <p:cNvPr id="144414" name="Oval 40"/>
              <p:cNvSpPr>
                <a:spLocks/>
              </p:cNvSpPr>
              <p:nvPr/>
            </p:nvSpPr>
            <p:spPr bwMode="auto">
              <a:xfrm>
                <a:off x="0" y="0"/>
                <a:ext cx="934" cy="648"/>
              </a:xfrm>
              <a:prstGeom prst="ellipse">
                <a:avLst/>
              </a:prstGeom>
              <a:gradFill rotWithShape="0">
                <a:gsLst>
                  <a:gs pos="0">
                    <a:srgbClr val="FFFFFF"/>
                  </a:gs>
                  <a:gs pos="100000">
                    <a:srgbClr val="999999"/>
                  </a:gs>
                </a:gsLst>
                <a:lin ang="5400000" scaled="1"/>
              </a:gradFill>
              <a:ln w="12700">
                <a:solidFill>
                  <a:srgbClr val="666666"/>
                </a:solidFill>
                <a:round/>
                <a:headEnd/>
                <a:tailEnd/>
              </a:ln>
              <a:effectLst>
                <a:outerShdw dist="25399" dir="3806097" algn="ctr" rotWithShape="0">
                  <a:srgbClr val="7F7F7F">
                    <a:alpha val="50000"/>
                  </a:srgbClr>
                </a:outerShdw>
              </a:effectLst>
            </p:spPr>
            <p:txBody>
              <a:bodyPr lIns="0" tIns="0" rIns="0" bIns="0"/>
              <a:lstStyle/>
              <a:p>
                <a:endParaRPr lang="en-US"/>
              </a:p>
            </p:txBody>
          </p:sp>
          <p:grpSp>
            <p:nvGrpSpPr>
              <p:cNvPr id="14" name="Group 41"/>
              <p:cNvGrpSpPr>
                <a:grpSpLocks/>
              </p:cNvGrpSpPr>
              <p:nvPr/>
            </p:nvGrpSpPr>
            <p:grpSpPr bwMode="auto">
              <a:xfrm>
                <a:off x="37" y="140"/>
                <a:ext cx="889" cy="405"/>
                <a:chOff x="0" y="0"/>
                <a:chExt cx="889" cy="405"/>
              </a:xfrm>
            </p:grpSpPr>
            <p:sp>
              <p:nvSpPr>
                <p:cNvPr id="144416" name="Rectangle 42"/>
                <p:cNvSpPr>
                  <a:spLocks/>
                </p:cNvSpPr>
                <p:nvPr/>
              </p:nvSpPr>
              <p:spPr bwMode="auto">
                <a:xfrm>
                  <a:off x="0" y="0"/>
                  <a:ext cx="874" cy="405"/>
                </a:xfrm>
                <a:prstGeom prst="rect">
                  <a:avLst/>
                </a:prstGeom>
                <a:solidFill>
                  <a:srgbClr val="FFFFFF">
                    <a:alpha val="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endParaRPr lang="en-US"/>
                </a:p>
              </p:txBody>
            </p:sp>
            <p:sp>
              <p:nvSpPr>
                <p:cNvPr id="144417" name="Rectangle 43"/>
                <p:cNvSpPr>
                  <a:spLocks/>
                </p:cNvSpPr>
                <p:nvPr/>
              </p:nvSpPr>
              <p:spPr bwMode="auto">
                <a:xfrm>
                  <a:off x="0" y="0"/>
                  <a:ext cx="889" cy="2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0" tIns="0" rIns="40639" bIns="0"/>
                <a:lstStyle/>
                <a:p>
                  <a:pPr marL="70871" algn="ctr">
                    <a:spcBef>
                      <a:spcPts val="1786"/>
                    </a:spcBef>
                  </a:pPr>
                  <a:r>
                    <a:rPr lang="en-US" sz="2500" b="1" dirty="0" err="1">
                      <a:solidFill>
                        <a:srgbClr val="080605"/>
                      </a:solidFill>
                      <a:latin typeface="Lucida Grande" charset="0"/>
                      <a:cs typeface="Lucida Grande" charset="0"/>
                      <a:sym typeface="Lucida Grande" charset="0"/>
                    </a:rPr>
                    <a:t>Ciclul</a:t>
                  </a:r>
                  <a:r>
                    <a:rPr lang="en-US" sz="2500" b="1" dirty="0">
                      <a:solidFill>
                        <a:srgbClr val="080605"/>
                      </a:solidFill>
                      <a:latin typeface="Lucida Grande" charset="0"/>
                      <a:cs typeface="Lucida Grande" charset="0"/>
                      <a:sym typeface="Lucida Grande" charset="0"/>
                    </a:rPr>
                    <a:t> de </a:t>
                  </a:r>
                  <a:r>
                    <a:rPr lang="en-US" sz="2500" b="1" dirty="0" err="1">
                      <a:solidFill>
                        <a:srgbClr val="080605"/>
                      </a:solidFill>
                      <a:latin typeface="Lucida Grande" charset="0"/>
                      <a:cs typeface="Lucida Grande" charset="0"/>
                      <a:sym typeface="Lucida Grande" charset="0"/>
                    </a:rPr>
                    <a:t>viață</a:t>
                  </a:r>
                  <a:r>
                    <a:rPr lang="en-US" sz="2500" b="1" dirty="0">
                      <a:solidFill>
                        <a:srgbClr val="080605"/>
                      </a:solidFill>
                      <a:latin typeface="Lucida Grande" charset="0"/>
                      <a:cs typeface="Lucida Grande" charset="0"/>
                      <a:sym typeface="Lucida Grande" charset="0"/>
                    </a:rPr>
                    <a:t> al </a:t>
                  </a:r>
                  <a:r>
                    <a:rPr lang="en-US" sz="2500" b="1" dirty="0" err="1">
                      <a:solidFill>
                        <a:srgbClr val="080605"/>
                      </a:solidFill>
                      <a:latin typeface="Lucida Grande" charset="0"/>
                      <a:cs typeface="Lucida Grande" charset="0"/>
                      <a:sym typeface="Lucida Grande" charset="0"/>
                    </a:rPr>
                    <a:t>proiectului</a:t>
                  </a:r>
                  <a:endParaRPr lang="en-US" sz="2500" b="1" dirty="0">
                    <a:solidFill>
                      <a:srgbClr val="080605"/>
                    </a:solidFill>
                    <a:latin typeface="Lucida Grande" charset="0"/>
                    <a:cs typeface="Lucida Grande" charset="0"/>
                    <a:sym typeface="Lucida Grande" charset="0"/>
                  </a:endParaRPr>
                </a:p>
              </p:txBody>
            </p:sp>
          </p:grpSp>
        </p:grpSp>
        <p:sp>
          <p:nvSpPr>
            <p:cNvPr id="144398" name="AutoShape 44"/>
            <p:cNvSpPr>
              <a:spLocks/>
            </p:cNvSpPr>
            <p:nvPr/>
          </p:nvSpPr>
          <p:spPr bwMode="auto">
            <a:xfrm>
              <a:off x="2405" y="1935"/>
              <a:ext cx="362" cy="375"/>
            </a:xfrm>
            <a:custGeom>
              <a:avLst/>
              <a:gdLst>
                <a:gd name="T0" fmla="*/ 0 w 21600"/>
                <a:gd name="T1" fmla="*/ 281 h 21600"/>
                <a:gd name="T2" fmla="*/ 91 w 21600"/>
                <a:gd name="T3" fmla="*/ 281 h 21600"/>
                <a:gd name="T4" fmla="*/ 91 w 21600"/>
                <a:gd name="T5" fmla="*/ 0 h 21600"/>
                <a:gd name="T6" fmla="*/ 272 w 21600"/>
                <a:gd name="T7" fmla="*/ 0 h 21600"/>
                <a:gd name="T8" fmla="*/ 272 w 21600"/>
                <a:gd name="T9" fmla="*/ 281 h 21600"/>
                <a:gd name="T10" fmla="*/ 362 w 21600"/>
                <a:gd name="T11" fmla="*/ 281 h 21600"/>
                <a:gd name="T12" fmla="*/ 181 w 21600"/>
                <a:gd name="T13" fmla="*/ 375 h 21600"/>
                <a:gd name="T14" fmla="*/ 0 w 21600"/>
                <a:gd name="T15" fmla="*/ 281 h 21600"/>
                <a:gd name="T16" fmla="*/ 0 w 21600"/>
                <a:gd name="T17" fmla="*/ 281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600"/>
                <a:gd name="T28" fmla="*/ 0 h 21600"/>
                <a:gd name="T29" fmla="*/ 21600 w 21600"/>
                <a:gd name="T30" fmla="*/ 21600 h 216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600" h="21600">
                  <a:moveTo>
                    <a:pt x="0" y="16200"/>
                  </a:moveTo>
                  <a:lnTo>
                    <a:pt x="5400" y="16200"/>
                  </a:lnTo>
                  <a:lnTo>
                    <a:pt x="5400" y="0"/>
                  </a:lnTo>
                  <a:lnTo>
                    <a:pt x="16200" y="0"/>
                  </a:lnTo>
                  <a:lnTo>
                    <a:pt x="16200" y="16200"/>
                  </a:lnTo>
                  <a:lnTo>
                    <a:pt x="21600" y="16200"/>
                  </a:lnTo>
                  <a:lnTo>
                    <a:pt x="10800" y="21600"/>
                  </a:lnTo>
                  <a:lnTo>
                    <a:pt x="0" y="16200"/>
                  </a:lnTo>
                  <a:close/>
                  <a:moveTo>
                    <a:pt x="0" y="16200"/>
                  </a:moveTo>
                </a:path>
              </a:pathLst>
            </a:custGeom>
            <a:solidFill>
              <a:srgbClr val="FFFFFF"/>
            </a:solidFill>
            <a:ln w="9525">
              <a:solidFill>
                <a:schemeClr val="tx1"/>
              </a:solidFill>
              <a:round/>
              <a:headEnd/>
              <a:tailEnd/>
            </a:ln>
          </p:spPr>
          <p:txBody>
            <a:bodyPr lIns="0" tIns="0" rIns="0" bIns="0"/>
            <a:lstStyle/>
            <a:p>
              <a:endParaRPr lang="en-US"/>
            </a:p>
          </p:txBody>
        </p:sp>
        <p:sp>
          <p:nvSpPr>
            <p:cNvPr id="144399" name="AutoShape 45"/>
            <p:cNvSpPr>
              <a:spLocks/>
            </p:cNvSpPr>
            <p:nvPr/>
          </p:nvSpPr>
          <p:spPr bwMode="auto">
            <a:xfrm rot="10800000">
              <a:off x="2405" y="733"/>
              <a:ext cx="362" cy="375"/>
            </a:xfrm>
            <a:custGeom>
              <a:avLst/>
              <a:gdLst>
                <a:gd name="T0" fmla="*/ 0 w 21600"/>
                <a:gd name="T1" fmla="*/ 281 h 21600"/>
                <a:gd name="T2" fmla="*/ 91 w 21600"/>
                <a:gd name="T3" fmla="*/ 281 h 21600"/>
                <a:gd name="T4" fmla="*/ 91 w 21600"/>
                <a:gd name="T5" fmla="*/ 0 h 21600"/>
                <a:gd name="T6" fmla="*/ 272 w 21600"/>
                <a:gd name="T7" fmla="*/ 0 h 21600"/>
                <a:gd name="T8" fmla="*/ 272 w 21600"/>
                <a:gd name="T9" fmla="*/ 281 h 21600"/>
                <a:gd name="T10" fmla="*/ 362 w 21600"/>
                <a:gd name="T11" fmla="*/ 281 h 21600"/>
                <a:gd name="T12" fmla="*/ 181 w 21600"/>
                <a:gd name="T13" fmla="*/ 375 h 21600"/>
                <a:gd name="T14" fmla="*/ 0 w 21600"/>
                <a:gd name="T15" fmla="*/ 281 h 21600"/>
                <a:gd name="T16" fmla="*/ 0 w 21600"/>
                <a:gd name="T17" fmla="*/ 281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600"/>
                <a:gd name="T28" fmla="*/ 0 h 21600"/>
                <a:gd name="T29" fmla="*/ 21600 w 21600"/>
                <a:gd name="T30" fmla="*/ 21600 h 216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600" h="21600">
                  <a:moveTo>
                    <a:pt x="0" y="16200"/>
                  </a:moveTo>
                  <a:lnTo>
                    <a:pt x="5400" y="16200"/>
                  </a:lnTo>
                  <a:lnTo>
                    <a:pt x="5400" y="0"/>
                  </a:lnTo>
                  <a:lnTo>
                    <a:pt x="16200" y="0"/>
                  </a:lnTo>
                  <a:lnTo>
                    <a:pt x="16200" y="16200"/>
                  </a:lnTo>
                  <a:lnTo>
                    <a:pt x="21600" y="16200"/>
                  </a:lnTo>
                  <a:lnTo>
                    <a:pt x="10800" y="21600"/>
                  </a:lnTo>
                  <a:lnTo>
                    <a:pt x="0" y="16200"/>
                  </a:lnTo>
                  <a:close/>
                  <a:moveTo>
                    <a:pt x="0" y="16200"/>
                  </a:moveTo>
                </a:path>
              </a:pathLst>
            </a:custGeom>
            <a:solidFill>
              <a:srgbClr val="FFFFFF"/>
            </a:solidFill>
            <a:ln w="9525">
              <a:solidFill>
                <a:schemeClr val="tx1"/>
              </a:solidFill>
              <a:round/>
              <a:headEnd/>
              <a:tailEnd/>
            </a:ln>
          </p:spPr>
          <p:txBody>
            <a:bodyPr lIns="0" tIns="0" rIns="0" bIns="0"/>
            <a:lstStyle/>
            <a:p>
              <a:endParaRPr lang="en-US"/>
            </a:p>
          </p:txBody>
        </p:sp>
        <p:sp>
          <p:nvSpPr>
            <p:cNvPr id="144400" name="AutoShape 46"/>
            <p:cNvSpPr>
              <a:spLocks/>
            </p:cNvSpPr>
            <p:nvPr/>
          </p:nvSpPr>
          <p:spPr bwMode="auto">
            <a:xfrm rot="-5400000">
              <a:off x="3375" y="1243"/>
              <a:ext cx="328" cy="526"/>
            </a:xfrm>
            <a:custGeom>
              <a:avLst/>
              <a:gdLst>
                <a:gd name="T0" fmla="*/ 0 w 21600"/>
                <a:gd name="T1" fmla="*/ 395 h 21600"/>
                <a:gd name="T2" fmla="*/ 82 w 21600"/>
                <a:gd name="T3" fmla="*/ 395 h 21600"/>
                <a:gd name="T4" fmla="*/ 82 w 21600"/>
                <a:gd name="T5" fmla="*/ 0 h 21600"/>
                <a:gd name="T6" fmla="*/ 246 w 21600"/>
                <a:gd name="T7" fmla="*/ 0 h 21600"/>
                <a:gd name="T8" fmla="*/ 246 w 21600"/>
                <a:gd name="T9" fmla="*/ 395 h 21600"/>
                <a:gd name="T10" fmla="*/ 328 w 21600"/>
                <a:gd name="T11" fmla="*/ 395 h 21600"/>
                <a:gd name="T12" fmla="*/ 164 w 21600"/>
                <a:gd name="T13" fmla="*/ 526 h 21600"/>
                <a:gd name="T14" fmla="*/ 0 w 21600"/>
                <a:gd name="T15" fmla="*/ 395 h 21600"/>
                <a:gd name="T16" fmla="*/ 0 w 21600"/>
                <a:gd name="T17" fmla="*/ 395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600"/>
                <a:gd name="T28" fmla="*/ 0 h 21600"/>
                <a:gd name="T29" fmla="*/ 21600 w 21600"/>
                <a:gd name="T30" fmla="*/ 21600 h 216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600" h="21600">
                  <a:moveTo>
                    <a:pt x="0" y="16200"/>
                  </a:moveTo>
                  <a:lnTo>
                    <a:pt x="5400" y="16200"/>
                  </a:lnTo>
                  <a:lnTo>
                    <a:pt x="5400" y="0"/>
                  </a:lnTo>
                  <a:lnTo>
                    <a:pt x="16200" y="0"/>
                  </a:lnTo>
                  <a:lnTo>
                    <a:pt x="16200" y="16200"/>
                  </a:lnTo>
                  <a:lnTo>
                    <a:pt x="21600" y="16200"/>
                  </a:lnTo>
                  <a:lnTo>
                    <a:pt x="10800" y="21600"/>
                  </a:lnTo>
                  <a:lnTo>
                    <a:pt x="0" y="16200"/>
                  </a:lnTo>
                  <a:close/>
                  <a:moveTo>
                    <a:pt x="0" y="16200"/>
                  </a:moveTo>
                </a:path>
              </a:pathLst>
            </a:custGeom>
            <a:solidFill>
              <a:srgbClr val="FFFFFF"/>
            </a:solidFill>
            <a:ln w="9525">
              <a:solidFill>
                <a:schemeClr val="tx1"/>
              </a:solidFill>
              <a:round/>
              <a:headEnd/>
              <a:tailEnd/>
            </a:ln>
          </p:spPr>
          <p:txBody>
            <a:bodyPr lIns="0" tIns="0" rIns="0" bIns="0"/>
            <a:lstStyle/>
            <a:p>
              <a:endParaRPr lang="en-US"/>
            </a:p>
          </p:txBody>
        </p:sp>
        <p:sp>
          <p:nvSpPr>
            <p:cNvPr id="144401" name="AutoShape 47"/>
            <p:cNvSpPr>
              <a:spLocks/>
            </p:cNvSpPr>
            <p:nvPr/>
          </p:nvSpPr>
          <p:spPr bwMode="auto">
            <a:xfrm rot="5400000">
              <a:off x="1409" y="1235"/>
              <a:ext cx="328" cy="526"/>
            </a:xfrm>
            <a:custGeom>
              <a:avLst/>
              <a:gdLst>
                <a:gd name="T0" fmla="*/ 0 w 21600"/>
                <a:gd name="T1" fmla="*/ 395 h 21600"/>
                <a:gd name="T2" fmla="*/ 82 w 21600"/>
                <a:gd name="T3" fmla="*/ 395 h 21600"/>
                <a:gd name="T4" fmla="*/ 82 w 21600"/>
                <a:gd name="T5" fmla="*/ 0 h 21600"/>
                <a:gd name="T6" fmla="*/ 246 w 21600"/>
                <a:gd name="T7" fmla="*/ 0 h 21600"/>
                <a:gd name="T8" fmla="*/ 246 w 21600"/>
                <a:gd name="T9" fmla="*/ 395 h 21600"/>
                <a:gd name="T10" fmla="*/ 328 w 21600"/>
                <a:gd name="T11" fmla="*/ 395 h 21600"/>
                <a:gd name="T12" fmla="*/ 164 w 21600"/>
                <a:gd name="T13" fmla="*/ 526 h 21600"/>
                <a:gd name="T14" fmla="*/ 0 w 21600"/>
                <a:gd name="T15" fmla="*/ 395 h 21600"/>
                <a:gd name="T16" fmla="*/ 0 w 21600"/>
                <a:gd name="T17" fmla="*/ 395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600"/>
                <a:gd name="T28" fmla="*/ 0 h 21600"/>
                <a:gd name="T29" fmla="*/ 21600 w 21600"/>
                <a:gd name="T30" fmla="*/ 21600 h 216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600" h="21600">
                  <a:moveTo>
                    <a:pt x="0" y="16200"/>
                  </a:moveTo>
                  <a:lnTo>
                    <a:pt x="5400" y="16200"/>
                  </a:lnTo>
                  <a:lnTo>
                    <a:pt x="5400" y="0"/>
                  </a:lnTo>
                  <a:lnTo>
                    <a:pt x="16200" y="0"/>
                  </a:lnTo>
                  <a:lnTo>
                    <a:pt x="16200" y="16200"/>
                  </a:lnTo>
                  <a:lnTo>
                    <a:pt x="21600" y="16200"/>
                  </a:lnTo>
                  <a:lnTo>
                    <a:pt x="10800" y="21600"/>
                  </a:lnTo>
                  <a:lnTo>
                    <a:pt x="0" y="16200"/>
                  </a:lnTo>
                  <a:close/>
                  <a:moveTo>
                    <a:pt x="0" y="16200"/>
                  </a:moveTo>
                </a:path>
              </a:pathLst>
            </a:custGeom>
            <a:solidFill>
              <a:srgbClr val="FFFFFF"/>
            </a:solidFill>
            <a:ln w="9525">
              <a:solidFill>
                <a:schemeClr val="tx1"/>
              </a:solidFill>
              <a:round/>
              <a:headEnd/>
              <a:tailEnd/>
            </a:ln>
          </p:spPr>
          <p:txBody>
            <a:bodyPr lIns="0" tIns="0" rIns="0" bIns="0"/>
            <a:lstStyle/>
            <a:p>
              <a:endParaRPr lang="en-US"/>
            </a:p>
          </p:txBody>
        </p:sp>
        <p:grpSp>
          <p:nvGrpSpPr>
            <p:cNvPr id="15" name="Group 48"/>
            <p:cNvGrpSpPr>
              <a:grpSpLocks/>
            </p:cNvGrpSpPr>
            <p:nvPr/>
          </p:nvGrpSpPr>
          <p:grpSpPr bwMode="auto">
            <a:xfrm>
              <a:off x="2890" y="823"/>
              <a:ext cx="753" cy="394"/>
              <a:chOff x="0" y="0"/>
              <a:chExt cx="753" cy="394"/>
            </a:xfrm>
          </p:grpSpPr>
          <p:sp>
            <p:nvSpPr>
              <p:cNvPr id="144412" name="Rectangle 49"/>
              <p:cNvSpPr>
                <a:spLocks/>
              </p:cNvSpPr>
              <p:nvPr/>
            </p:nvSpPr>
            <p:spPr bwMode="auto">
              <a:xfrm>
                <a:off x="0" y="0"/>
                <a:ext cx="740" cy="394"/>
              </a:xfrm>
              <a:prstGeom prst="rect">
                <a:avLst/>
              </a:prstGeom>
              <a:solidFill>
                <a:srgbClr val="FFFFFF">
                  <a:alpha val="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endParaRPr lang="en-US"/>
              </a:p>
            </p:txBody>
          </p:sp>
          <p:sp>
            <p:nvSpPr>
              <p:cNvPr id="144413" name="Rectangle 50"/>
              <p:cNvSpPr>
                <a:spLocks/>
              </p:cNvSpPr>
              <p:nvPr/>
            </p:nvSpPr>
            <p:spPr bwMode="auto">
              <a:xfrm>
                <a:off x="1" y="0"/>
                <a:ext cx="752" cy="2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0" tIns="0" rIns="40639" bIns="0"/>
              <a:lstStyle/>
              <a:p>
                <a:pPr marL="70871" algn="ctr">
                  <a:spcBef>
                    <a:spcPts val="1786"/>
                  </a:spcBef>
                </a:pPr>
                <a:r>
                  <a:rPr lang="en-US" sz="2000" b="1" dirty="0" err="1">
                    <a:solidFill>
                      <a:srgbClr val="080605"/>
                    </a:solidFill>
                    <a:latin typeface="Lucida Grande" charset="0"/>
                    <a:cs typeface="Lucida Grande" charset="0"/>
                    <a:sym typeface="Lucida Grande" charset="0"/>
                  </a:rPr>
                  <a:t>Definirea</a:t>
                </a:r>
                <a:r>
                  <a:rPr lang="en-US" sz="2000" b="1" dirty="0">
                    <a:solidFill>
                      <a:srgbClr val="080605"/>
                    </a:solidFill>
                    <a:latin typeface="Lucida Grande" charset="0"/>
                    <a:cs typeface="Lucida Grande" charset="0"/>
                    <a:sym typeface="Lucida Grande" charset="0"/>
                  </a:rPr>
                  <a:t> </a:t>
                </a:r>
                <a:r>
                  <a:rPr lang="en-US" sz="2000" b="1" dirty="0" err="1">
                    <a:solidFill>
                      <a:srgbClr val="080605"/>
                    </a:solidFill>
                    <a:latin typeface="Lucida Grande" charset="0"/>
                    <a:cs typeface="Lucida Grande" charset="0"/>
                    <a:sym typeface="Lucida Grande" charset="0"/>
                  </a:rPr>
                  <a:t>proiectului</a:t>
                </a:r>
                <a:endParaRPr lang="en-US" sz="2000" b="1" dirty="0">
                  <a:solidFill>
                    <a:srgbClr val="080605"/>
                  </a:solidFill>
                  <a:latin typeface="Lucida Grande" charset="0"/>
                  <a:cs typeface="Lucida Grande" charset="0"/>
                  <a:sym typeface="Lucida Grande" charset="0"/>
                </a:endParaRPr>
              </a:p>
            </p:txBody>
          </p:sp>
        </p:grpSp>
        <p:grpSp>
          <p:nvGrpSpPr>
            <p:cNvPr id="16" name="Group 51"/>
            <p:cNvGrpSpPr>
              <a:grpSpLocks/>
            </p:cNvGrpSpPr>
            <p:nvPr/>
          </p:nvGrpSpPr>
          <p:grpSpPr bwMode="auto">
            <a:xfrm>
              <a:off x="2990" y="1787"/>
              <a:ext cx="760" cy="395"/>
              <a:chOff x="0" y="0"/>
              <a:chExt cx="760" cy="395"/>
            </a:xfrm>
          </p:grpSpPr>
          <p:sp>
            <p:nvSpPr>
              <p:cNvPr id="144410" name="Rectangle 52"/>
              <p:cNvSpPr>
                <a:spLocks/>
              </p:cNvSpPr>
              <p:nvPr/>
            </p:nvSpPr>
            <p:spPr bwMode="auto">
              <a:xfrm>
                <a:off x="1" y="0"/>
                <a:ext cx="741" cy="395"/>
              </a:xfrm>
              <a:prstGeom prst="rect">
                <a:avLst/>
              </a:prstGeom>
              <a:solidFill>
                <a:srgbClr val="FFFFFF">
                  <a:alpha val="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endParaRPr lang="en-US"/>
              </a:p>
            </p:txBody>
          </p:sp>
          <p:sp>
            <p:nvSpPr>
              <p:cNvPr id="144411" name="Rectangle 53"/>
              <p:cNvSpPr>
                <a:spLocks/>
              </p:cNvSpPr>
              <p:nvPr/>
            </p:nvSpPr>
            <p:spPr bwMode="auto">
              <a:xfrm>
                <a:off x="0" y="0"/>
                <a:ext cx="760" cy="2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0" tIns="0" rIns="40639" bIns="0"/>
              <a:lstStyle/>
              <a:p>
                <a:pPr marL="70871" algn="ctr">
                  <a:spcBef>
                    <a:spcPts val="1786"/>
                  </a:spcBef>
                </a:pPr>
                <a:r>
                  <a:rPr lang="en-US" sz="2000" b="1" dirty="0" err="1">
                    <a:solidFill>
                      <a:srgbClr val="080605"/>
                    </a:solidFill>
                    <a:latin typeface="Lucida Grande" charset="0"/>
                    <a:cs typeface="Lucida Grande" charset="0"/>
                    <a:sym typeface="Lucida Grande" charset="0"/>
                  </a:rPr>
                  <a:t>Planificare</a:t>
                </a:r>
                <a:r>
                  <a:rPr lang="en-US" sz="2000" b="1" dirty="0">
                    <a:solidFill>
                      <a:srgbClr val="080605"/>
                    </a:solidFill>
                    <a:latin typeface="Lucida Grande" charset="0"/>
                    <a:cs typeface="Lucida Grande" charset="0"/>
                    <a:sym typeface="Lucida Grande" charset="0"/>
                  </a:rPr>
                  <a:t> </a:t>
                </a:r>
                <a:r>
                  <a:rPr lang="en-US" sz="2000" b="1" dirty="0" err="1">
                    <a:solidFill>
                      <a:srgbClr val="080605"/>
                    </a:solidFill>
                    <a:latin typeface="Lucida Grande" charset="0"/>
                    <a:cs typeface="Lucida Grande" charset="0"/>
                    <a:sym typeface="Lucida Grande" charset="0"/>
                  </a:rPr>
                  <a:t>detaliată</a:t>
                </a:r>
                <a:endParaRPr lang="en-US" sz="2000" b="1" dirty="0">
                  <a:solidFill>
                    <a:srgbClr val="080605"/>
                  </a:solidFill>
                  <a:latin typeface="Lucida Grande" charset="0"/>
                  <a:cs typeface="Lucida Grande" charset="0"/>
                  <a:sym typeface="Lucida Grande" charset="0"/>
                </a:endParaRPr>
              </a:p>
            </p:txBody>
          </p:sp>
        </p:grpSp>
        <p:grpSp>
          <p:nvGrpSpPr>
            <p:cNvPr id="17" name="Group 54"/>
            <p:cNvGrpSpPr>
              <a:grpSpLocks/>
            </p:cNvGrpSpPr>
            <p:nvPr/>
          </p:nvGrpSpPr>
          <p:grpSpPr bwMode="auto">
            <a:xfrm>
              <a:off x="1372" y="1803"/>
              <a:ext cx="936" cy="394"/>
              <a:chOff x="0" y="0"/>
              <a:chExt cx="936" cy="394"/>
            </a:xfrm>
          </p:grpSpPr>
          <p:sp>
            <p:nvSpPr>
              <p:cNvPr id="144408" name="Rectangle 55"/>
              <p:cNvSpPr>
                <a:spLocks/>
              </p:cNvSpPr>
              <p:nvPr/>
            </p:nvSpPr>
            <p:spPr bwMode="auto">
              <a:xfrm>
                <a:off x="0" y="0"/>
                <a:ext cx="921" cy="394"/>
              </a:xfrm>
              <a:prstGeom prst="rect">
                <a:avLst/>
              </a:prstGeom>
              <a:solidFill>
                <a:srgbClr val="FFFFFF">
                  <a:alpha val="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endParaRPr lang="en-US"/>
              </a:p>
            </p:txBody>
          </p:sp>
          <p:sp>
            <p:nvSpPr>
              <p:cNvPr id="144409" name="Rectangle 56"/>
              <p:cNvSpPr>
                <a:spLocks/>
              </p:cNvSpPr>
              <p:nvPr/>
            </p:nvSpPr>
            <p:spPr bwMode="auto">
              <a:xfrm>
                <a:off x="0" y="0"/>
                <a:ext cx="936" cy="2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0" tIns="0" rIns="40639" bIns="0"/>
              <a:lstStyle/>
              <a:p>
                <a:pPr marL="70871" algn="ctr">
                  <a:spcBef>
                    <a:spcPts val="1786"/>
                  </a:spcBef>
                </a:pPr>
                <a:r>
                  <a:rPr lang="en-US" sz="2000" b="1" dirty="0" err="1">
                    <a:solidFill>
                      <a:srgbClr val="080605"/>
                    </a:solidFill>
                    <a:latin typeface="Lucida Grande" charset="0"/>
                    <a:cs typeface="Lucida Grande" charset="0"/>
                    <a:sym typeface="Lucida Grande" charset="0"/>
                  </a:rPr>
                  <a:t>Monitorizare</a:t>
                </a:r>
                <a:r>
                  <a:rPr lang="en-US" sz="2000" b="1" dirty="0">
                    <a:solidFill>
                      <a:srgbClr val="080605"/>
                    </a:solidFill>
                    <a:latin typeface="Lucida Grande" charset="0"/>
                    <a:cs typeface="Lucida Grande" charset="0"/>
                    <a:sym typeface="Lucida Grande" charset="0"/>
                  </a:rPr>
                  <a:t> </a:t>
                </a:r>
                <a:r>
                  <a:rPr lang="en-US" sz="2000" b="1" dirty="0" err="1">
                    <a:solidFill>
                      <a:srgbClr val="080605"/>
                    </a:solidFill>
                    <a:latin typeface="Lucida Grande" charset="0"/>
                    <a:cs typeface="Lucida Grande" charset="0"/>
                    <a:sym typeface="Lucida Grande" charset="0"/>
                  </a:rPr>
                  <a:t>și</a:t>
                </a:r>
                <a:r>
                  <a:rPr lang="en-US" sz="2000" b="1" dirty="0">
                    <a:solidFill>
                      <a:srgbClr val="080605"/>
                    </a:solidFill>
                    <a:latin typeface="Lucida Grande" charset="0"/>
                    <a:cs typeface="Lucida Grande" charset="0"/>
                    <a:sym typeface="Lucida Grande" charset="0"/>
                  </a:rPr>
                  <a:t> control</a:t>
                </a:r>
              </a:p>
            </p:txBody>
          </p:sp>
        </p:grpSp>
        <p:grpSp>
          <p:nvGrpSpPr>
            <p:cNvPr id="18" name="Group 57"/>
            <p:cNvGrpSpPr>
              <a:grpSpLocks/>
            </p:cNvGrpSpPr>
            <p:nvPr/>
          </p:nvGrpSpPr>
          <p:grpSpPr bwMode="auto">
            <a:xfrm>
              <a:off x="1370" y="827"/>
              <a:ext cx="992" cy="393"/>
              <a:chOff x="0" y="0"/>
              <a:chExt cx="992" cy="393"/>
            </a:xfrm>
          </p:grpSpPr>
          <p:sp>
            <p:nvSpPr>
              <p:cNvPr id="144406" name="Rectangle 58"/>
              <p:cNvSpPr>
                <a:spLocks/>
              </p:cNvSpPr>
              <p:nvPr/>
            </p:nvSpPr>
            <p:spPr bwMode="auto">
              <a:xfrm>
                <a:off x="1" y="0"/>
                <a:ext cx="973" cy="393"/>
              </a:xfrm>
              <a:prstGeom prst="rect">
                <a:avLst/>
              </a:prstGeom>
              <a:solidFill>
                <a:srgbClr val="FFFFFF">
                  <a:alpha val="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endParaRPr lang="en-US"/>
              </a:p>
            </p:txBody>
          </p:sp>
          <p:sp>
            <p:nvSpPr>
              <p:cNvPr id="144407" name="Rectangle 59"/>
              <p:cNvSpPr>
                <a:spLocks/>
              </p:cNvSpPr>
              <p:nvPr/>
            </p:nvSpPr>
            <p:spPr bwMode="auto">
              <a:xfrm>
                <a:off x="0" y="0"/>
                <a:ext cx="992" cy="2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0" tIns="0" rIns="40639" bIns="0"/>
              <a:lstStyle/>
              <a:p>
                <a:pPr marL="70871" algn="ctr">
                  <a:spcBef>
                    <a:spcPts val="1786"/>
                  </a:spcBef>
                </a:pPr>
                <a:r>
                  <a:rPr lang="en-US" b="1" dirty="0" err="1">
                    <a:solidFill>
                      <a:srgbClr val="080605"/>
                    </a:solidFill>
                    <a:latin typeface="Lucida Grande" charset="0"/>
                    <a:cs typeface="Lucida Grande" charset="0"/>
                    <a:sym typeface="Lucida Grande" charset="0"/>
                  </a:rPr>
                  <a:t>Evaluare</a:t>
                </a:r>
                <a:r>
                  <a:rPr lang="en-US" b="1" dirty="0">
                    <a:solidFill>
                      <a:srgbClr val="080605"/>
                    </a:solidFill>
                    <a:latin typeface="Lucida Grande" charset="0"/>
                    <a:cs typeface="Lucida Grande" charset="0"/>
                    <a:sym typeface="Lucida Grande" charset="0"/>
                  </a:rPr>
                  <a:t> post- </a:t>
                </a:r>
                <a:r>
                  <a:rPr lang="en-US" b="1" dirty="0" err="1">
                    <a:solidFill>
                      <a:srgbClr val="080605"/>
                    </a:solidFill>
                    <a:latin typeface="Lucida Grande" charset="0"/>
                    <a:cs typeface="Lucida Grande" charset="0"/>
                    <a:sym typeface="Lucida Grande" charset="0"/>
                  </a:rPr>
                  <a:t>implementare</a:t>
                </a:r>
                <a:endParaRPr lang="en-US" b="1" dirty="0">
                  <a:solidFill>
                    <a:srgbClr val="080605"/>
                  </a:solidFill>
                  <a:latin typeface="Lucida Grande" charset="0"/>
                  <a:cs typeface="Lucida Grande" charset="0"/>
                  <a:sym typeface="Lucida Grande" charset="0"/>
                </a:endParaRPr>
              </a:p>
            </p:txBody>
          </p:sp>
        </p:grpSp>
      </p:grpSp>
      <p:sp>
        <p:nvSpPr>
          <p:cNvPr id="56" name="Title 1"/>
          <p:cNvSpPr txBox="1">
            <a:spLocks/>
          </p:cNvSpPr>
          <p:nvPr/>
        </p:nvSpPr>
        <p:spPr>
          <a:xfrm>
            <a:off x="914400" y="647700"/>
            <a:ext cx="16535400" cy="1005111"/>
          </a:xfrm>
          <a:prstGeom prst="rect">
            <a:avLst/>
          </a:prstGeom>
          <a:solidFill>
            <a:schemeClr val="accent2"/>
          </a:solidFill>
        </p:spPr>
        <p:txBody>
          <a:bodyPr vert="horz" lIns="163284" tIns="81642" rIns="163284" bIns="81642"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ro-RO" sz="4000" b="1" i="0" u="none" strike="noStrike" kern="1200" cap="none" spc="0" normalizeH="0" baseline="0" noProof="0" smtClean="0">
                <a:ln>
                  <a:noFill/>
                </a:ln>
                <a:solidFill>
                  <a:schemeClr val="bg1"/>
                </a:solidFill>
                <a:effectLst/>
                <a:uLnTx/>
                <a:uFillTx/>
                <a:latin typeface="Arial" pitchFamily="34" charset="0"/>
                <a:ea typeface="+mj-ea"/>
                <a:cs typeface="Arial" pitchFamily="34" charset="0"/>
              </a:rPr>
              <a:t>FAZELE / CICLUL DE VIAȚĂ AL PROIECTULUI</a:t>
            </a:r>
            <a:endParaRPr kumimoji="0" lang="en-US" sz="4000" b="1" i="0" u="none" strike="noStrike" kern="1200" cap="none" spc="0" normalizeH="0" baseline="0" noProof="0" dirty="0">
              <a:ln>
                <a:noFill/>
              </a:ln>
              <a:solidFill>
                <a:schemeClr val="bg1"/>
              </a:solidFill>
              <a:effectLst/>
              <a:uLnTx/>
              <a:uFillTx/>
              <a:latin typeface="Arial" pitchFamily="34" charset="0"/>
              <a:ea typeface="+mj-ea"/>
              <a:cs typeface="Arial" pitchFamily="34" charset="0"/>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Rectangle 8"/>
          <p:cNvSpPr>
            <a:spLocks noGrp="1" noChangeArrowheads="1"/>
          </p:cNvSpPr>
          <p:nvPr>
            <p:ph sz="quarter" idx="1"/>
          </p:nvPr>
        </p:nvSpPr>
        <p:spPr>
          <a:xfrm>
            <a:off x="823728" y="2476500"/>
            <a:ext cx="16849872" cy="6841680"/>
          </a:xfrm>
        </p:spPr>
        <p:txBody>
          <a:bodyPr rIns="54426">
            <a:noAutofit/>
          </a:bodyPr>
          <a:lstStyle/>
          <a:p>
            <a:pPr eaLnBrk="1" hangingPunct="1">
              <a:lnSpc>
                <a:spcPct val="110000"/>
              </a:lnSpc>
              <a:buClr>
                <a:srgbClr val="624139"/>
              </a:buClr>
            </a:pPr>
            <a:r>
              <a:rPr lang="ro-RO" sz="2800" b="1" dirty="0">
                <a:solidFill>
                  <a:srgbClr val="C00000"/>
                </a:solidFill>
                <a:latin typeface="Arial" pitchFamily="34" charset="0"/>
                <a:cs typeface="Arial" pitchFamily="34" charset="0"/>
              </a:rPr>
              <a:t>De multe ori are un caracter informal</a:t>
            </a:r>
          </a:p>
          <a:p>
            <a:pPr eaLnBrk="1" hangingPunct="1">
              <a:lnSpc>
                <a:spcPct val="110000"/>
              </a:lnSpc>
              <a:buClr>
                <a:srgbClr val="624139"/>
              </a:buClr>
            </a:pPr>
            <a:r>
              <a:rPr lang="en-US" sz="2800" b="1" dirty="0">
                <a:solidFill>
                  <a:srgbClr val="C00000"/>
                </a:solidFill>
                <a:latin typeface="Arial" pitchFamily="34" charset="0"/>
                <a:cs typeface="Arial" pitchFamily="34" charset="0"/>
              </a:rPr>
              <a:t>include </a:t>
            </a:r>
            <a:r>
              <a:rPr lang="en-US" sz="2800" b="1" dirty="0" err="1">
                <a:solidFill>
                  <a:srgbClr val="C00000"/>
                </a:solidFill>
                <a:latin typeface="Arial" pitchFamily="34" charset="0"/>
                <a:cs typeface="Arial" pitchFamily="34" charset="0"/>
              </a:rPr>
              <a:t>identificarea</a:t>
            </a:r>
            <a:r>
              <a:rPr lang="en-US" sz="2800" b="1" dirty="0">
                <a:solidFill>
                  <a:srgbClr val="C00000"/>
                </a:solidFill>
                <a:latin typeface="Arial" pitchFamily="34" charset="0"/>
                <a:cs typeface="Arial" pitchFamily="34" charset="0"/>
              </a:rPr>
              <a:t> </a:t>
            </a:r>
            <a:r>
              <a:rPr lang="en-US" sz="2800" b="1" dirty="0" err="1">
                <a:solidFill>
                  <a:srgbClr val="C00000"/>
                </a:solidFill>
                <a:latin typeface="Arial" pitchFamily="34" charset="0"/>
                <a:cs typeface="Arial" pitchFamily="34" charset="0"/>
              </a:rPr>
              <a:t>problemelor</a:t>
            </a:r>
            <a:r>
              <a:rPr lang="en-US" sz="2800" b="1" dirty="0">
                <a:solidFill>
                  <a:srgbClr val="C00000"/>
                </a:solidFill>
                <a:latin typeface="Arial" pitchFamily="34" charset="0"/>
                <a:cs typeface="Arial" pitchFamily="34" charset="0"/>
              </a:rPr>
              <a:t>, a </a:t>
            </a:r>
            <a:r>
              <a:rPr lang="en-US" sz="2800" b="1" dirty="0" err="1">
                <a:solidFill>
                  <a:srgbClr val="C00000"/>
                </a:solidFill>
                <a:latin typeface="Arial" pitchFamily="34" charset="0"/>
                <a:cs typeface="Arial" pitchFamily="34" charset="0"/>
              </a:rPr>
              <a:t>variantelor</a:t>
            </a:r>
            <a:r>
              <a:rPr lang="en-US" sz="2800" b="1" dirty="0">
                <a:solidFill>
                  <a:srgbClr val="C00000"/>
                </a:solidFill>
                <a:latin typeface="Arial" pitchFamily="34" charset="0"/>
                <a:cs typeface="Arial" pitchFamily="34" charset="0"/>
              </a:rPr>
              <a:t> de </a:t>
            </a:r>
            <a:r>
              <a:rPr lang="en-US" sz="2800" b="1" dirty="0" err="1">
                <a:solidFill>
                  <a:srgbClr val="C00000"/>
                </a:solidFill>
                <a:latin typeface="Arial" pitchFamily="34" charset="0"/>
                <a:cs typeface="Arial" pitchFamily="34" charset="0"/>
              </a:rPr>
              <a:t>soluții</a:t>
            </a:r>
            <a:r>
              <a:rPr lang="en-US" sz="2800" b="1" dirty="0">
                <a:solidFill>
                  <a:srgbClr val="C00000"/>
                </a:solidFill>
                <a:latin typeface="Arial" pitchFamily="34" charset="0"/>
                <a:cs typeface="Arial" pitchFamily="34" charset="0"/>
              </a:rPr>
              <a:t>, </a:t>
            </a:r>
            <a:r>
              <a:rPr lang="en-US" sz="2800" b="1" dirty="0" err="1">
                <a:solidFill>
                  <a:srgbClr val="C00000"/>
                </a:solidFill>
                <a:latin typeface="Arial" pitchFamily="34" charset="0"/>
                <a:cs typeface="Arial" pitchFamily="34" charset="0"/>
              </a:rPr>
              <a:t>evaluarea</a:t>
            </a:r>
            <a:r>
              <a:rPr lang="en-US" sz="2800" b="1" dirty="0">
                <a:solidFill>
                  <a:srgbClr val="C00000"/>
                </a:solidFill>
                <a:latin typeface="Arial" pitchFamily="34" charset="0"/>
                <a:cs typeface="Arial" pitchFamily="34" charset="0"/>
              </a:rPr>
              <a:t> </a:t>
            </a:r>
            <a:r>
              <a:rPr lang="en-US" sz="2800" b="1" dirty="0" err="1">
                <a:latin typeface="Arial" pitchFamily="34" charset="0"/>
                <a:cs typeface="Arial" pitchFamily="34" charset="0"/>
              </a:rPr>
              <a:t>opțiunilor</a:t>
            </a:r>
            <a:r>
              <a:rPr lang="en-US" sz="2800" b="1" dirty="0">
                <a:latin typeface="Arial" pitchFamily="34" charset="0"/>
                <a:cs typeface="Arial" pitchFamily="34" charset="0"/>
              </a:rPr>
              <a:t> </a:t>
            </a:r>
            <a:r>
              <a:rPr lang="en-US" sz="2800" b="1" dirty="0" err="1">
                <a:latin typeface="Arial" pitchFamily="34" charset="0"/>
                <a:cs typeface="Arial" pitchFamily="34" charset="0"/>
              </a:rPr>
              <a:t>potențiale</a:t>
            </a:r>
            <a:r>
              <a:rPr lang="en-US" sz="2800" b="1" dirty="0">
                <a:latin typeface="Arial" pitchFamily="34" charset="0"/>
                <a:cs typeface="Arial" pitchFamily="34" charset="0"/>
              </a:rPr>
              <a:t>.</a:t>
            </a:r>
            <a:r>
              <a:rPr lang="ro-RO" sz="2800" b="1" dirty="0">
                <a:latin typeface="Arial" pitchFamily="34" charset="0"/>
                <a:cs typeface="Arial" pitchFamily="34" charset="0"/>
              </a:rPr>
              <a:t>  </a:t>
            </a:r>
          </a:p>
          <a:p>
            <a:pPr lvl="1" eaLnBrk="1" hangingPunct="1">
              <a:lnSpc>
                <a:spcPct val="110000"/>
              </a:lnSpc>
              <a:buClr>
                <a:srgbClr val="624139"/>
              </a:buClr>
            </a:pPr>
            <a:r>
              <a:rPr lang="ro-RO" sz="2400" dirty="0">
                <a:solidFill>
                  <a:schemeClr val="tx1"/>
                </a:solidFill>
                <a:latin typeface="Arial" pitchFamily="34" charset="0"/>
                <a:cs typeface="Arial" pitchFamily="34" charset="0"/>
              </a:rPr>
              <a:t>Ar trebui să facem …?,  (analiză de costuri – beneficii şi modalităţi de abordare)</a:t>
            </a:r>
          </a:p>
          <a:p>
            <a:pPr lvl="1" eaLnBrk="1" hangingPunct="1">
              <a:lnSpc>
                <a:spcPct val="110000"/>
              </a:lnSpc>
              <a:buClr>
                <a:srgbClr val="624139"/>
              </a:buClr>
            </a:pPr>
            <a:r>
              <a:rPr lang="ro-RO" sz="2400" dirty="0">
                <a:solidFill>
                  <a:schemeClr val="tx1"/>
                </a:solidFill>
                <a:latin typeface="Arial" pitchFamily="34" charset="0"/>
                <a:cs typeface="Arial" pitchFamily="34" charset="0"/>
              </a:rPr>
              <a:t>Putem să facem …. ? (este tehnic fezabil? sunt resursele dispo</a:t>
            </a:r>
            <a:r>
              <a:rPr lang="ro-RO" sz="2400" dirty="0">
                <a:solidFill>
                  <a:srgbClr val="603B14"/>
                </a:solidFill>
                <a:latin typeface="Arial" pitchFamily="34" charset="0"/>
                <a:cs typeface="Arial" pitchFamily="34" charset="0"/>
              </a:rPr>
              <a:t>nibile?)</a:t>
            </a:r>
          </a:p>
          <a:p>
            <a:pPr lvl="1" eaLnBrk="1" hangingPunct="1">
              <a:lnSpc>
                <a:spcPct val="110000"/>
              </a:lnSpc>
              <a:buClr>
                <a:srgbClr val="624139"/>
              </a:buClr>
            </a:pPr>
            <a:endParaRPr lang="ro-RO" sz="1050" b="1" dirty="0">
              <a:solidFill>
                <a:srgbClr val="603B14"/>
              </a:solidFill>
              <a:latin typeface="Arial" pitchFamily="34" charset="0"/>
              <a:ea typeface="ヒラギノ角ゴ ProN W6" charset="0"/>
              <a:cs typeface="Arial" pitchFamily="34" charset="0"/>
            </a:endParaRPr>
          </a:p>
          <a:p>
            <a:pPr lvl="1" eaLnBrk="1" hangingPunct="1">
              <a:lnSpc>
                <a:spcPct val="110000"/>
              </a:lnSpc>
              <a:buClr>
                <a:srgbClr val="624139"/>
              </a:buClr>
            </a:pPr>
            <a:r>
              <a:rPr lang="ro-RO" sz="2800" b="1" dirty="0">
                <a:solidFill>
                  <a:schemeClr val="tx1"/>
                </a:solidFill>
                <a:latin typeface="Arial" pitchFamily="34" charset="0"/>
                <a:ea typeface="ヒラギノ角ゴ ProN W6" charset="0"/>
                <a:cs typeface="Arial" pitchFamily="34" charset="0"/>
              </a:rPr>
              <a:t>Analiza cost-beneficiu reprezintă o evaluare comparativă a TUTUROR beneficiilor pe care le anticipăm ca rezultând din proiect şi TOATE costurile implicate in implementarea acestuia.</a:t>
            </a:r>
          </a:p>
          <a:p>
            <a:pPr lvl="2" eaLnBrk="1" hangingPunct="1">
              <a:lnSpc>
                <a:spcPct val="110000"/>
              </a:lnSpc>
              <a:buClr>
                <a:srgbClr val="624139"/>
              </a:buClr>
            </a:pPr>
            <a:r>
              <a:rPr lang="ro-RO" sz="2400" dirty="0">
                <a:latin typeface="Arial" pitchFamily="34" charset="0"/>
                <a:ea typeface="ヒラギノ角ゴ ProN W6" charset="0"/>
                <a:cs typeface="Arial" pitchFamily="34" charset="0"/>
              </a:rPr>
              <a:t>!!! Beneficiile pot fi exprimate în bani sau în valoare adăugată calitativă.</a:t>
            </a:r>
          </a:p>
          <a:p>
            <a:pPr lvl="2" eaLnBrk="1" hangingPunct="1">
              <a:lnSpc>
                <a:spcPct val="110000"/>
              </a:lnSpc>
              <a:buClr>
                <a:srgbClr val="624139"/>
              </a:buClr>
            </a:pPr>
            <a:r>
              <a:rPr lang="ro-RO" sz="2400" dirty="0">
                <a:latin typeface="Arial" pitchFamily="34" charset="0"/>
                <a:ea typeface="ヒラギノ角ゴ ProN W6" charset="0"/>
                <a:cs typeface="Arial" pitchFamily="34" charset="0"/>
              </a:rPr>
              <a:t>!!! Costurile însoţesc toate etapele unui proiect şi pot fi de tip nerecurent sau recurent, pentru diferite categorii.</a:t>
            </a:r>
          </a:p>
          <a:p>
            <a:pPr lvl="3" eaLnBrk="1" hangingPunct="1">
              <a:lnSpc>
                <a:spcPct val="110000"/>
              </a:lnSpc>
              <a:buClr>
                <a:srgbClr val="624139"/>
              </a:buClr>
            </a:pPr>
            <a:r>
              <a:rPr lang="ro-RO" sz="2400" dirty="0">
                <a:latin typeface="Arial" pitchFamily="34" charset="0"/>
                <a:ea typeface="ヒラギノ角ゴ ProN W6" charset="0"/>
                <a:cs typeface="Arial" pitchFamily="34" charset="0"/>
              </a:rPr>
              <a:t>!!! Atenţie la costurile implicate de a nu face un proiect!!!</a:t>
            </a:r>
            <a:endParaRPr lang="en-US" sz="2400" dirty="0">
              <a:latin typeface="Arial" pitchFamily="34" charset="0"/>
              <a:ea typeface="ヒラギノ角ゴ ProN W6" charset="0"/>
              <a:cs typeface="Arial" pitchFamily="34" charset="0"/>
            </a:endParaRPr>
          </a:p>
        </p:txBody>
      </p:sp>
      <p:sp>
        <p:nvSpPr>
          <p:cNvPr id="12" name="Title 1"/>
          <p:cNvSpPr>
            <a:spLocks noGrp="1"/>
          </p:cNvSpPr>
          <p:nvPr>
            <p:ph type="title"/>
          </p:nvPr>
        </p:nvSpPr>
        <p:spPr>
          <a:xfrm>
            <a:off x="990600" y="571500"/>
            <a:ext cx="16776848" cy="1049685"/>
          </a:xfrm>
          <a:solidFill>
            <a:schemeClr val="accent2"/>
          </a:solidFill>
        </p:spPr>
        <p:txBody>
          <a:bodyPr>
            <a:normAutofit/>
          </a:bodyPr>
          <a:lstStyle/>
          <a:p>
            <a:pPr eaLnBrk="1" hangingPunct="1">
              <a:defRPr/>
            </a:pPr>
            <a:r>
              <a:rPr lang="ro-RO" sz="4100" b="1" dirty="0">
                <a:solidFill>
                  <a:schemeClr val="bg1"/>
                </a:solidFill>
                <a:latin typeface="Arial" pitchFamily="34" charset="0"/>
                <a:cs typeface="Arial" pitchFamily="34" charset="0"/>
              </a:rPr>
              <a:t>FAZA DE </a:t>
            </a:r>
            <a:r>
              <a:rPr lang="ro-RO" sz="4100" b="1" dirty="0" smtClean="0">
                <a:solidFill>
                  <a:schemeClr val="bg1"/>
                </a:solidFill>
                <a:latin typeface="Arial" pitchFamily="34" charset="0"/>
                <a:cs typeface="Arial" pitchFamily="34" charset="0"/>
              </a:rPr>
              <a:t>INIȚIERE</a:t>
            </a:r>
            <a:endParaRPr lang="en-US" sz="4100" b="1" dirty="0">
              <a:solidFill>
                <a:schemeClr val="bg1"/>
              </a:solidFill>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5" name="Content Placeholder 4"/>
          <p:cNvSpPr>
            <a:spLocks noGrp="1"/>
          </p:cNvSpPr>
          <p:nvPr>
            <p:ph sz="quarter" idx="1"/>
          </p:nvPr>
        </p:nvSpPr>
        <p:spPr>
          <a:xfrm>
            <a:off x="935087" y="2983260"/>
            <a:ext cx="16417826" cy="6251226"/>
          </a:xfrm>
        </p:spPr>
        <p:txBody>
          <a:bodyPr>
            <a:normAutofit/>
          </a:bodyPr>
          <a:lstStyle/>
          <a:p>
            <a:pPr eaLnBrk="1" hangingPunct="1">
              <a:lnSpc>
                <a:spcPct val="110000"/>
              </a:lnSpc>
              <a:buClr>
                <a:srgbClr val="624139"/>
              </a:buClr>
            </a:pPr>
            <a:r>
              <a:rPr lang="en-US" sz="2800" b="1" dirty="0" err="1">
                <a:solidFill>
                  <a:srgbClr val="000000"/>
                </a:solidFill>
                <a:latin typeface="Arial" pitchFamily="34" charset="0"/>
                <a:cs typeface="Arial" pitchFamily="34" charset="0"/>
              </a:rPr>
              <a:t>Activitățile</a:t>
            </a:r>
            <a:r>
              <a:rPr lang="en-US" sz="2800" b="1" dirty="0">
                <a:solidFill>
                  <a:srgbClr val="000000"/>
                </a:solidFill>
                <a:latin typeface="Arial" pitchFamily="34" charset="0"/>
                <a:cs typeface="Arial" pitchFamily="34" charset="0"/>
              </a:rPr>
              <a:t> </a:t>
            </a:r>
            <a:r>
              <a:rPr lang="en-US" sz="2800" b="1" dirty="0" err="1">
                <a:solidFill>
                  <a:srgbClr val="000000"/>
                </a:solidFill>
                <a:latin typeface="Arial" pitchFamily="34" charset="0"/>
                <a:cs typeface="Arial" pitchFamily="34" charset="0"/>
              </a:rPr>
              <a:t>specifice</a:t>
            </a:r>
            <a:r>
              <a:rPr lang="en-US" sz="2800" b="1" dirty="0">
                <a:solidFill>
                  <a:srgbClr val="000000"/>
                </a:solidFill>
                <a:latin typeface="Arial" pitchFamily="34" charset="0"/>
                <a:cs typeface="Arial" pitchFamily="34" charset="0"/>
              </a:rPr>
              <a:t> </a:t>
            </a:r>
            <a:r>
              <a:rPr lang="en-US" sz="2800" b="1" dirty="0" err="1">
                <a:solidFill>
                  <a:srgbClr val="000000"/>
                </a:solidFill>
                <a:latin typeface="Arial" pitchFamily="34" charset="0"/>
                <a:cs typeface="Arial" pitchFamily="34" charset="0"/>
              </a:rPr>
              <a:t>fazei</a:t>
            </a:r>
            <a:r>
              <a:rPr lang="en-US" sz="2800" b="1" dirty="0">
                <a:solidFill>
                  <a:srgbClr val="000000"/>
                </a:solidFill>
                <a:latin typeface="Arial" pitchFamily="34" charset="0"/>
                <a:cs typeface="Arial" pitchFamily="34" charset="0"/>
              </a:rPr>
              <a:t> de </a:t>
            </a:r>
            <a:r>
              <a:rPr lang="en-US" sz="2800" b="1" dirty="0" err="1">
                <a:solidFill>
                  <a:srgbClr val="000000"/>
                </a:solidFill>
                <a:latin typeface="Arial" pitchFamily="34" charset="0"/>
                <a:cs typeface="Arial" pitchFamily="34" charset="0"/>
              </a:rPr>
              <a:t>inițiere</a:t>
            </a:r>
            <a:r>
              <a:rPr lang="en-US" sz="2800" b="1" dirty="0">
                <a:solidFill>
                  <a:srgbClr val="000000"/>
                </a:solidFill>
                <a:latin typeface="Arial" pitchFamily="34" charset="0"/>
                <a:cs typeface="Arial" pitchFamily="34" charset="0"/>
              </a:rPr>
              <a:t> </a:t>
            </a:r>
            <a:r>
              <a:rPr lang="en-US" sz="2800" b="1" dirty="0" err="1">
                <a:solidFill>
                  <a:srgbClr val="000000"/>
                </a:solidFill>
                <a:latin typeface="Arial" pitchFamily="34" charset="0"/>
                <a:cs typeface="Arial" pitchFamily="34" charset="0"/>
              </a:rPr>
              <a:t>sunt</a:t>
            </a:r>
            <a:r>
              <a:rPr lang="en-US" sz="2800" b="1" dirty="0">
                <a:solidFill>
                  <a:srgbClr val="000000"/>
                </a:solidFill>
                <a:latin typeface="Arial" pitchFamily="34" charset="0"/>
                <a:cs typeface="Arial" pitchFamily="34" charset="0"/>
              </a:rPr>
              <a:t>:</a:t>
            </a:r>
            <a:endParaRPr lang="en-US" sz="2800" b="1" dirty="0">
              <a:solidFill>
                <a:srgbClr val="000000"/>
              </a:solidFill>
              <a:latin typeface="Arial" pitchFamily="34" charset="0"/>
              <a:ea typeface="ヒラギノ角ゴ ProN W6" charset="0"/>
              <a:cs typeface="Arial" pitchFamily="34" charset="0"/>
            </a:endParaRPr>
          </a:p>
          <a:p>
            <a:pPr marL="1397557" lvl="1">
              <a:lnSpc>
                <a:spcPct val="110000"/>
              </a:lnSpc>
              <a:buClr>
                <a:srgbClr val="926255"/>
              </a:buClr>
            </a:pPr>
            <a:r>
              <a:rPr lang="en-US" sz="2800" dirty="0" err="1">
                <a:solidFill>
                  <a:srgbClr val="000000"/>
                </a:solidFill>
                <a:latin typeface="Arial" pitchFamily="34" charset="0"/>
                <a:cs typeface="Arial" pitchFamily="34" charset="0"/>
              </a:rPr>
              <a:t>analiza</a:t>
            </a:r>
            <a:r>
              <a:rPr lang="en-US" sz="2800" dirty="0">
                <a:solidFill>
                  <a:srgbClr val="000000"/>
                </a:solidFill>
                <a:latin typeface="Arial" pitchFamily="34" charset="0"/>
                <a:cs typeface="Arial" pitchFamily="34" charset="0"/>
              </a:rPr>
              <a:t> de </a:t>
            </a:r>
            <a:r>
              <a:rPr lang="en-US" sz="2800" dirty="0" err="1">
                <a:solidFill>
                  <a:srgbClr val="000000"/>
                </a:solidFill>
                <a:latin typeface="Arial" pitchFamily="34" charset="0"/>
                <a:cs typeface="Arial" pitchFamily="34" charset="0"/>
              </a:rPr>
              <a:t>nevoi</a:t>
            </a:r>
            <a:r>
              <a:rPr lang="en-US" sz="2800" dirty="0" smtClean="0">
                <a:solidFill>
                  <a:srgbClr val="000000"/>
                </a:solidFill>
                <a:latin typeface="Arial" pitchFamily="34" charset="0"/>
                <a:cs typeface="Arial" pitchFamily="34" charset="0"/>
              </a:rPr>
              <a:t>;</a:t>
            </a:r>
            <a:endParaRPr lang="ro-RO" sz="2800" dirty="0" smtClean="0">
              <a:solidFill>
                <a:srgbClr val="000000"/>
              </a:solidFill>
              <a:latin typeface="Arial" pitchFamily="34" charset="0"/>
              <a:cs typeface="Arial" pitchFamily="34" charset="0"/>
            </a:endParaRPr>
          </a:p>
          <a:p>
            <a:pPr marL="1397557" lvl="1">
              <a:lnSpc>
                <a:spcPct val="110000"/>
              </a:lnSpc>
              <a:buClr>
                <a:srgbClr val="926255"/>
              </a:buClr>
            </a:pPr>
            <a:r>
              <a:rPr lang="ro-RO" sz="2800" dirty="0" smtClean="0">
                <a:solidFill>
                  <a:srgbClr val="000000"/>
                </a:solidFill>
                <a:latin typeface="Arial" pitchFamily="34" charset="0"/>
                <a:ea typeface="ヒラギノ角ゴ ProN W6" charset="0"/>
                <a:cs typeface="Arial" pitchFamily="34" charset="0"/>
              </a:rPr>
              <a:t>analiză de context;</a:t>
            </a:r>
            <a:endParaRPr lang="en-US" sz="2800" dirty="0">
              <a:solidFill>
                <a:srgbClr val="000000"/>
              </a:solidFill>
              <a:latin typeface="Arial" pitchFamily="34" charset="0"/>
              <a:ea typeface="ヒラギノ角ゴ ProN W6" charset="0"/>
              <a:cs typeface="Arial" pitchFamily="34" charset="0"/>
            </a:endParaRPr>
          </a:p>
          <a:p>
            <a:pPr marL="1397557" lvl="1">
              <a:lnSpc>
                <a:spcPct val="110000"/>
              </a:lnSpc>
              <a:buClr>
                <a:srgbClr val="926255"/>
              </a:buClr>
            </a:pPr>
            <a:r>
              <a:rPr lang="en-US" sz="2800" dirty="0" err="1">
                <a:solidFill>
                  <a:srgbClr val="000000"/>
                </a:solidFill>
                <a:latin typeface="Arial" pitchFamily="34" charset="0"/>
                <a:cs typeface="Arial" pitchFamily="34" charset="0"/>
              </a:rPr>
              <a:t>stabilirea</a:t>
            </a:r>
            <a:r>
              <a:rPr lang="en-US" sz="2800" dirty="0">
                <a:solidFill>
                  <a:srgbClr val="000000"/>
                </a:solidFill>
                <a:latin typeface="Arial" pitchFamily="34" charset="0"/>
                <a:cs typeface="Arial" pitchFamily="34" charset="0"/>
              </a:rPr>
              <a:t> de </a:t>
            </a:r>
            <a:r>
              <a:rPr lang="en-US" sz="2800" dirty="0" err="1">
                <a:solidFill>
                  <a:srgbClr val="000000"/>
                </a:solidFill>
                <a:latin typeface="Arial" pitchFamily="34" charset="0"/>
                <a:cs typeface="Arial" pitchFamily="34" charset="0"/>
              </a:rPr>
              <a:t>obiective</a:t>
            </a:r>
            <a:r>
              <a:rPr lang="en-US" sz="2800" dirty="0">
                <a:solidFill>
                  <a:srgbClr val="000000"/>
                </a:solidFill>
                <a:latin typeface="Arial" pitchFamily="34" charset="0"/>
                <a:cs typeface="Arial" pitchFamily="34" charset="0"/>
              </a:rPr>
              <a:t>; </a:t>
            </a:r>
            <a:endParaRPr lang="en-US" sz="2800" dirty="0">
              <a:solidFill>
                <a:srgbClr val="000000"/>
              </a:solidFill>
              <a:latin typeface="Arial" pitchFamily="34" charset="0"/>
              <a:ea typeface="ヒラギノ角ゴ ProN W6" charset="0"/>
              <a:cs typeface="Arial" pitchFamily="34" charset="0"/>
            </a:endParaRPr>
          </a:p>
          <a:p>
            <a:pPr marL="1397557" lvl="1">
              <a:lnSpc>
                <a:spcPct val="110000"/>
              </a:lnSpc>
              <a:buClr>
                <a:srgbClr val="926255"/>
              </a:buClr>
            </a:pPr>
            <a:r>
              <a:rPr lang="en-US" sz="2800" dirty="0" err="1">
                <a:solidFill>
                  <a:srgbClr val="000000"/>
                </a:solidFill>
                <a:latin typeface="Arial" pitchFamily="34" charset="0"/>
                <a:cs typeface="Arial" pitchFamily="34" charset="0"/>
              </a:rPr>
              <a:t>analiza</a:t>
            </a:r>
            <a:r>
              <a:rPr lang="en-US" sz="2800" dirty="0">
                <a:solidFill>
                  <a:srgbClr val="000000"/>
                </a:solidFill>
                <a:latin typeface="Arial" pitchFamily="34" charset="0"/>
                <a:cs typeface="Arial" pitchFamily="34" charset="0"/>
              </a:rPr>
              <a:t> cost </a:t>
            </a:r>
            <a:r>
              <a:rPr lang="en-US" sz="2800" dirty="0" err="1">
                <a:solidFill>
                  <a:srgbClr val="000000"/>
                </a:solidFill>
                <a:latin typeface="Arial" pitchFamily="34" charset="0"/>
                <a:cs typeface="Arial" pitchFamily="34" charset="0"/>
              </a:rPr>
              <a:t>beneficiu</a:t>
            </a:r>
            <a:r>
              <a:rPr lang="en-US" sz="2800" dirty="0">
                <a:solidFill>
                  <a:srgbClr val="000000"/>
                </a:solidFill>
                <a:latin typeface="Arial" pitchFamily="34" charset="0"/>
                <a:cs typeface="Arial" pitchFamily="34" charset="0"/>
              </a:rPr>
              <a:t>;</a:t>
            </a:r>
            <a:endParaRPr lang="en-US" sz="2800" dirty="0">
              <a:solidFill>
                <a:srgbClr val="000000"/>
              </a:solidFill>
              <a:latin typeface="Arial" pitchFamily="34" charset="0"/>
              <a:ea typeface="ヒラギノ角ゴ ProN W6" charset="0"/>
              <a:cs typeface="Arial" pitchFamily="34" charset="0"/>
            </a:endParaRPr>
          </a:p>
          <a:p>
            <a:pPr marL="1397557" lvl="1">
              <a:lnSpc>
                <a:spcPct val="110000"/>
              </a:lnSpc>
              <a:buClr>
                <a:srgbClr val="926255"/>
              </a:buClr>
            </a:pPr>
            <a:r>
              <a:rPr lang="en-US" sz="2800" dirty="0" err="1" smtClean="0">
                <a:solidFill>
                  <a:srgbClr val="000000"/>
                </a:solidFill>
                <a:latin typeface="Arial" pitchFamily="34" charset="0"/>
                <a:cs typeface="Arial" pitchFamily="34" charset="0"/>
              </a:rPr>
              <a:t>specificații</a:t>
            </a:r>
            <a:r>
              <a:rPr lang="en-US" sz="2800" dirty="0" smtClean="0">
                <a:solidFill>
                  <a:srgbClr val="000000"/>
                </a:solidFill>
                <a:latin typeface="Arial" pitchFamily="34" charset="0"/>
                <a:cs typeface="Arial" pitchFamily="34" charset="0"/>
              </a:rPr>
              <a:t> </a:t>
            </a:r>
            <a:r>
              <a:rPr lang="en-US" sz="2800" dirty="0" err="1">
                <a:solidFill>
                  <a:srgbClr val="000000"/>
                </a:solidFill>
                <a:latin typeface="Arial" pitchFamily="34" charset="0"/>
                <a:cs typeface="Arial" pitchFamily="34" charset="0"/>
              </a:rPr>
              <a:t>funcționale</a:t>
            </a:r>
            <a:r>
              <a:rPr lang="ro-RO" sz="2800" dirty="0">
                <a:solidFill>
                  <a:srgbClr val="000000"/>
                </a:solidFill>
                <a:latin typeface="Arial" pitchFamily="34" charset="0"/>
                <a:cs typeface="Arial" pitchFamily="34" charset="0"/>
              </a:rPr>
              <a:t> legate de activităţi, procese</a:t>
            </a:r>
            <a:r>
              <a:rPr lang="en-US" sz="2800" dirty="0">
                <a:solidFill>
                  <a:srgbClr val="000000"/>
                </a:solidFill>
                <a:latin typeface="Arial" pitchFamily="34" charset="0"/>
                <a:cs typeface="Arial" pitchFamily="34" charset="0"/>
              </a:rPr>
              <a:t>;</a:t>
            </a:r>
            <a:endParaRPr lang="en-US" sz="2800" dirty="0">
              <a:solidFill>
                <a:srgbClr val="000000"/>
              </a:solidFill>
              <a:latin typeface="Arial" pitchFamily="34" charset="0"/>
              <a:ea typeface="ヒラギノ角ゴ ProN W6" charset="0"/>
              <a:cs typeface="Arial" pitchFamily="34" charset="0"/>
            </a:endParaRPr>
          </a:p>
          <a:p>
            <a:pPr marL="1397557" lvl="1">
              <a:lnSpc>
                <a:spcPct val="110000"/>
              </a:lnSpc>
              <a:buClr>
                <a:srgbClr val="926255"/>
              </a:buClr>
            </a:pPr>
            <a:r>
              <a:rPr lang="en-US" sz="2800" dirty="0" err="1">
                <a:solidFill>
                  <a:srgbClr val="000000"/>
                </a:solidFill>
                <a:latin typeface="Arial" pitchFamily="34" charset="0"/>
                <a:cs typeface="Arial" pitchFamily="34" charset="0"/>
              </a:rPr>
              <a:t>dezvoltarea</a:t>
            </a:r>
            <a:r>
              <a:rPr lang="en-US" sz="2800" dirty="0">
                <a:solidFill>
                  <a:srgbClr val="000000"/>
                </a:solidFill>
                <a:latin typeface="Arial" pitchFamily="34" charset="0"/>
                <a:cs typeface="Arial" pitchFamily="34" charset="0"/>
              </a:rPr>
              <a:t> </a:t>
            </a:r>
            <a:r>
              <a:rPr lang="en-US" sz="2800" dirty="0" err="1">
                <a:solidFill>
                  <a:srgbClr val="000000"/>
                </a:solidFill>
                <a:latin typeface="Arial" pitchFamily="34" charset="0"/>
                <a:cs typeface="Arial" pitchFamily="34" charset="0"/>
              </a:rPr>
              <a:t>unui</a:t>
            </a:r>
            <a:r>
              <a:rPr lang="en-US" sz="2800" dirty="0">
                <a:solidFill>
                  <a:srgbClr val="000000"/>
                </a:solidFill>
                <a:latin typeface="Arial" pitchFamily="34" charset="0"/>
                <a:cs typeface="Arial" pitchFamily="34" charset="0"/>
              </a:rPr>
              <a:t> </a:t>
            </a:r>
            <a:r>
              <a:rPr lang="en-US" sz="2800" dirty="0" err="1">
                <a:solidFill>
                  <a:srgbClr val="000000"/>
                </a:solidFill>
                <a:latin typeface="Arial" pitchFamily="34" charset="0"/>
                <a:cs typeface="Arial" pitchFamily="34" charset="0"/>
              </a:rPr>
              <a:t>scenariu</a:t>
            </a:r>
            <a:r>
              <a:rPr lang="ro-RO" sz="2800" dirty="0">
                <a:solidFill>
                  <a:srgbClr val="000000"/>
                </a:solidFill>
                <a:latin typeface="Arial" pitchFamily="34" charset="0"/>
                <a:cs typeface="Arial" pitchFamily="34" charset="0"/>
              </a:rPr>
              <a:t> (cel puţin)</a:t>
            </a:r>
            <a:r>
              <a:rPr lang="en-US" sz="2800" dirty="0">
                <a:solidFill>
                  <a:srgbClr val="000000"/>
                </a:solidFill>
                <a:latin typeface="Arial" pitchFamily="34" charset="0"/>
                <a:cs typeface="Arial" pitchFamily="34" charset="0"/>
              </a:rPr>
              <a:t>;</a:t>
            </a:r>
            <a:endParaRPr lang="en-US" sz="2800" dirty="0">
              <a:solidFill>
                <a:srgbClr val="000000"/>
              </a:solidFill>
              <a:latin typeface="Arial" pitchFamily="34" charset="0"/>
              <a:ea typeface="ヒラギノ角ゴ ProN W6" charset="0"/>
              <a:cs typeface="Arial" pitchFamily="34" charset="0"/>
            </a:endParaRPr>
          </a:p>
          <a:p>
            <a:pPr marL="1397557" lvl="1">
              <a:lnSpc>
                <a:spcPct val="110000"/>
              </a:lnSpc>
              <a:buClr>
                <a:srgbClr val="926255"/>
              </a:buClr>
            </a:pPr>
            <a:r>
              <a:rPr lang="en-US" sz="2800" dirty="0" err="1">
                <a:solidFill>
                  <a:srgbClr val="000000"/>
                </a:solidFill>
                <a:latin typeface="Arial" pitchFamily="34" charset="0"/>
                <a:cs typeface="Arial" pitchFamily="34" charset="0"/>
              </a:rPr>
              <a:t>compararea</a:t>
            </a:r>
            <a:r>
              <a:rPr lang="en-US" sz="2800" dirty="0">
                <a:solidFill>
                  <a:srgbClr val="000000"/>
                </a:solidFill>
                <a:latin typeface="Arial" pitchFamily="34" charset="0"/>
                <a:cs typeface="Arial" pitchFamily="34" charset="0"/>
              </a:rPr>
              <a:t> de alternative.</a:t>
            </a:r>
            <a:endParaRPr lang="en-US" sz="2800" dirty="0">
              <a:solidFill>
                <a:srgbClr val="000000"/>
              </a:solidFill>
              <a:latin typeface="Arial" pitchFamily="34" charset="0"/>
              <a:ea typeface="ヒラギノ角ゴ ProN W6" charset="0"/>
              <a:cs typeface="Arial" pitchFamily="34" charset="0"/>
            </a:endParaRPr>
          </a:p>
          <a:p>
            <a:pPr eaLnBrk="1" hangingPunct="1"/>
            <a:endParaRPr lang="en-US" sz="2800" dirty="0">
              <a:latin typeface="Arial" pitchFamily="34" charset="0"/>
              <a:cs typeface="Arial" pitchFamily="34" charset="0"/>
            </a:endParaRPr>
          </a:p>
        </p:txBody>
      </p:sp>
      <p:sp>
        <p:nvSpPr>
          <p:cNvPr id="6" name="Title 1"/>
          <p:cNvSpPr>
            <a:spLocks noGrp="1"/>
          </p:cNvSpPr>
          <p:nvPr>
            <p:ph type="title"/>
          </p:nvPr>
        </p:nvSpPr>
        <p:spPr>
          <a:xfrm>
            <a:off x="915824" y="551728"/>
            <a:ext cx="16091296" cy="1075692"/>
          </a:xfrm>
          <a:solidFill>
            <a:schemeClr val="accent2"/>
          </a:solidFill>
        </p:spPr>
        <p:txBody>
          <a:bodyPr>
            <a:normAutofit/>
          </a:bodyPr>
          <a:lstStyle/>
          <a:p>
            <a:pPr eaLnBrk="1" hangingPunct="1">
              <a:defRPr/>
            </a:pPr>
            <a:r>
              <a:rPr lang="ro-RO" sz="4100" b="1" dirty="0">
                <a:solidFill>
                  <a:schemeClr val="bg1"/>
                </a:solidFill>
                <a:latin typeface="Arial" pitchFamily="34" charset="0"/>
                <a:cs typeface="Arial" pitchFamily="34" charset="0"/>
              </a:rPr>
              <a:t>FAZA DE </a:t>
            </a:r>
            <a:r>
              <a:rPr lang="ro-RO" sz="4100" b="1" dirty="0" smtClean="0">
                <a:solidFill>
                  <a:schemeClr val="bg1"/>
                </a:solidFill>
                <a:latin typeface="Arial" pitchFamily="34" charset="0"/>
                <a:cs typeface="Arial" pitchFamily="34" charset="0"/>
              </a:rPr>
              <a:t>INIȚIERE</a:t>
            </a:r>
            <a:endParaRPr lang="en-US" sz="4100" b="1" dirty="0">
              <a:solidFill>
                <a:schemeClr val="bg1"/>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8"/>
          <p:cNvSpPr>
            <a:spLocks noGrp="1" noChangeArrowheads="1"/>
          </p:cNvSpPr>
          <p:nvPr>
            <p:ph sz="quarter" idx="1"/>
          </p:nvPr>
        </p:nvSpPr>
        <p:spPr>
          <a:xfrm>
            <a:off x="1079104" y="2551212"/>
            <a:ext cx="16273808" cy="6985695"/>
          </a:xfrm>
        </p:spPr>
        <p:txBody>
          <a:bodyPr rIns="54426">
            <a:noAutofit/>
          </a:bodyPr>
          <a:lstStyle/>
          <a:p>
            <a:pPr algn="just" eaLnBrk="1" hangingPunct="1">
              <a:lnSpc>
                <a:spcPct val="110000"/>
              </a:lnSpc>
              <a:buClr>
                <a:srgbClr val="624139"/>
              </a:buClr>
            </a:pPr>
            <a:r>
              <a:rPr lang="ro-RO" sz="3200" b="1" dirty="0">
                <a:solidFill>
                  <a:srgbClr val="000000"/>
                </a:solidFill>
                <a:latin typeface="Arial" pitchFamily="34" charset="0"/>
                <a:cs typeface="Arial" pitchFamily="34" charset="0"/>
              </a:rPr>
              <a:t>Faza de planificare presupune elaborarea unui plan detaliat care să descrie modul în care echipa de proiect va atinge obiectivele dezirabile.</a:t>
            </a:r>
          </a:p>
          <a:p>
            <a:pPr algn="just" eaLnBrk="1" hangingPunct="1">
              <a:lnSpc>
                <a:spcPct val="110000"/>
              </a:lnSpc>
              <a:buClr>
                <a:srgbClr val="624139"/>
              </a:buClr>
            </a:pPr>
            <a:r>
              <a:rPr lang="en-US" sz="3200" b="1" dirty="0" err="1">
                <a:solidFill>
                  <a:srgbClr val="000000"/>
                </a:solidFill>
                <a:latin typeface="Arial" pitchFamily="34" charset="0"/>
                <a:cs typeface="Arial" pitchFamily="34" charset="0"/>
              </a:rPr>
              <a:t>Sarcinile</a:t>
            </a:r>
            <a:r>
              <a:rPr lang="en-US" sz="3200" b="1" dirty="0">
                <a:solidFill>
                  <a:srgbClr val="000000"/>
                </a:solidFill>
                <a:latin typeface="Arial" pitchFamily="34" charset="0"/>
                <a:cs typeface="Arial" pitchFamily="34" charset="0"/>
              </a:rPr>
              <a:t> </a:t>
            </a:r>
            <a:r>
              <a:rPr lang="en-US" sz="3200" b="1" dirty="0" err="1">
                <a:solidFill>
                  <a:srgbClr val="000000"/>
                </a:solidFill>
                <a:latin typeface="Arial" pitchFamily="34" charset="0"/>
                <a:cs typeface="Arial" pitchFamily="34" charset="0"/>
              </a:rPr>
              <a:t>principale</a:t>
            </a:r>
            <a:r>
              <a:rPr lang="en-US" sz="3200" b="1" dirty="0">
                <a:solidFill>
                  <a:srgbClr val="000000"/>
                </a:solidFill>
                <a:latin typeface="Arial" pitchFamily="34" charset="0"/>
                <a:cs typeface="Arial" pitchFamily="34" charset="0"/>
              </a:rPr>
              <a:t> </a:t>
            </a:r>
            <a:r>
              <a:rPr lang="en-US" sz="3200" b="1" dirty="0" err="1">
                <a:solidFill>
                  <a:srgbClr val="000000"/>
                </a:solidFill>
                <a:latin typeface="Arial" pitchFamily="34" charset="0"/>
                <a:cs typeface="Arial" pitchFamily="34" charset="0"/>
              </a:rPr>
              <a:t>în</a:t>
            </a:r>
            <a:r>
              <a:rPr lang="en-US" sz="3200" b="1" dirty="0">
                <a:solidFill>
                  <a:srgbClr val="000000"/>
                </a:solidFill>
                <a:latin typeface="Arial" pitchFamily="34" charset="0"/>
                <a:cs typeface="Arial" pitchFamily="34" charset="0"/>
              </a:rPr>
              <a:t> </a:t>
            </a:r>
            <a:r>
              <a:rPr lang="en-US" sz="3200" b="1" dirty="0" err="1">
                <a:solidFill>
                  <a:srgbClr val="000000"/>
                </a:solidFill>
                <a:latin typeface="Arial" pitchFamily="34" charset="0"/>
                <a:cs typeface="Arial" pitchFamily="34" charset="0"/>
              </a:rPr>
              <a:t>faza</a:t>
            </a:r>
            <a:r>
              <a:rPr lang="en-US" sz="3200" b="1" dirty="0">
                <a:solidFill>
                  <a:srgbClr val="000000"/>
                </a:solidFill>
                <a:latin typeface="Arial" pitchFamily="34" charset="0"/>
                <a:cs typeface="Arial" pitchFamily="34" charset="0"/>
              </a:rPr>
              <a:t> de </a:t>
            </a:r>
            <a:r>
              <a:rPr lang="en-US" sz="3200" b="1" dirty="0" err="1">
                <a:solidFill>
                  <a:srgbClr val="000000"/>
                </a:solidFill>
                <a:latin typeface="Arial" pitchFamily="34" charset="0"/>
                <a:cs typeface="Arial" pitchFamily="34" charset="0"/>
              </a:rPr>
              <a:t>planificare</a:t>
            </a:r>
            <a:r>
              <a:rPr lang="en-US" sz="3200" b="1" dirty="0">
                <a:solidFill>
                  <a:srgbClr val="000000"/>
                </a:solidFill>
                <a:latin typeface="Arial" pitchFamily="34" charset="0"/>
                <a:cs typeface="Arial" pitchFamily="34" charset="0"/>
              </a:rPr>
              <a:t>:</a:t>
            </a:r>
            <a:endParaRPr lang="en-US" sz="3200" b="1" dirty="0">
              <a:solidFill>
                <a:srgbClr val="000000"/>
              </a:solidFill>
              <a:latin typeface="Arial" pitchFamily="34" charset="0"/>
              <a:ea typeface="ヒラギノ角ゴ ProN W6" charset="0"/>
              <a:cs typeface="Arial" pitchFamily="34" charset="0"/>
            </a:endParaRPr>
          </a:p>
          <a:p>
            <a:pPr marL="1397557" lvl="1" algn="just">
              <a:lnSpc>
                <a:spcPct val="110000"/>
              </a:lnSpc>
              <a:buClr>
                <a:srgbClr val="926255"/>
              </a:buClr>
            </a:pPr>
            <a:r>
              <a:rPr lang="ro-RO" sz="3000" dirty="0">
                <a:solidFill>
                  <a:srgbClr val="000000"/>
                </a:solidFill>
                <a:latin typeface="Arial" pitchFamily="34" charset="0"/>
                <a:cs typeface="Arial" pitchFamily="34" charset="0"/>
              </a:rPr>
              <a:t>identificarea punctuală a rezultatelor intenţionate (inclusiv cantitativ);</a:t>
            </a:r>
          </a:p>
          <a:p>
            <a:pPr marL="1397557" lvl="1" algn="just">
              <a:lnSpc>
                <a:spcPct val="110000"/>
              </a:lnSpc>
              <a:buClr>
                <a:srgbClr val="926255"/>
              </a:buClr>
            </a:pPr>
            <a:r>
              <a:rPr lang="en-US" sz="3000" dirty="0" err="1">
                <a:solidFill>
                  <a:srgbClr val="000000"/>
                </a:solidFill>
                <a:latin typeface="Arial" pitchFamily="34" charset="0"/>
                <a:cs typeface="Arial" pitchFamily="34" charset="0"/>
              </a:rPr>
              <a:t>identificarea</a:t>
            </a:r>
            <a:r>
              <a:rPr lang="en-US" sz="3000" dirty="0">
                <a:solidFill>
                  <a:srgbClr val="000000"/>
                </a:solidFill>
                <a:latin typeface="Arial" pitchFamily="34" charset="0"/>
                <a:cs typeface="Arial" pitchFamily="34" charset="0"/>
              </a:rPr>
              <a:t> </a:t>
            </a:r>
            <a:r>
              <a:rPr lang="en-US" sz="3000" dirty="0" err="1">
                <a:solidFill>
                  <a:srgbClr val="000000"/>
                </a:solidFill>
                <a:latin typeface="Arial" pitchFamily="34" charset="0"/>
                <a:cs typeface="Arial" pitchFamily="34" charset="0"/>
              </a:rPr>
              <a:t>și</a:t>
            </a:r>
            <a:r>
              <a:rPr lang="en-US" sz="3000" dirty="0">
                <a:solidFill>
                  <a:srgbClr val="000000"/>
                </a:solidFill>
                <a:latin typeface="Arial" pitchFamily="34" charset="0"/>
                <a:cs typeface="Arial" pitchFamily="34" charset="0"/>
              </a:rPr>
              <a:t> </a:t>
            </a:r>
            <a:r>
              <a:rPr lang="en-US" sz="3000" dirty="0" err="1">
                <a:solidFill>
                  <a:srgbClr val="000000"/>
                </a:solidFill>
                <a:latin typeface="Arial" pitchFamily="34" charset="0"/>
                <a:cs typeface="Arial" pitchFamily="34" charset="0"/>
              </a:rPr>
              <a:t>planificarea</a:t>
            </a:r>
            <a:r>
              <a:rPr lang="en-US" sz="3000" dirty="0">
                <a:solidFill>
                  <a:srgbClr val="000000"/>
                </a:solidFill>
                <a:latin typeface="Arial" pitchFamily="34" charset="0"/>
                <a:cs typeface="Arial" pitchFamily="34" charset="0"/>
              </a:rPr>
              <a:t> </a:t>
            </a:r>
            <a:r>
              <a:rPr lang="en-US" sz="3000" dirty="0" err="1">
                <a:solidFill>
                  <a:srgbClr val="000000"/>
                </a:solidFill>
                <a:latin typeface="Arial" pitchFamily="34" charset="0"/>
                <a:cs typeface="Arial" pitchFamily="34" charset="0"/>
              </a:rPr>
              <a:t>concr</a:t>
            </a:r>
            <a:r>
              <a:rPr lang="ro-RO" sz="3000" dirty="0">
                <a:solidFill>
                  <a:srgbClr val="000000"/>
                </a:solidFill>
                <a:latin typeface="Arial" pitchFamily="34" charset="0"/>
                <a:cs typeface="Arial" pitchFamily="34" charset="0"/>
              </a:rPr>
              <a:t>e</a:t>
            </a:r>
            <a:r>
              <a:rPr lang="en-US" sz="3000" dirty="0" err="1">
                <a:solidFill>
                  <a:srgbClr val="000000"/>
                </a:solidFill>
                <a:latin typeface="Arial" pitchFamily="34" charset="0"/>
                <a:cs typeface="Arial" pitchFamily="34" charset="0"/>
              </a:rPr>
              <a:t>tă</a:t>
            </a:r>
            <a:r>
              <a:rPr lang="en-US" sz="3000" dirty="0">
                <a:solidFill>
                  <a:srgbClr val="000000"/>
                </a:solidFill>
                <a:latin typeface="Arial" pitchFamily="34" charset="0"/>
                <a:cs typeface="Arial" pitchFamily="34" charset="0"/>
              </a:rPr>
              <a:t> a </a:t>
            </a:r>
            <a:r>
              <a:rPr lang="ro-RO" sz="3000" dirty="0">
                <a:solidFill>
                  <a:srgbClr val="000000"/>
                </a:solidFill>
                <a:latin typeface="Arial" pitchFamily="34" charset="0"/>
                <a:cs typeface="Arial" pitchFamily="34" charset="0"/>
              </a:rPr>
              <a:t>echipei de proiect (a </a:t>
            </a:r>
            <a:r>
              <a:rPr lang="en-US" sz="3000" dirty="0" err="1">
                <a:solidFill>
                  <a:srgbClr val="000000"/>
                </a:solidFill>
                <a:latin typeface="Arial" pitchFamily="34" charset="0"/>
                <a:cs typeface="Arial" pitchFamily="34" charset="0"/>
              </a:rPr>
              <a:t>sarcinilor</a:t>
            </a:r>
            <a:r>
              <a:rPr lang="en-US" sz="3000" dirty="0">
                <a:solidFill>
                  <a:srgbClr val="000000"/>
                </a:solidFill>
                <a:latin typeface="Arial" pitchFamily="34" charset="0"/>
                <a:cs typeface="Arial" pitchFamily="34" charset="0"/>
              </a:rPr>
              <a:t> </a:t>
            </a:r>
            <a:r>
              <a:rPr lang="en-US" sz="3000" dirty="0" err="1">
                <a:solidFill>
                  <a:srgbClr val="000000"/>
                </a:solidFill>
                <a:latin typeface="Arial" pitchFamily="34" charset="0"/>
                <a:cs typeface="Arial" pitchFamily="34" charset="0"/>
              </a:rPr>
              <a:t>și</a:t>
            </a:r>
            <a:r>
              <a:rPr lang="en-US" sz="3000" dirty="0">
                <a:solidFill>
                  <a:srgbClr val="000000"/>
                </a:solidFill>
                <a:latin typeface="Arial" pitchFamily="34" charset="0"/>
                <a:cs typeface="Arial" pitchFamily="34" charset="0"/>
              </a:rPr>
              <a:t> </a:t>
            </a:r>
            <a:r>
              <a:rPr lang="en-US" sz="3000" dirty="0" err="1">
                <a:solidFill>
                  <a:srgbClr val="000000"/>
                </a:solidFill>
                <a:latin typeface="Arial" pitchFamily="34" charset="0"/>
                <a:cs typeface="Arial" pitchFamily="34" charset="0"/>
              </a:rPr>
              <a:t>responsabilităților</a:t>
            </a:r>
            <a:r>
              <a:rPr lang="ro-RO" sz="3000" dirty="0">
                <a:solidFill>
                  <a:srgbClr val="000000"/>
                </a:solidFill>
                <a:latin typeface="Arial" pitchFamily="34" charset="0"/>
                <a:cs typeface="Arial" pitchFamily="34" charset="0"/>
              </a:rPr>
              <a:t>)</a:t>
            </a:r>
            <a:r>
              <a:rPr lang="en-US" sz="3000" dirty="0">
                <a:solidFill>
                  <a:srgbClr val="000000"/>
                </a:solidFill>
                <a:latin typeface="Arial" pitchFamily="34" charset="0"/>
                <a:cs typeface="Arial" pitchFamily="34" charset="0"/>
              </a:rPr>
              <a:t>;</a:t>
            </a:r>
            <a:endParaRPr lang="en-US" sz="3000" dirty="0">
              <a:solidFill>
                <a:srgbClr val="000000"/>
              </a:solidFill>
              <a:latin typeface="Arial" pitchFamily="34" charset="0"/>
              <a:ea typeface="ヒラギノ角ゴ ProN W6" charset="0"/>
              <a:cs typeface="Arial" pitchFamily="34" charset="0"/>
            </a:endParaRPr>
          </a:p>
          <a:p>
            <a:pPr marL="1397557" lvl="1" algn="just">
              <a:lnSpc>
                <a:spcPct val="110000"/>
              </a:lnSpc>
              <a:buClr>
                <a:srgbClr val="926255"/>
              </a:buClr>
            </a:pPr>
            <a:r>
              <a:rPr lang="en-US" sz="3000" dirty="0" err="1">
                <a:solidFill>
                  <a:srgbClr val="000000"/>
                </a:solidFill>
                <a:latin typeface="Arial" pitchFamily="34" charset="0"/>
                <a:cs typeface="Arial" pitchFamily="34" charset="0"/>
              </a:rPr>
              <a:t>identificarea</a:t>
            </a:r>
            <a:r>
              <a:rPr lang="en-US" sz="3000" dirty="0">
                <a:solidFill>
                  <a:srgbClr val="000000"/>
                </a:solidFill>
                <a:latin typeface="Arial" pitchFamily="34" charset="0"/>
                <a:cs typeface="Arial" pitchFamily="34" charset="0"/>
              </a:rPr>
              <a:t> </a:t>
            </a:r>
            <a:r>
              <a:rPr lang="en-US" sz="3000" dirty="0" err="1">
                <a:solidFill>
                  <a:srgbClr val="000000"/>
                </a:solidFill>
                <a:latin typeface="Arial" pitchFamily="34" charset="0"/>
                <a:cs typeface="Arial" pitchFamily="34" charset="0"/>
              </a:rPr>
              <a:t>activităților</a:t>
            </a:r>
            <a:r>
              <a:rPr lang="en-US" sz="3000" dirty="0">
                <a:solidFill>
                  <a:srgbClr val="000000"/>
                </a:solidFill>
                <a:latin typeface="Arial" pitchFamily="34" charset="0"/>
                <a:cs typeface="Arial" pitchFamily="34" charset="0"/>
              </a:rPr>
              <a:t> </a:t>
            </a:r>
            <a:r>
              <a:rPr lang="en-US" sz="3000" dirty="0" err="1">
                <a:solidFill>
                  <a:srgbClr val="000000"/>
                </a:solidFill>
                <a:latin typeface="Arial" pitchFamily="34" charset="0"/>
                <a:cs typeface="Arial" pitchFamily="34" charset="0"/>
              </a:rPr>
              <a:t>critice</a:t>
            </a:r>
            <a:r>
              <a:rPr lang="en-US" sz="3000" dirty="0">
                <a:solidFill>
                  <a:srgbClr val="000000"/>
                </a:solidFill>
                <a:latin typeface="Arial" pitchFamily="34" charset="0"/>
                <a:cs typeface="Arial" pitchFamily="34" charset="0"/>
              </a:rPr>
              <a:t> </a:t>
            </a:r>
            <a:r>
              <a:rPr lang="en-US" sz="3000" dirty="0" err="1">
                <a:solidFill>
                  <a:srgbClr val="000000"/>
                </a:solidFill>
                <a:latin typeface="Arial" pitchFamily="34" charset="0"/>
                <a:cs typeface="Arial" pitchFamily="34" charset="0"/>
              </a:rPr>
              <a:t>pentru</a:t>
            </a:r>
            <a:r>
              <a:rPr lang="en-US" sz="3000" dirty="0">
                <a:solidFill>
                  <a:srgbClr val="000000"/>
                </a:solidFill>
                <a:latin typeface="Arial" pitchFamily="34" charset="0"/>
                <a:cs typeface="Arial" pitchFamily="34" charset="0"/>
              </a:rPr>
              <a:t> </a:t>
            </a:r>
            <a:r>
              <a:rPr lang="en-US" sz="3000" dirty="0" err="1">
                <a:solidFill>
                  <a:srgbClr val="000000"/>
                </a:solidFill>
                <a:latin typeface="Arial" pitchFamily="34" charset="0"/>
                <a:cs typeface="Arial" pitchFamily="34" charset="0"/>
              </a:rPr>
              <a:t>succes</a:t>
            </a:r>
            <a:r>
              <a:rPr lang="en-US" sz="3000" dirty="0">
                <a:solidFill>
                  <a:srgbClr val="000000"/>
                </a:solidFill>
                <a:latin typeface="Arial" pitchFamily="34" charset="0"/>
                <a:cs typeface="Arial" pitchFamily="34" charset="0"/>
              </a:rPr>
              <a:t> </a:t>
            </a:r>
            <a:r>
              <a:rPr lang="en-US" sz="3000" dirty="0" err="1">
                <a:solidFill>
                  <a:srgbClr val="000000"/>
                </a:solidFill>
                <a:latin typeface="Arial" pitchFamily="34" charset="0"/>
                <a:cs typeface="Arial" pitchFamily="34" charset="0"/>
              </a:rPr>
              <a:t>și</a:t>
            </a:r>
            <a:r>
              <a:rPr lang="en-US" sz="3000" dirty="0">
                <a:solidFill>
                  <a:srgbClr val="000000"/>
                </a:solidFill>
                <a:latin typeface="Arial" pitchFamily="34" charset="0"/>
                <a:cs typeface="Arial" pitchFamily="34" charset="0"/>
              </a:rPr>
              <a:t> a </a:t>
            </a:r>
            <a:r>
              <a:rPr lang="en-US" sz="3000" dirty="0" err="1">
                <a:solidFill>
                  <a:srgbClr val="000000"/>
                </a:solidFill>
                <a:latin typeface="Arial" pitchFamily="34" charset="0"/>
                <a:cs typeface="Arial" pitchFamily="34" charset="0"/>
              </a:rPr>
              <a:t>riscului</a:t>
            </a:r>
            <a:r>
              <a:rPr lang="ro-RO" sz="3000" dirty="0">
                <a:solidFill>
                  <a:srgbClr val="000000"/>
                </a:solidFill>
                <a:latin typeface="Arial" pitchFamily="34" charset="0"/>
                <a:cs typeface="Arial" pitchFamily="34" charset="0"/>
              </a:rPr>
              <a:t>;</a:t>
            </a:r>
            <a:endParaRPr lang="en-US" sz="3000" dirty="0">
              <a:solidFill>
                <a:srgbClr val="000000"/>
              </a:solidFill>
              <a:latin typeface="Arial" pitchFamily="34" charset="0"/>
              <a:ea typeface="ヒラギノ角ゴ ProN W6" charset="0"/>
              <a:cs typeface="Arial" pitchFamily="34" charset="0"/>
            </a:endParaRPr>
          </a:p>
          <a:p>
            <a:pPr marL="1397557" lvl="1" algn="just">
              <a:lnSpc>
                <a:spcPct val="110000"/>
              </a:lnSpc>
              <a:buClr>
                <a:srgbClr val="926255"/>
              </a:buClr>
            </a:pPr>
            <a:r>
              <a:rPr lang="en-US" sz="3000" dirty="0" err="1">
                <a:solidFill>
                  <a:srgbClr val="000000"/>
                </a:solidFill>
                <a:latin typeface="Arial" pitchFamily="34" charset="0"/>
                <a:cs typeface="Arial" pitchFamily="34" charset="0"/>
              </a:rPr>
              <a:t>estimarea</a:t>
            </a:r>
            <a:r>
              <a:rPr lang="en-US" sz="3000" dirty="0">
                <a:solidFill>
                  <a:srgbClr val="000000"/>
                </a:solidFill>
                <a:latin typeface="Arial" pitchFamily="34" charset="0"/>
                <a:cs typeface="Arial" pitchFamily="34" charset="0"/>
              </a:rPr>
              <a:t> </a:t>
            </a:r>
            <a:r>
              <a:rPr lang="en-US" sz="3000" dirty="0" err="1">
                <a:solidFill>
                  <a:srgbClr val="000000"/>
                </a:solidFill>
                <a:latin typeface="Arial" pitchFamily="34" charset="0"/>
                <a:cs typeface="Arial" pitchFamily="34" charset="0"/>
              </a:rPr>
              <a:t>bugetului</a:t>
            </a:r>
            <a:r>
              <a:rPr lang="en-US" sz="3000" dirty="0">
                <a:solidFill>
                  <a:srgbClr val="000000"/>
                </a:solidFill>
                <a:latin typeface="Arial" pitchFamily="34" charset="0"/>
                <a:cs typeface="Arial" pitchFamily="34" charset="0"/>
              </a:rPr>
              <a:t>;</a:t>
            </a:r>
            <a:endParaRPr lang="ro-RO" sz="3000" dirty="0">
              <a:solidFill>
                <a:srgbClr val="000000"/>
              </a:solidFill>
              <a:latin typeface="Arial" pitchFamily="34" charset="0"/>
              <a:cs typeface="Arial" pitchFamily="34" charset="0"/>
            </a:endParaRPr>
          </a:p>
          <a:p>
            <a:pPr marL="1397557" lvl="1" algn="just">
              <a:lnSpc>
                <a:spcPct val="110000"/>
              </a:lnSpc>
              <a:buClr>
                <a:srgbClr val="926255"/>
              </a:buClr>
            </a:pPr>
            <a:r>
              <a:rPr lang="en-US" sz="3000" dirty="0" err="1">
                <a:solidFill>
                  <a:srgbClr val="000000"/>
                </a:solidFill>
                <a:latin typeface="Arial" pitchFamily="34" charset="0"/>
                <a:cs typeface="Arial" pitchFamily="34" charset="0"/>
              </a:rPr>
              <a:t>identificarea</a:t>
            </a:r>
            <a:r>
              <a:rPr lang="en-US" sz="3000" dirty="0">
                <a:solidFill>
                  <a:srgbClr val="000000"/>
                </a:solidFill>
                <a:latin typeface="Arial" pitchFamily="34" charset="0"/>
                <a:cs typeface="Arial" pitchFamily="34" charset="0"/>
              </a:rPr>
              <a:t> </a:t>
            </a:r>
            <a:r>
              <a:rPr lang="en-US" sz="3000" dirty="0" err="1">
                <a:solidFill>
                  <a:srgbClr val="000000"/>
                </a:solidFill>
                <a:latin typeface="Arial" pitchFamily="34" charset="0"/>
                <a:cs typeface="Arial" pitchFamily="34" charset="0"/>
              </a:rPr>
              <a:t>riscurilor</a:t>
            </a:r>
            <a:r>
              <a:rPr lang="ro-RO" sz="3000" dirty="0">
                <a:solidFill>
                  <a:srgbClr val="000000"/>
                </a:solidFill>
                <a:latin typeface="Arial" pitchFamily="34" charset="0"/>
                <a:cs typeface="Arial" pitchFamily="34" charset="0"/>
              </a:rPr>
              <a:t>;</a:t>
            </a:r>
          </a:p>
          <a:p>
            <a:pPr marL="1397557" lvl="1" algn="just">
              <a:lnSpc>
                <a:spcPct val="110000"/>
              </a:lnSpc>
              <a:buClr>
                <a:srgbClr val="926255"/>
              </a:buClr>
            </a:pPr>
            <a:r>
              <a:rPr lang="ro-RO" sz="3000" dirty="0">
                <a:solidFill>
                  <a:srgbClr val="000000"/>
                </a:solidFill>
                <a:latin typeface="Arial" pitchFamily="34" charset="0"/>
                <a:cs typeface="Arial" pitchFamily="34" charset="0"/>
              </a:rPr>
              <a:t>strategia de comunicare la nivelul echipei de proiect şi beneficiarii;</a:t>
            </a:r>
          </a:p>
          <a:p>
            <a:pPr marL="1397557" lvl="1" algn="just">
              <a:lnSpc>
                <a:spcPct val="110000"/>
              </a:lnSpc>
              <a:buClr>
                <a:srgbClr val="926255"/>
              </a:buClr>
            </a:pPr>
            <a:r>
              <a:rPr lang="ro-RO" sz="3000" dirty="0">
                <a:solidFill>
                  <a:srgbClr val="000000"/>
                </a:solidFill>
                <a:latin typeface="Arial" pitchFamily="34" charset="0"/>
                <a:cs typeface="Arial" pitchFamily="34" charset="0"/>
              </a:rPr>
              <a:t>strategia de asigurare a calităţii</a:t>
            </a:r>
            <a:r>
              <a:rPr lang="en-US" sz="3000" dirty="0">
                <a:solidFill>
                  <a:srgbClr val="000000"/>
                </a:solidFill>
                <a:latin typeface="Arial" pitchFamily="34" charset="0"/>
                <a:cs typeface="Arial" pitchFamily="34" charset="0"/>
              </a:rPr>
              <a:t>.</a:t>
            </a:r>
            <a:endParaRPr lang="en-US" sz="3000" dirty="0">
              <a:solidFill>
                <a:srgbClr val="000000"/>
              </a:solidFill>
              <a:latin typeface="Arial" pitchFamily="34" charset="0"/>
              <a:ea typeface="ヒラギノ角ゴ ProN W6" charset="0"/>
              <a:cs typeface="Arial" pitchFamily="34" charset="0"/>
            </a:endParaRPr>
          </a:p>
        </p:txBody>
      </p:sp>
      <p:sp>
        <p:nvSpPr>
          <p:cNvPr id="12" name="Title 1"/>
          <p:cNvSpPr>
            <a:spLocks noGrp="1"/>
          </p:cNvSpPr>
          <p:nvPr>
            <p:ph type="title"/>
          </p:nvPr>
        </p:nvSpPr>
        <p:spPr>
          <a:xfrm>
            <a:off x="914400" y="419100"/>
            <a:ext cx="16459200" cy="1107504"/>
          </a:xfrm>
          <a:solidFill>
            <a:schemeClr val="accent2"/>
          </a:solidFill>
        </p:spPr>
        <p:txBody>
          <a:bodyPr>
            <a:normAutofit/>
          </a:bodyPr>
          <a:lstStyle/>
          <a:p>
            <a:pPr eaLnBrk="1" hangingPunct="1">
              <a:defRPr/>
            </a:pPr>
            <a:r>
              <a:rPr lang="ro-RO" sz="4100" b="1" dirty="0">
                <a:solidFill>
                  <a:schemeClr val="bg1"/>
                </a:solidFill>
                <a:latin typeface="Arial" pitchFamily="34" charset="0"/>
                <a:cs typeface="Arial" pitchFamily="34" charset="0"/>
              </a:rPr>
              <a:t>FAZA DE PLANIFICARE</a:t>
            </a:r>
            <a:endParaRPr lang="en-US" sz="4100" b="1" dirty="0">
              <a:solidFill>
                <a:schemeClr val="bg1"/>
              </a:solidFill>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68259</TotalTime>
  <Words>2224</Words>
  <Application>Microsoft Office PowerPoint</Application>
  <PresentationFormat>Custom</PresentationFormat>
  <Paragraphs>252</Paragraphs>
  <Slides>30</Slides>
  <Notes>30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30</vt:i4>
      </vt:variant>
    </vt:vector>
  </HeadingPairs>
  <TitlesOfParts>
    <vt:vector size="45" baseType="lpstr">
      <vt:lpstr>Arial</vt:lpstr>
      <vt:lpstr>Gill Sans MT</vt:lpstr>
      <vt:lpstr>SimSun</vt:lpstr>
      <vt:lpstr>Wingdings 3</vt:lpstr>
      <vt:lpstr>ヒラギノ角ゴ ProN W6</vt:lpstr>
      <vt:lpstr>Wingdings</vt:lpstr>
      <vt:lpstr>Wingdings 2</vt:lpstr>
      <vt:lpstr>Lucida Grande</vt:lpstr>
      <vt:lpstr>Times New Roman Bold</vt:lpstr>
      <vt:lpstr>Calibri</vt:lpstr>
      <vt:lpstr>Calibri Light</vt:lpstr>
      <vt:lpstr>ヒラギノ角ゴ ProN W3</vt:lpstr>
      <vt:lpstr>Times New Roman</vt:lpstr>
      <vt:lpstr>Bookman Old Style</vt:lpstr>
      <vt:lpstr>Origin</vt:lpstr>
      <vt:lpstr>Slide 1</vt:lpstr>
      <vt:lpstr>Slide 2</vt:lpstr>
      <vt:lpstr>Fazele/ ciclul de viață al proiectului</vt:lpstr>
      <vt:lpstr>FAZELE / CICLUL DE VIAȚĂ AL PROIECTULUI</vt:lpstr>
      <vt:lpstr>Slide 5</vt:lpstr>
      <vt:lpstr>Slide 6</vt:lpstr>
      <vt:lpstr>FAZA DE INIȚIERE</vt:lpstr>
      <vt:lpstr>FAZA DE INIȚIERE</vt:lpstr>
      <vt:lpstr>FAZA DE PLANIFICARE</vt:lpstr>
      <vt:lpstr>FAZA DE EXECUȚIE SAU IMPLEMENTARE</vt:lpstr>
      <vt:lpstr>FAZA DE EXECUȚIE SAU IMPLEMENTARE</vt:lpstr>
      <vt:lpstr>FAZA DE ÎNCHIDERE SAU FINALIZARE</vt:lpstr>
      <vt:lpstr>Contextul actual socio-economic: politici, fonduri și programe europene (2021 – 2027)</vt:lpstr>
      <vt:lpstr>ABORDAREA SISTEMICĂ A PROGRAMELOR </vt:lpstr>
      <vt:lpstr>POLITICI, FONDURI ȘI PROGRAME EUROPENE 2021 - 2027</vt:lpstr>
      <vt:lpstr>Slide 16</vt:lpstr>
      <vt:lpstr>Slide 17</vt:lpstr>
      <vt:lpstr>Slide 18</vt:lpstr>
      <vt:lpstr>Slide 19</vt:lpstr>
      <vt:lpstr>Slide 20</vt:lpstr>
      <vt:lpstr>Slide 21</vt:lpstr>
      <vt:lpstr>Slide 22</vt:lpstr>
      <vt:lpstr>2. PROGRAME DIN DOMENIUL EDUCAŢIEI ŞI FORMĂRII</vt:lpstr>
      <vt:lpstr>2. ERASMUS+: ACȚIUNI CHEIE</vt:lpstr>
      <vt:lpstr>2. ERASMUS+: ACȚIUNI CHEIE</vt:lpstr>
      <vt:lpstr>2. ERASMUS+: ACȚIUNI CHEIE</vt:lpstr>
      <vt:lpstr>Slide 27</vt:lpstr>
      <vt:lpstr>Slide 28</vt:lpstr>
      <vt:lpstr>Programe naționale cu componentă educațională</vt:lpstr>
      <vt:lpst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 of Slide-uri intro</dc:title>
  <dc:creator>dragos_ASUS</dc:creator>
  <cp:lastModifiedBy>Anca Popovici</cp:lastModifiedBy>
  <cp:revision>1072</cp:revision>
  <dcterms:created xsi:type="dcterms:W3CDTF">2006-08-16T00:00:00Z</dcterms:created>
  <dcterms:modified xsi:type="dcterms:W3CDTF">2022-02-24T07:20:00Z</dcterms:modified>
  <dc:identifier>DAEGBIEuyEc</dc:identifier>
</cp:coreProperties>
</file>